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s/slide83.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4" r:id="rId75"/>
    <p:sldId id="336" r:id="rId76"/>
    <p:sldId id="337" r:id="rId77"/>
    <p:sldId id="338" r:id="rId78"/>
    <p:sldId id="339" r:id="rId79"/>
    <p:sldId id="346" r:id="rId80"/>
    <p:sldId id="340" r:id="rId81"/>
    <p:sldId id="341" r:id="rId82"/>
    <p:sldId id="345" r:id="rId83"/>
    <p:sldId id="344" r:id="rId84"/>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33CC"/>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94599" autoAdjust="0"/>
  </p:normalViewPr>
  <p:slideViewPr>
    <p:cSldViewPr>
      <p:cViewPr varScale="1">
        <p:scale>
          <a:sx n="50" d="100"/>
          <a:sy n="50" d="100"/>
        </p:scale>
        <p:origin x="-1196" y="-76"/>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10/9/2020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1">
                <a:solidFill>
                  <a:srgbClr val="000099"/>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800" b="1" i="1">
                <a:solidFill>
                  <a:srgbClr val="00006B"/>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10/9/2020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1">
                <a:solidFill>
                  <a:srgbClr val="000099"/>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10/9/2020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334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17" name="bk object 17"/>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18" name="bk object 18"/>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19" name="bk object 19"/>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20" name="bk object 20"/>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21" name="bk object 21"/>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22" name="bk object 22"/>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23" name="bk object 23"/>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24" name="bk object 24"/>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25" name="bk object 25"/>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26" name="bk object 26"/>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27" name="bk object 27"/>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28" name="bk object 28"/>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29" name="bk object 29"/>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30" name="bk object 30"/>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31" name="bk object 31"/>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32" name="bk object 32"/>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33" name="bk object 33"/>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34" name="bk object 34"/>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35" name="bk object 35"/>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1">
                <a:solidFill>
                  <a:srgbClr val="000099"/>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10/9/2020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10/9/2020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334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2" name="Holder 2"/>
          <p:cNvSpPr>
            <a:spLocks noGrp="1"/>
          </p:cNvSpPr>
          <p:nvPr>
            <p:ph type="title"/>
          </p:nvPr>
        </p:nvSpPr>
        <p:spPr>
          <a:xfrm>
            <a:off x="494664" y="952880"/>
            <a:ext cx="8154670" cy="574040"/>
          </a:xfrm>
          <a:prstGeom prst="rect">
            <a:avLst/>
          </a:prstGeom>
        </p:spPr>
        <p:txBody>
          <a:bodyPr wrap="square" lIns="0" tIns="0" rIns="0" bIns="0">
            <a:spAutoFit/>
          </a:bodyPr>
          <a:lstStyle>
            <a:lvl1pPr>
              <a:defRPr sz="3600" b="1" i="1">
                <a:solidFill>
                  <a:srgbClr val="000099"/>
                </a:solidFill>
                <a:latin typeface="Times New Roman"/>
                <a:cs typeface="Times New Roman"/>
              </a:defRPr>
            </a:lvl1pPr>
          </a:lstStyle>
          <a:p>
            <a:endParaRPr/>
          </a:p>
        </p:txBody>
      </p:sp>
      <p:sp>
        <p:nvSpPr>
          <p:cNvPr id="3" name="Holder 3"/>
          <p:cNvSpPr>
            <a:spLocks noGrp="1"/>
          </p:cNvSpPr>
          <p:nvPr>
            <p:ph type="body" idx="1"/>
          </p:nvPr>
        </p:nvSpPr>
        <p:spPr>
          <a:xfrm>
            <a:off x="186639" y="1926462"/>
            <a:ext cx="4692015" cy="4293235"/>
          </a:xfrm>
          <a:prstGeom prst="rect">
            <a:avLst/>
          </a:prstGeom>
        </p:spPr>
        <p:txBody>
          <a:bodyPr wrap="square" lIns="0" tIns="0" rIns="0" bIns="0">
            <a:spAutoFit/>
          </a:bodyPr>
          <a:lstStyle>
            <a:lvl1pPr>
              <a:defRPr sz="2800" b="1" i="1">
                <a:solidFill>
                  <a:srgbClr val="00006B"/>
                </a:solidFill>
                <a:latin typeface="Times New Roman"/>
                <a:cs typeface="Times New Roman"/>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10/9/2020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2.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2.jpeg"/><Relationship Id="rId7"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jpe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5.jpeg"/><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5.xml"/><Relationship Id="rId5" Type="http://schemas.openxmlformats.org/officeDocument/2006/relationships/image" Target="../media/image86.jpeg"/><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00.jpe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5.xml"/><Relationship Id="rId5" Type="http://schemas.openxmlformats.org/officeDocument/2006/relationships/image" Target="../media/image105.jpeg"/><Relationship Id="rId4" Type="http://schemas.openxmlformats.org/officeDocument/2006/relationships/image" Target="../media/image10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4.jpeg"/><Relationship Id="rId1" Type="http://schemas.openxmlformats.org/officeDocument/2006/relationships/slideLayout" Target="../slideLayouts/slideLayout4.xml"/><Relationship Id="rId4" Type="http://schemas.openxmlformats.org/officeDocument/2006/relationships/image" Target="../media/image125.jpeg"/></Relationships>
</file>

<file path=ppt/slides/_rels/slide7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128.jpeg"/><Relationship Id="rId4" Type="http://schemas.openxmlformats.org/officeDocument/2006/relationships/image" Target="../media/image127.jpeg"/></Relationships>
</file>

<file path=ppt/slides/_rels/slide7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4.xml"/><Relationship Id="rId5" Type="http://schemas.openxmlformats.org/officeDocument/2006/relationships/image" Target="../media/image132.jpeg"/><Relationship Id="rId4" Type="http://schemas.openxmlformats.org/officeDocument/2006/relationships/image" Target="../media/image131.jpe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34.jpeg"/></Relationships>
</file>

<file path=ppt/slides/_rels/slide8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8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29.jpeg"/><Relationship Id="rId1" Type="http://schemas.openxmlformats.org/officeDocument/2006/relationships/slideLayout" Target="../slideLayouts/slideLayout4.xml"/><Relationship Id="rId5" Type="http://schemas.openxmlformats.org/officeDocument/2006/relationships/image" Target="../media/image141.jpeg"/><Relationship Id="rId4" Type="http://schemas.openxmlformats.org/officeDocument/2006/relationships/image" Target="../media/image140.jpeg"/></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AEAEA"/>
          </a:solidFill>
        </p:spPr>
        <p:txBody>
          <a:bodyPr wrap="square" lIns="0" tIns="0" rIns="0" bIns="0" rtlCol="0"/>
          <a:lstStyle/>
          <a:p>
            <a:endParaRPr dirty="0"/>
          </a:p>
        </p:txBody>
      </p:sp>
      <p:sp>
        <p:nvSpPr>
          <p:cNvPr id="3" name="object 3"/>
          <p:cNvSpPr txBox="1">
            <a:spLocks noGrp="1"/>
          </p:cNvSpPr>
          <p:nvPr>
            <p:ph type="title"/>
          </p:nvPr>
        </p:nvSpPr>
        <p:spPr>
          <a:xfrm>
            <a:off x="970584" y="2607137"/>
            <a:ext cx="7233920" cy="1672589"/>
          </a:xfrm>
          <a:prstGeom prst="rect">
            <a:avLst/>
          </a:prstGeom>
        </p:spPr>
        <p:txBody>
          <a:bodyPr vert="horz" wrap="square" lIns="0" tIns="12700" rIns="0" bIns="0" rtlCol="0">
            <a:spAutoFit/>
          </a:bodyPr>
          <a:lstStyle/>
          <a:p>
            <a:pPr marL="1026160" marR="5080" indent="-1014094">
              <a:lnSpc>
                <a:spcPct val="150100"/>
              </a:lnSpc>
              <a:spcBef>
                <a:spcPts val="100"/>
              </a:spcBef>
            </a:pPr>
            <a:r>
              <a:rPr dirty="0"/>
              <a:t>The </a:t>
            </a:r>
            <a:r>
              <a:rPr spc="-5" dirty="0"/>
              <a:t>American </a:t>
            </a:r>
            <a:r>
              <a:rPr spc="-10" dirty="0"/>
              <a:t>Bullmastiff</a:t>
            </a:r>
            <a:r>
              <a:rPr spc="-250" dirty="0"/>
              <a:t> </a:t>
            </a:r>
            <a:r>
              <a:rPr spc="-5" dirty="0"/>
              <a:t>Association  </a:t>
            </a:r>
            <a:r>
              <a:rPr i="1" spc="-5" dirty="0"/>
              <a:t>Judges </a:t>
            </a:r>
            <a:r>
              <a:rPr i="1" dirty="0"/>
              <a:t>Education</a:t>
            </a:r>
            <a:r>
              <a:rPr i="1" spc="-10" dirty="0"/>
              <a:t> </a:t>
            </a:r>
            <a:r>
              <a:rPr i="1" dirty="0"/>
              <a:t>Program</a:t>
            </a:r>
          </a:p>
        </p:txBody>
      </p:sp>
      <p:sp>
        <p:nvSpPr>
          <p:cNvPr id="4" name="object 4"/>
          <p:cNvSpPr/>
          <p:nvPr/>
        </p:nvSpPr>
        <p:spPr>
          <a:xfrm>
            <a:off x="237743" y="519683"/>
            <a:ext cx="8686800" cy="127863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2039111" y="3273552"/>
            <a:ext cx="838200" cy="457200"/>
          </a:xfrm>
          <a:custGeom>
            <a:avLst/>
            <a:gdLst/>
            <a:ahLst/>
            <a:cxnLst/>
            <a:rect l="l" t="t" r="r" b="b"/>
            <a:pathLst>
              <a:path w="838200" h="457200">
                <a:moveTo>
                  <a:pt x="838200" y="342900"/>
                </a:moveTo>
                <a:lnTo>
                  <a:pt x="0" y="342900"/>
                </a:lnTo>
                <a:lnTo>
                  <a:pt x="419100" y="457200"/>
                </a:lnTo>
                <a:lnTo>
                  <a:pt x="838200" y="342900"/>
                </a:lnTo>
                <a:close/>
              </a:path>
              <a:path w="838200" h="457200">
                <a:moveTo>
                  <a:pt x="628650" y="0"/>
                </a:moveTo>
                <a:lnTo>
                  <a:pt x="209550" y="0"/>
                </a:lnTo>
                <a:lnTo>
                  <a:pt x="209550" y="342900"/>
                </a:lnTo>
                <a:lnTo>
                  <a:pt x="628650" y="342900"/>
                </a:lnTo>
                <a:lnTo>
                  <a:pt x="628650" y="0"/>
                </a:lnTo>
                <a:close/>
              </a:path>
            </a:pathLst>
          </a:custGeom>
          <a:solidFill>
            <a:srgbClr val="000099"/>
          </a:solidFill>
        </p:spPr>
        <p:txBody>
          <a:bodyPr wrap="square" lIns="0" tIns="0" rIns="0" bIns="0" rtlCol="0"/>
          <a:lstStyle/>
          <a:p>
            <a:endParaRPr/>
          </a:p>
        </p:txBody>
      </p:sp>
      <p:sp>
        <p:nvSpPr>
          <p:cNvPr id="22" name="object 22"/>
          <p:cNvSpPr/>
          <p:nvPr/>
        </p:nvSpPr>
        <p:spPr>
          <a:xfrm>
            <a:off x="2039111" y="3273552"/>
            <a:ext cx="838200" cy="457200"/>
          </a:xfrm>
          <a:custGeom>
            <a:avLst/>
            <a:gdLst/>
            <a:ahLst/>
            <a:cxnLst/>
            <a:rect l="l" t="t" r="r" b="b"/>
            <a:pathLst>
              <a:path w="838200" h="457200">
                <a:moveTo>
                  <a:pt x="0" y="342900"/>
                </a:moveTo>
                <a:lnTo>
                  <a:pt x="209550" y="342900"/>
                </a:lnTo>
                <a:lnTo>
                  <a:pt x="209550" y="0"/>
                </a:lnTo>
                <a:lnTo>
                  <a:pt x="628650" y="0"/>
                </a:lnTo>
                <a:lnTo>
                  <a:pt x="628650" y="342900"/>
                </a:lnTo>
                <a:lnTo>
                  <a:pt x="838200" y="342900"/>
                </a:lnTo>
                <a:lnTo>
                  <a:pt x="419100" y="457200"/>
                </a:lnTo>
                <a:lnTo>
                  <a:pt x="0" y="342900"/>
                </a:lnTo>
                <a:close/>
              </a:path>
            </a:pathLst>
          </a:custGeom>
          <a:ln w="12192">
            <a:solidFill>
              <a:srgbClr val="000000"/>
            </a:solidFill>
          </a:ln>
        </p:spPr>
        <p:txBody>
          <a:bodyPr wrap="square" lIns="0" tIns="0" rIns="0" bIns="0" rtlCol="0"/>
          <a:lstStyle/>
          <a:p>
            <a:endParaRPr/>
          </a:p>
        </p:txBody>
      </p:sp>
      <p:sp>
        <p:nvSpPr>
          <p:cNvPr id="23" name="object 23"/>
          <p:cNvSpPr txBox="1"/>
          <p:nvPr/>
        </p:nvSpPr>
        <p:spPr>
          <a:xfrm>
            <a:off x="154025" y="1655009"/>
            <a:ext cx="4453255" cy="1557655"/>
          </a:xfrm>
          <a:prstGeom prst="rect">
            <a:avLst/>
          </a:prstGeom>
        </p:spPr>
        <p:txBody>
          <a:bodyPr vert="horz" wrap="square" lIns="0" tIns="110489" rIns="0" bIns="0" rtlCol="0">
            <a:spAutoFit/>
          </a:bodyPr>
          <a:lstStyle/>
          <a:p>
            <a:pPr marL="1263650">
              <a:lnSpc>
                <a:spcPct val="100000"/>
              </a:lnSpc>
              <a:spcBef>
                <a:spcPts val="869"/>
              </a:spcBef>
            </a:pPr>
            <a:r>
              <a:rPr sz="1800" b="1" spc="-5" dirty="0">
                <a:solidFill>
                  <a:srgbClr val="000099"/>
                </a:solidFill>
                <a:latin typeface="Times New Roman"/>
                <a:cs typeface="Times New Roman"/>
              </a:rPr>
              <a:t>Ch. </a:t>
            </a:r>
            <a:r>
              <a:rPr sz="1800" b="1" spc="-15" dirty="0">
                <a:solidFill>
                  <a:srgbClr val="000099"/>
                </a:solidFill>
                <a:latin typeface="Times New Roman"/>
                <a:cs typeface="Times New Roman"/>
              </a:rPr>
              <a:t>Twit-Lee</a:t>
            </a:r>
            <a:r>
              <a:rPr sz="1800" b="1" spc="-55" dirty="0">
                <a:solidFill>
                  <a:srgbClr val="000099"/>
                </a:solidFill>
                <a:latin typeface="Times New Roman"/>
                <a:cs typeface="Times New Roman"/>
              </a:rPr>
              <a:t> </a:t>
            </a:r>
            <a:r>
              <a:rPr sz="1800" b="1" spc="-5" dirty="0">
                <a:solidFill>
                  <a:srgbClr val="000099"/>
                </a:solidFill>
                <a:latin typeface="Times New Roman"/>
                <a:cs typeface="Times New Roman"/>
              </a:rPr>
              <a:t>Rajah</a:t>
            </a:r>
            <a:endParaRPr sz="1800" dirty="0">
              <a:latin typeface="Times New Roman"/>
              <a:cs typeface="Times New Roman"/>
            </a:endParaRPr>
          </a:p>
          <a:p>
            <a:pPr marL="12065" marR="5080" algn="ctr">
              <a:lnSpc>
                <a:spcPct val="85000"/>
              </a:lnSpc>
              <a:spcBef>
                <a:spcPts val="970"/>
              </a:spcBef>
            </a:pPr>
            <a:r>
              <a:rPr sz="1600" spc="-5" dirty="0">
                <a:solidFill>
                  <a:srgbClr val="000099"/>
                </a:solidFill>
                <a:latin typeface="Times New Roman"/>
                <a:cs typeface="Times New Roman"/>
              </a:rPr>
              <a:t>Bred by R. Lee </a:t>
            </a:r>
            <a:r>
              <a:rPr sz="1600" spc="-25" dirty="0">
                <a:solidFill>
                  <a:srgbClr val="000099"/>
                </a:solidFill>
                <a:latin typeface="Times New Roman"/>
                <a:cs typeface="Times New Roman"/>
              </a:rPr>
              <a:t>Twitty </a:t>
            </a:r>
            <a:r>
              <a:rPr sz="1600" spc="-5" dirty="0">
                <a:solidFill>
                  <a:srgbClr val="000099"/>
                </a:solidFill>
                <a:latin typeface="Times New Roman"/>
                <a:cs typeface="Times New Roman"/>
              </a:rPr>
              <a:t>and owned by </a:t>
            </a:r>
            <a:r>
              <a:rPr sz="1600" spc="-30" dirty="0">
                <a:solidFill>
                  <a:srgbClr val="000099"/>
                </a:solidFill>
                <a:latin typeface="Times New Roman"/>
                <a:cs typeface="Times New Roman"/>
              </a:rPr>
              <a:t>Walter </a:t>
            </a:r>
            <a:r>
              <a:rPr sz="1600" spc="-5" dirty="0">
                <a:solidFill>
                  <a:srgbClr val="000099"/>
                </a:solidFill>
                <a:latin typeface="Times New Roman"/>
                <a:cs typeface="Times New Roman"/>
              </a:rPr>
              <a:t>and Anita  </a:t>
            </a:r>
            <a:r>
              <a:rPr sz="1600" spc="-20" dirty="0">
                <a:solidFill>
                  <a:srgbClr val="000099"/>
                </a:solidFill>
                <a:latin typeface="Times New Roman"/>
                <a:cs typeface="Times New Roman"/>
              </a:rPr>
              <a:t>Weinstein, </a:t>
            </a:r>
            <a:r>
              <a:rPr sz="1600" dirty="0">
                <a:solidFill>
                  <a:srgbClr val="000099"/>
                </a:solidFill>
                <a:latin typeface="Times New Roman"/>
                <a:cs typeface="Times New Roman"/>
              </a:rPr>
              <a:t>from </a:t>
            </a:r>
            <a:r>
              <a:rPr sz="1600" spc="-5" dirty="0">
                <a:solidFill>
                  <a:srgbClr val="000099"/>
                </a:solidFill>
                <a:latin typeface="Times New Roman"/>
                <a:cs typeface="Times New Roman"/>
              </a:rPr>
              <a:t>1953 to 1958, Rajah won 36 best of  breeds out of 37 breeds entered. He won </a:t>
            </a:r>
            <a:r>
              <a:rPr lang="en-US" sz="1600" spc="-5" dirty="0" smtClean="0">
                <a:solidFill>
                  <a:srgbClr val="000099"/>
                </a:solidFill>
                <a:latin typeface="Times New Roman"/>
                <a:cs typeface="Times New Roman"/>
              </a:rPr>
              <a:t>Best of Breed at </a:t>
            </a:r>
            <a:r>
              <a:rPr sz="1600" spc="-15" dirty="0" smtClean="0">
                <a:solidFill>
                  <a:srgbClr val="000099"/>
                </a:solidFill>
                <a:latin typeface="Times New Roman"/>
                <a:cs typeface="Times New Roman"/>
              </a:rPr>
              <a:t>Westminster  </a:t>
            </a:r>
            <a:r>
              <a:rPr sz="1600" spc="-5" dirty="0">
                <a:solidFill>
                  <a:srgbClr val="000099"/>
                </a:solidFill>
                <a:latin typeface="Times New Roman"/>
                <a:cs typeface="Times New Roman"/>
              </a:rPr>
              <a:t>five straight years in a row and won his first group  </a:t>
            </a:r>
            <a:r>
              <a:rPr sz="1600" spc="-10" dirty="0">
                <a:solidFill>
                  <a:srgbClr val="000099"/>
                </a:solidFill>
                <a:latin typeface="Times New Roman"/>
                <a:cs typeface="Times New Roman"/>
              </a:rPr>
              <a:t>placement </a:t>
            </a:r>
            <a:r>
              <a:rPr sz="1600" spc="-5" dirty="0">
                <a:solidFill>
                  <a:srgbClr val="000099"/>
                </a:solidFill>
                <a:latin typeface="Times New Roman"/>
                <a:cs typeface="Times New Roman"/>
              </a:rPr>
              <a:t>at </a:t>
            </a:r>
            <a:r>
              <a:rPr sz="1600" spc="-20" dirty="0">
                <a:solidFill>
                  <a:srgbClr val="000099"/>
                </a:solidFill>
                <a:latin typeface="Times New Roman"/>
                <a:cs typeface="Times New Roman"/>
              </a:rPr>
              <a:t>Westminster </a:t>
            </a:r>
            <a:r>
              <a:rPr sz="1600" spc="-5" dirty="0">
                <a:solidFill>
                  <a:srgbClr val="000099"/>
                </a:solidFill>
                <a:latin typeface="Times New Roman"/>
                <a:cs typeface="Times New Roman"/>
              </a:rPr>
              <a:t>in</a:t>
            </a:r>
            <a:r>
              <a:rPr sz="1600" spc="120" dirty="0">
                <a:solidFill>
                  <a:srgbClr val="000099"/>
                </a:solidFill>
                <a:latin typeface="Times New Roman"/>
                <a:cs typeface="Times New Roman"/>
              </a:rPr>
              <a:t> </a:t>
            </a:r>
            <a:r>
              <a:rPr sz="1600" spc="-5" dirty="0">
                <a:solidFill>
                  <a:srgbClr val="000099"/>
                </a:solidFill>
                <a:latin typeface="Times New Roman"/>
                <a:cs typeface="Times New Roman"/>
              </a:rPr>
              <a:t>1955.</a:t>
            </a:r>
            <a:endParaRPr sz="1600" dirty="0">
              <a:latin typeface="Times New Roman"/>
              <a:cs typeface="Times New Roman"/>
            </a:endParaRPr>
          </a:p>
        </p:txBody>
      </p:sp>
      <p:sp>
        <p:nvSpPr>
          <p:cNvPr id="24" name="object 24"/>
          <p:cNvSpPr/>
          <p:nvPr/>
        </p:nvSpPr>
        <p:spPr>
          <a:xfrm>
            <a:off x="623316" y="3805427"/>
            <a:ext cx="3677412" cy="3052569"/>
          </a:xfrm>
          <a:prstGeom prst="rect">
            <a:avLst/>
          </a:prstGeom>
          <a:blipFill>
            <a:blip r:embed="rId2" cstate="print"/>
            <a:stretch>
              <a:fillRect/>
            </a:stretch>
          </a:blipFill>
        </p:spPr>
        <p:txBody>
          <a:bodyPr wrap="square" lIns="0" tIns="0" rIns="0" bIns="0" rtlCol="0"/>
          <a:lstStyle/>
          <a:p>
            <a:endParaRPr/>
          </a:p>
        </p:txBody>
      </p:sp>
      <p:sp>
        <p:nvSpPr>
          <p:cNvPr id="25" name="object 25"/>
          <p:cNvSpPr txBox="1"/>
          <p:nvPr/>
        </p:nvSpPr>
        <p:spPr>
          <a:xfrm>
            <a:off x="4812919" y="4810221"/>
            <a:ext cx="3823335" cy="1537335"/>
          </a:xfrm>
          <a:prstGeom prst="rect">
            <a:avLst/>
          </a:prstGeom>
        </p:spPr>
        <p:txBody>
          <a:bodyPr vert="horz" wrap="square" lIns="0" tIns="151765" rIns="0" bIns="0" rtlCol="0">
            <a:spAutoFit/>
          </a:bodyPr>
          <a:lstStyle/>
          <a:p>
            <a:pPr marL="22860" indent="55880">
              <a:lnSpc>
                <a:spcPct val="100000"/>
              </a:lnSpc>
              <a:spcBef>
                <a:spcPts val="1195"/>
              </a:spcBef>
            </a:pPr>
            <a:r>
              <a:rPr sz="1800" b="1" spc="-5" dirty="0">
                <a:solidFill>
                  <a:srgbClr val="000099"/>
                </a:solidFill>
                <a:latin typeface="Times New Roman"/>
                <a:cs typeface="Times New Roman"/>
              </a:rPr>
              <a:t>Am. Can. Bermuda Ch. </a:t>
            </a:r>
            <a:r>
              <a:rPr sz="1800" b="1" spc="-10" dirty="0">
                <a:solidFill>
                  <a:srgbClr val="000099"/>
                </a:solidFill>
                <a:latin typeface="Times New Roman"/>
                <a:cs typeface="Times New Roman"/>
              </a:rPr>
              <a:t>Ritter’s</a:t>
            </a:r>
            <a:r>
              <a:rPr sz="1800" b="1" spc="-30" dirty="0">
                <a:solidFill>
                  <a:srgbClr val="000099"/>
                </a:solidFill>
                <a:latin typeface="Times New Roman"/>
                <a:cs typeface="Times New Roman"/>
              </a:rPr>
              <a:t> </a:t>
            </a:r>
            <a:r>
              <a:rPr sz="1800" b="1" dirty="0">
                <a:solidFill>
                  <a:srgbClr val="000099"/>
                </a:solidFill>
                <a:latin typeface="Times New Roman"/>
                <a:cs typeface="Times New Roman"/>
              </a:rPr>
              <a:t>Beau</a:t>
            </a:r>
            <a:endParaRPr sz="1800">
              <a:latin typeface="Times New Roman"/>
              <a:cs typeface="Times New Roman"/>
            </a:endParaRPr>
          </a:p>
          <a:p>
            <a:pPr marL="12700" marR="5080" indent="10160" algn="just">
              <a:lnSpc>
                <a:spcPct val="100000"/>
              </a:lnSpc>
              <a:spcBef>
                <a:spcPts val="970"/>
              </a:spcBef>
            </a:pPr>
            <a:r>
              <a:rPr sz="1600" spc="-15" dirty="0">
                <a:solidFill>
                  <a:srgbClr val="000099"/>
                </a:solidFill>
                <a:latin typeface="Times New Roman"/>
                <a:cs typeface="Times New Roman"/>
              </a:rPr>
              <a:t>Winner </a:t>
            </a:r>
            <a:r>
              <a:rPr sz="1600" spc="-5" dirty="0">
                <a:solidFill>
                  <a:srgbClr val="000099"/>
                </a:solidFill>
                <a:latin typeface="Times New Roman"/>
                <a:cs typeface="Times New Roman"/>
              </a:rPr>
              <a:t>of the ABA National specialty in 1963  with a record entry of </a:t>
            </a:r>
            <a:r>
              <a:rPr sz="1600" dirty="0">
                <a:solidFill>
                  <a:srgbClr val="000099"/>
                </a:solidFill>
                <a:latin typeface="Times New Roman"/>
                <a:cs typeface="Times New Roman"/>
              </a:rPr>
              <a:t>51, </a:t>
            </a:r>
            <a:r>
              <a:rPr sz="1600" spc="-5" dirty="0">
                <a:solidFill>
                  <a:srgbClr val="000099"/>
                </a:solidFill>
                <a:latin typeface="Times New Roman"/>
                <a:cs typeface="Times New Roman"/>
              </a:rPr>
              <a:t>Beau was one of the  finest </a:t>
            </a:r>
            <a:r>
              <a:rPr sz="1600" spc="-10" dirty="0">
                <a:solidFill>
                  <a:srgbClr val="000099"/>
                </a:solidFill>
                <a:latin typeface="Times New Roman"/>
                <a:cs typeface="Times New Roman"/>
              </a:rPr>
              <a:t>examples </a:t>
            </a:r>
            <a:r>
              <a:rPr sz="1600" spc="-5" dirty="0">
                <a:solidFill>
                  <a:srgbClr val="000099"/>
                </a:solidFill>
                <a:latin typeface="Times New Roman"/>
                <a:cs typeface="Times New Roman"/>
              </a:rPr>
              <a:t>of the breed. He was bred by  </a:t>
            </a:r>
            <a:r>
              <a:rPr sz="1600" spc="-40" dirty="0">
                <a:solidFill>
                  <a:srgbClr val="000099"/>
                </a:solidFill>
                <a:latin typeface="Times New Roman"/>
                <a:cs typeface="Times New Roman"/>
              </a:rPr>
              <a:t>Ted </a:t>
            </a:r>
            <a:r>
              <a:rPr sz="1600" spc="-5" dirty="0">
                <a:solidFill>
                  <a:srgbClr val="000099"/>
                </a:solidFill>
                <a:latin typeface="Times New Roman"/>
                <a:cs typeface="Times New Roman"/>
              </a:rPr>
              <a:t>Ritter and owned by </a:t>
            </a:r>
            <a:r>
              <a:rPr sz="1600" spc="-35" dirty="0">
                <a:solidFill>
                  <a:srgbClr val="000099"/>
                </a:solidFill>
                <a:latin typeface="Times New Roman"/>
                <a:cs typeface="Times New Roman"/>
              </a:rPr>
              <a:t>Mr. </a:t>
            </a:r>
            <a:r>
              <a:rPr sz="1600" spc="-5" dirty="0">
                <a:solidFill>
                  <a:srgbClr val="000099"/>
                </a:solidFill>
                <a:latin typeface="Times New Roman"/>
                <a:cs typeface="Times New Roman"/>
              </a:rPr>
              <a:t>and Mrs.</a:t>
            </a:r>
            <a:r>
              <a:rPr sz="1600" spc="145" dirty="0">
                <a:solidFill>
                  <a:srgbClr val="000099"/>
                </a:solidFill>
                <a:latin typeface="Times New Roman"/>
                <a:cs typeface="Times New Roman"/>
              </a:rPr>
              <a:t> </a:t>
            </a:r>
            <a:r>
              <a:rPr sz="1600" spc="-5" dirty="0">
                <a:solidFill>
                  <a:srgbClr val="000099"/>
                </a:solidFill>
                <a:latin typeface="Times New Roman"/>
                <a:cs typeface="Times New Roman"/>
              </a:rPr>
              <a:t>Monge.</a:t>
            </a:r>
            <a:endParaRPr sz="1600">
              <a:latin typeface="Times New Roman"/>
              <a:cs typeface="Times New Roman"/>
            </a:endParaRPr>
          </a:p>
        </p:txBody>
      </p:sp>
      <p:sp>
        <p:nvSpPr>
          <p:cNvPr id="26" name="object 26"/>
          <p:cNvSpPr/>
          <p:nvPr/>
        </p:nvSpPr>
        <p:spPr>
          <a:xfrm>
            <a:off x="6268211" y="4343400"/>
            <a:ext cx="838200" cy="457200"/>
          </a:xfrm>
          <a:custGeom>
            <a:avLst/>
            <a:gdLst/>
            <a:ahLst/>
            <a:cxnLst/>
            <a:rect l="l" t="t" r="r" b="b"/>
            <a:pathLst>
              <a:path w="838200" h="457200">
                <a:moveTo>
                  <a:pt x="628649" y="114300"/>
                </a:moveTo>
                <a:lnTo>
                  <a:pt x="209550" y="114300"/>
                </a:lnTo>
                <a:lnTo>
                  <a:pt x="209550" y="457200"/>
                </a:lnTo>
                <a:lnTo>
                  <a:pt x="628649" y="457200"/>
                </a:lnTo>
                <a:lnTo>
                  <a:pt x="628649" y="114300"/>
                </a:lnTo>
                <a:close/>
              </a:path>
              <a:path w="838200" h="457200">
                <a:moveTo>
                  <a:pt x="419099" y="0"/>
                </a:moveTo>
                <a:lnTo>
                  <a:pt x="0" y="114300"/>
                </a:lnTo>
                <a:lnTo>
                  <a:pt x="838199" y="114300"/>
                </a:lnTo>
                <a:lnTo>
                  <a:pt x="419099" y="0"/>
                </a:lnTo>
                <a:close/>
              </a:path>
            </a:pathLst>
          </a:custGeom>
          <a:solidFill>
            <a:srgbClr val="000099"/>
          </a:solidFill>
        </p:spPr>
        <p:txBody>
          <a:bodyPr wrap="square" lIns="0" tIns="0" rIns="0" bIns="0" rtlCol="0"/>
          <a:lstStyle/>
          <a:p>
            <a:endParaRPr/>
          </a:p>
        </p:txBody>
      </p:sp>
      <p:sp>
        <p:nvSpPr>
          <p:cNvPr id="27" name="object 27"/>
          <p:cNvSpPr/>
          <p:nvPr/>
        </p:nvSpPr>
        <p:spPr>
          <a:xfrm>
            <a:off x="6268211" y="4343400"/>
            <a:ext cx="838200" cy="457200"/>
          </a:xfrm>
          <a:custGeom>
            <a:avLst/>
            <a:gdLst/>
            <a:ahLst/>
            <a:cxnLst/>
            <a:rect l="l" t="t" r="r" b="b"/>
            <a:pathLst>
              <a:path w="838200" h="457200">
                <a:moveTo>
                  <a:pt x="0" y="114300"/>
                </a:moveTo>
                <a:lnTo>
                  <a:pt x="419099" y="0"/>
                </a:lnTo>
                <a:lnTo>
                  <a:pt x="838199" y="114300"/>
                </a:lnTo>
                <a:lnTo>
                  <a:pt x="628649" y="114300"/>
                </a:lnTo>
                <a:lnTo>
                  <a:pt x="628649" y="457200"/>
                </a:lnTo>
                <a:lnTo>
                  <a:pt x="209550" y="457200"/>
                </a:lnTo>
                <a:lnTo>
                  <a:pt x="209550" y="114300"/>
                </a:lnTo>
                <a:lnTo>
                  <a:pt x="0" y="114300"/>
                </a:lnTo>
                <a:close/>
              </a:path>
            </a:pathLst>
          </a:custGeom>
          <a:ln w="12192">
            <a:solidFill>
              <a:srgbClr val="000000"/>
            </a:solidFill>
          </a:ln>
        </p:spPr>
        <p:txBody>
          <a:bodyPr wrap="square" lIns="0" tIns="0" rIns="0" bIns="0" rtlCol="0"/>
          <a:lstStyle/>
          <a:p>
            <a:endParaRPr/>
          </a:p>
        </p:txBody>
      </p:sp>
      <p:sp>
        <p:nvSpPr>
          <p:cNvPr id="28" name="object 28"/>
          <p:cNvSpPr/>
          <p:nvPr/>
        </p:nvSpPr>
        <p:spPr>
          <a:xfrm>
            <a:off x="5015484" y="914400"/>
            <a:ext cx="3448812" cy="3351276"/>
          </a:xfrm>
          <a:prstGeom prst="rect">
            <a:avLst/>
          </a:prstGeom>
          <a:blipFill>
            <a:blip r:embed="rId3" cstate="print"/>
            <a:stretch>
              <a:fillRect/>
            </a:stretch>
          </a:blipFill>
        </p:spPr>
        <p:txBody>
          <a:bodyPr wrap="square" lIns="0" tIns="0" rIns="0" bIns="0" rtlCol="0"/>
          <a:lstStyle/>
          <a:p>
            <a:endParaRPr/>
          </a:p>
        </p:txBody>
      </p:sp>
      <p:sp>
        <p:nvSpPr>
          <p:cNvPr id="29" name="object 29"/>
          <p:cNvSpPr txBox="1">
            <a:spLocks noGrp="1"/>
          </p:cNvSpPr>
          <p:nvPr>
            <p:ph type="title"/>
          </p:nvPr>
        </p:nvSpPr>
        <p:spPr>
          <a:xfrm>
            <a:off x="1944370" y="403682"/>
            <a:ext cx="2327275" cy="1123315"/>
          </a:xfrm>
          <a:prstGeom prst="rect">
            <a:avLst/>
          </a:prstGeom>
        </p:spPr>
        <p:txBody>
          <a:bodyPr vert="horz" wrap="square" lIns="0" tIns="12700" rIns="0" bIns="0" rtlCol="0">
            <a:spAutoFit/>
          </a:bodyPr>
          <a:lstStyle/>
          <a:p>
            <a:pPr marL="12700" marR="5080">
              <a:lnSpc>
                <a:spcPct val="100000"/>
              </a:lnSpc>
              <a:spcBef>
                <a:spcPts val="100"/>
              </a:spcBef>
            </a:pPr>
            <a:r>
              <a:rPr dirty="0"/>
              <a:t>Early  </a:t>
            </a:r>
            <a:r>
              <a:rPr i="1" spc="-5" dirty="0"/>
              <a:t>Bull</a:t>
            </a:r>
            <a:r>
              <a:rPr i="1" spc="-20" dirty="0"/>
              <a:t>m</a:t>
            </a:r>
            <a:r>
              <a:rPr i="1" spc="-5" dirty="0"/>
              <a:t>asti</a:t>
            </a:r>
            <a:r>
              <a:rPr i="1" spc="-70" dirty="0"/>
              <a:t>f</a:t>
            </a:r>
            <a:r>
              <a:rPr i="1" spc="-5" dirty="0"/>
              <a:t>fs</a:t>
            </a:r>
          </a:p>
        </p:txBody>
      </p:sp>
      <p:sp>
        <p:nvSpPr>
          <p:cNvPr id="30" name="object 30"/>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2057400" y="3285744"/>
            <a:ext cx="838200" cy="457200"/>
          </a:xfrm>
          <a:custGeom>
            <a:avLst/>
            <a:gdLst/>
            <a:ahLst/>
            <a:cxnLst/>
            <a:rect l="l" t="t" r="r" b="b"/>
            <a:pathLst>
              <a:path w="838200" h="457200">
                <a:moveTo>
                  <a:pt x="838200" y="342899"/>
                </a:moveTo>
                <a:lnTo>
                  <a:pt x="0" y="342899"/>
                </a:lnTo>
                <a:lnTo>
                  <a:pt x="419100" y="457199"/>
                </a:lnTo>
                <a:lnTo>
                  <a:pt x="838200" y="342899"/>
                </a:lnTo>
                <a:close/>
              </a:path>
              <a:path w="838200" h="457200">
                <a:moveTo>
                  <a:pt x="628650" y="0"/>
                </a:moveTo>
                <a:lnTo>
                  <a:pt x="209550" y="0"/>
                </a:lnTo>
                <a:lnTo>
                  <a:pt x="209550" y="342899"/>
                </a:lnTo>
                <a:lnTo>
                  <a:pt x="628650" y="342899"/>
                </a:lnTo>
                <a:lnTo>
                  <a:pt x="628650" y="0"/>
                </a:lnTo>
                <a:close/>
              </a:path>
            </a:pathLst>
          </a:custGeom>
          <a:solidFill>
            <a:srgbClr val="000099"/>
          </a:solidFill>
        </p:spPr>
        <p:txBody>
          <a:bodyPr wrap="square" lIns="0" tIns="0" rIns="0" bIns="0" rtlCol="0"/>
          <a:lstStyle/>
          <a:p>
            <a:endParaRPr/>
          </a:p>
        </p:txBody>
      </p:sp>
      <p:sp>
        <p:nvSpPr>
          <p:cNvPr id="22" name="object 22"/>
          <p:cNvSpPr/>
          <p:nvPr/>
        </p:nvSpPr>
        <p:spPr>
          <a:xfrm>
            <a:off x="2057400" y="3285744"/>
            <a:ext cx="838200" cy="457200"/>
          </a:xfrm>
          <a:custGeom>
            <a:avLst/>
            <a:gdLst/>
            <a:ahLst/>
            <a:cxnLst/>
            <a:rect l="l" t="t" r="r" b="b"/>
            <a:pathLst>
              <a:path w="838200" h="457200">
                <a:moveTo>
                  <a:pt x="0" y="342899"/>
                </a:moveTo>
                <a:lnTo>
                  <a:pt x="209550" y="342899"/>
                </a:lnTo>
                <a:lnTo>
                  <a:pt x="209550" y="0"/>
                </a:lnTo>
                <a:lnTo>
                  <a:pt x="628650" y="0"/>
                </a:lnTo>
                <a:lnTo>
                  <a:pt x="628650" y="342899"/>
                </a:lnTo>
                <a:lnTo>
                  <a:pt x="838200" y="342899"/>
                </a:lnTo>
                <a:lnTo>
                  <a:pt x="419100" y="457199"/>
                </a:lnTo>
                <a:lnTo>
                  <a:pt x="0" y="342899"/>
                </a:lnTo>
                <a:close/>
              </a:path>
            </a:pathLst>
          </a:custGeom>
          <a:ln w="12192">
            <a:solidFill>
              <a:srgbClr val="000000"/>
            </a:solidFill>
          </a:ln>
        </p:spPr>
        <p:txBody>
          <a:bodyPr wrap="square" lIns="0" tIns="0" rIns="0" bIns="0" rtlCol="0"/>
          <a:lstStyle/>
          <a:p>
            <a:endParaRPr/>
          </a:p>
        </p:txBody>
      </p:sp>
      <p:sp>
        <p:nvSpPr>
          <p:cNvPr id="23" name="object 23"/>
          <p:cNvSpPr txBox="1"/>
          <p:nvPr/>
        </p:nvSpPr>
        <p:spPr>
          <a:xfrm>
            <a:off x="439013" y="1691052"/>
            <a:ext cx="3794125" cy="1294130"/>
          </a:xfrm>
          <a:prstGeom prst="rect">
            <a:avLst/>
          </a:prstGeom>
        </p:spPr>
        <p:txBody>
          <a:bodyPr vert="horz" wrap="square" lIns="0" tIns="152400" rIns="0" bIns="0" rtlCol="0">
            <a:spAutoFit/>
          </a:bodyPr>
          <a:lstStyle/>
          <a:p>
            <a:pPr marL="884555">
              <a:lnSpc>
                <a:spcPct val="100000"/>
              </a:lnSpc>
              <a:spcBef>
                <a:spcPts val="1200"/>
              </a:spcBef>
            </a:pPr>
            <a:r>
              <a:rPr sz="1800" b="1" spc="-5" dirty="0">
                <a:solidFill>
                  <a:srgbClr val="000099"/>
                </a:solidFill>
                <a:latin typeface="Times New Roman"/>
                <a:cs typeface="Times New Roman"/>
              </a:rPr>
              <a:t>Ch. </a:t>
            </a:r>
            <a:r>
              <a:rPr sz="1800" b="1" spc="-15" dirty="0">
                <a:solidFill>
                  <a:srgbClr val="000099"/>
                </a:solidFill>
                <a:latin typeface="Times New Roman"/>
                <a:cs typeface="Times New Roman"/>
              </a:rPr>
              <a:t>Chit’s</a:t>
            </a:r>
            <a:r>
              <a:rPr sz="1800" b="1" spc="-5" dirty="0">
                <a:solidFill>
                  <a:srgbClr val="000099"/>
                </a:solidFill>
                <a:latin typeface="Times New Roman"/>
                <a:cs typeface="Times New Roman"/>
              </a:rPr>
              <a:t> Grandson</a:t>
            </a:r>
            <a:endParaRPr sz="1800">
              <a:latin typeface="Times New Roman"/>
              <a:cs typeface="Times New Roman"/>
            </a:endParaRPr>
          </a:p>
          <a:p>
            <a:pPr marL="12065" marR="5080" indent="-1905" algn="ctr">
              <a:lnSpc>
                <a:spcPct val="100000"/>
              </a:lnSpc>
              <a:spcBef>
                <a:spcPts val="969"/>
              </a:spcBef>
            </a:pPr>
            <a:r>
              <a:rPr sz="1600" spc="-25" dirty="0">
                <a:solidFill>
                  <a:srgbClr val="000099"/>
                </a:solidFill>
                <a:latin typeface="Times New Roman"/>
                <a:cs typeface="Times New Roman"/>
              </a:rPr>
              <a:t>AKC’s </a:t>
            </a:r>
            <a:r>
              <a:rPr sz="1600" spc="-5" dirty="0">
                <a:solidFill>
                  <a:srgbClr val="000099"/>
                </a:solidFill>
                <a:latin typeface="Times New Roman"/>
                <a:cs typeface="Times New Roman"/>
              </a:rPr>
              <a:t>first </a:t>
            </a:r>
            <a:r>
              <a:rPr sz="1600" spc="-10" dirty="0">
                <a:solidFill>
                  <a:srgbClr val="000099"/>
                </a:solidFill>
                <a:latin typeface="Times New Roman"/>
                <a:cs typeface="Times New Roman"/>
              </a:rPr>
              <a:t>Bullmastiff </a:t>
            </a:r>
            <a:r>
              <a:rPr sz="1600" spc="-5" dirty="0">
                <a:solidFill>
                  <a:srgbClr val="000099"/>
                </a:solidFill>
                <a:latin typeface="Times New Roman"/>
                <a:cs typeface="Times New Roman"/>
              </a:rPr>
              <a:t>Best in Show </a:t>
            </a:r>
            <a:r>
              <a:rPr sz="1600" spc="-10" dirty="0">
                <a:solidFill>
                  <a:srgbClr val="000099"/>
                </a:solidFill>
                <a:latin typeface="Times New Roman"/>
                <a:cs typeface="Times New Roman"/>
              </a:rPr>
              <a:t>was </a:t>
            </a:r>
            <a:r>
              <a:rPr sz="1600" spc="-5" dirty="0">
                <a:solidFill>
                  <a:srgbClr val="000099"/>
                </a:solidFill>
                <a:latin typeface="Times New Roman"/>
                <a:cs typeface="Times New Roman"/>
              </a:rPr>
              <a:t>on  April 27, 1974. Sonny was top </a:t>
            </a:r>
            <a:r>
              <a:rPr sz="1600" spc="-10" dirty="0">
                <a:solidFill>
                  <a:srgbClr val="000099"/>
                </a:solidFill>
                <a:latin typeface="Times New Roman"/>
                <a:cs typeface="Times New Roman"/>
              </a:rPr>
              <a:t>Bullmastiff </a:t>
            </a:r>
            <a:r>
              <a:rPr sz="1600" spc="-5" dirty="0">
                <a:solidFill>
                  <a:srgbClr val="000099"/>
                </a:solidFill>
                <a:latin typeface="Times New Roman"/>
                <a:cs typeface="Times New Roman"/>
              </a:rPr>
              <a:t>all  </a:t>
            </a:r>
            <a:r>
              <a:rPr sz="1600" spc="-10" dirty="0">
                <a:solidFill>
                  <a:srgbClr val="000099"/>
                </a:solidFill>
                <a:latin typeface="Times New Roman"/>
                <a:cs typeface="Times New Roman"/>
              </a:rPr>
              <a:t>systems </a:t>
            </a:r>
            <a:r>
              <a:rPr sz="1600" spc="-5" dirty="0">
                <a:solidFill>
                  <a:srgbClr val="000099"/>
                </a:solidFill>
                <a:latin typeface="Times New Roman"/>
                <a:cs typeface="Times New Roman"/>
              </a:rPr>
              <a:t>in 1973 and 1974, owner</a:t>
            </a:r>
            <a:r>
              <a:rPr sz="1600" spc="65" dirty="0">
                <a:solidFill>
                  <a:srgbClr val="000099"/>
                </a:solidFill>
                <a:latin typeface="Times New Roman"/>
                <a:cs typeface="Times New Roman"/>
              </a:rPr>
              <a:t> </a:t>
            </a:r>
            <a:r>
              <a:rPr sz="1600" spc="-5" dirty="0">
                <a:solidFill>
                  <a:srgbClr val="000099"/>
                </a:solidFill>
                <a:latin typeface="Times New Roman"/>
                <a:cs typeface="Times New Roman"/>
              </a:rPr>
              <a:t>handled.</a:t>
            </a:r>
            <a:endParaRPr sz="1600">
              <a:latin typeface="Times New Roman"/>
              <a:cs typeface="Times New Roman"/>
            </a:endParaRPr>
          </a:p>
        </p:txBody>
      </p:sp>
      <p:sp>
        <p:nvSpPr>
          <p:cNvPr id="24" name="object 24"/>
          <p:cNvSpPr/>
          <p:nvPr/>
        </p:nvSpPr>
        <p:spPr>
          <a:xfrm>
            <a:off x="539495" y="3884676"/>
            <a:ext cx="3845052" cy="2810256"/>
          </a:xfrm>
          <a:prstGeom prst="rect">
            <a:avLst/>
          </a:prstGeom>
          <a:blipFill>
            <a:blip r:embed="rId2" cstate="print"/>
            <a:stretch>
              <a:fillRect/>
            </a:stretch>
          </a:blipFill>
        </p:spPr>
        <p:txBody>
          <a:bodyPr wrap="square" lIns="0" tIns="0" rIns="0" bIns="0" rtlCol="0"/>
          <a:lstStyle/>
          <a:p>
            <a:endParaRPr/>
          </a:p>
        </p:txBody>
      </p:sp>
      <p:sp>
        <p:nvSpPr>
          <p:cNvPr id="25" name="object 25"/>
          <p:cNvSpPr txBox="1"/>
          <p:nvPr/>
        </p:nvSpPr>
        <p:spPr>
          <a:xfrm>
            <a:off x="4957953" y="4655018"/>
            <a:ext cx="3856990" cy="1613535"/>
          </a:xfrm>
          <a:prstGeom prst="rect">
            <a:avLst/>
          </a:prstGeom>
        </p:spPr>
        <p:txBody>
          <a:bodyPr vert="horz" wrap="square" lIns="0" tIns="151130" rIns="0" bIns="0" rtlCol="0">
            <a:spAutoFit/>
          </a:bodyPr>
          <a:lstStyle/>
          <a:p>
            <a:pPr marL="436245">
              <a:lnSpc>
                <a:spcPct val="100000"/>
              </a:lnSpc>
              <a:spcBef>
                <a:spcPts val="1190"/>
              </a:spcBef>
            </a:pPr>
            <a:r>
              <a:rPr sz="1800" b="1" spc="-5" dirty="0">
                <a:solidFill>
                  <a:srgbClr val="000099"/>
                </a:solidFill>
                <a:latin typeface="Times New Roman"/>
                <a:cs typeface="Times New Roman"/>
              </a:rPr>
              <a:t>Ch. </a:t>
            </a:r>
            <a:r>
              <a:rPr sz="1800" b="1" spc="-25" dirty="0">
                <a:solidFill>
                  <a:srgbClr val="000099"/>
                </a:solidFill>
                <a:latin typeface="Times New Roman"/>
                <a:cs typeface="Times New Roman"/>
              </a:rPr>
              <a:t>Tauralan </a:t>
            </a:r>
            <a:r>
              <a:rPr sz="1800" b="1" spc="-30" dirty="0">
                <a:solidFill>
                  <a:srgbClr val="000099"/>
                </a:solidFill>
                <a:latin typeface="Times New Roman"/>
                <a:cs typeface="Times New Roman"/>
              </a:rPr>
              <a:t>Vic </a:t>
            </a:r>
            <a:r>
              <a:rPr sz="1800" b="1" spc="-25" dirty="0">
                <a:solidFill>
                  <a:srgbClr val="000099"/>
                </a:solidFill>
                <a:latin typeface="Times New Roman"/>
                <a:cs typeface="Times New Roman"/>
              </a:rPr>
              <a:t>Torious</a:t>
            </a:r>
            <a:r>
              <a:rPr sz="1800" b="1" spc="-60" dirty="0">
                <a:solidFill>
                  <a:srgbClr val="000099"/>
                </a:solidFill>
                <a:latin typeface="Times New Roman"/>
                <a:cs typeface="Times New Roman"/>
              </a:rPr>
              <a:t> </a:t>
            </a:r>
            <a:r>
              <a:rPr sz="1800" b="1" dirty="0">
                <a:solidFill>
                  <a:srgbClr val="000099"/>
                </a:solidFill>
                <a:latin typeface="Times New Roman"/>
                <a:cs typeface="Times New Roman"/>
              </a:rPr>
              <a:t>ROM</a:t>
            </a:r>
            <a:endParaRPr sz="1800">
              <a:latin typeface="Times New Roman"/>
              <a:cs typeface="Times New Roman"/>
            </a:endParaRPr>
          </a:p>
          <a:p>
            <a:pPr marL="143510" algn="ctr">
              <a:lnSpc>
                <a:spcPct val="100000"/>
              </a:lnSpc>
              <a:spcBef>
                <a:spcPts val="855"/>
              </a:spcBef>
            </a:pPr>
            <a:r>
              <a:rPr sz="1400" dirty="0">
                <a:solidFill>
                  <a:srgbClr val="000099"/>
                </a:solidFill>
                <a:latin typeface="Times New Roman"/>
                <a:cs typeface="Times New Roman"/>
              </a:rPr>
              <a:t>(1976–1986)</a:t>
            </a:r>
            <a:endParaRPr sz="1400">
              <a:latin typeface="Times New Roman"/>
              <a:cs typeface="Times New Roman"/>
            </a:endParaRPr>
          </a:p>
          <a:p>
            <a:pPr marL="12700" marR="5080">
              <a:lnSpc>
                <a:spcPct val="100000"/>
              </a:lnSpc>
              <a:spcBef>
                <a:spcPts val="955"/>
              </a:spcBef>
            </a:pPr>
            <a:r>
              <a:rPr sz="1600" spc="-40" dirty="0">
                <a:solidFill>
                  <a:srgbClr val="000099"/>
                </a:solidFill>
                <a:latin typeface="Times New Roman"/>
                <a:cs typeface="Times New Roman"/>
              </a:rPr>
              <a:t>Vic </a:t>
            </a:r>
            <a:r>
              <a:rPr sz="1600" spc="-5" dirty="0">
                <a:solidFill>
                  <a:srgbClr val="000099"/>
                </a:solidFill>
                <a:latin typeface="Times New Roman"/>
                <a:cs typeface="Times New Roman"/>
              </a:rPr>
              <a:t>had the distinct honor of all </a:t>
            </a:r>
            <a:r>
              <a:rPr sz="1600" spc="-10" dirty="0">
                <a:solidFill>
                  <a:srgbClr val="000099"/>
                </a:solidFill>
                <a:latin typeface="Times New Roman"/>
                <a:cs typeface="Times New Roman"/>
              </a:rPr>
              <a:t>time </a:t>
            </a:r>
            <a:r>
              <a:rPr sz="1600" spc="5" dirty="0">
                <a:solidFill>
                  <a:srgbClr val="000099"/>
                </a:solidFill>
                <a:latin typeface="Times New Roman"/>
                <a:cs typeface="Times New Roman"/>
              </a:rPr>
              <a:t>top-  </a:t>
            </a:r>
            <a:r>
              <a:rPr sz="1600" spc="-5" dirty="0">
                <a:solidFill>
                  <a:srgbClr val="000099"/>
                </a:solidFill>
                <a:latin typeface="Times New Roman"/>
                <a:cs typeface="Times New Roman"/>
              </a:rPr>
              <a:t>producing sire from 1985 to 1992 until the title  was taken over by his</a:t>
            </a:r>
            <a:r>
              <a:rPr sz="1600" spc="30" dirty="0">
                <a:solidFill>
                  <a:srgbClr val="000099"/>
                </a:solidFill>
                <a:latin typeface="Times New Roman"/>
                <a:cs typeface="Times New Roman"/>
              </a:rPr>
              <a:t> </a:t>
            </a:r>
            <a:r>
              <a:rPr sz="1600" spc="-5" dirty="0">
                <a:solidFill>
                  <a:srgbClr val="000099"/>
                </a:solidFill>
                <a:latin typeface="Times New Roman"/>
                <a:cs typeface="Times New Roman"/>
              </a:rPr>
              <a:t>offspring.</a:t>
            </a:r>
            <a:endParaRPr sz="1600">
              <a:latin typeface="Times New Roman"/>
              <a:cs typeface="Times New Roman"/>
            </a:endParaRPr>
          </a:p>
        </p:txBody>
      </p:sp>
      <p:sp>
        <p:nvSpPr>
          <p:cNvPr id="26" name="object 26"/>
          <p:cNvSpPr/>
          <p:nvPr/>
        </p:nvSpPr>
        <p:spPr>
          <a:xfrm>
            <a:off x="6548628" y="4197096"/>
            <a:ext cx="838200" cy="457200"/>
          </a:xfrm>
          <a:custGeom>
            <a:avLst/>
            <a:gdLst/>
            <a:ahLst/>
            <a:cxnLst/>
            <a:rect l="l" t="t" r="r" b="b"/>
            <a:pathLst>
              <a:path w="838200" h="457200">
                <a:moveTo>
                  <a:pt x="628650" y="114299"/>
                </a:moveTo>
                <a:lnTo>
                  <a:pt x="209550" y="114299"/>
                </a:lnTo>
                <a:lnTo>
                  <a:pt x="209550" y="457199"/>
                </a:lnTo>
                <a:lnTo>
                  <a:pt x="628650" y="457199"/>
                </a:lnTo>
                <a:lnTo>
                  <a:pt x="628650" y="114299"/>
                </a:lnTo>
                <a:close/>
              </a:path>
              <a:path w="838200" h="457200">
                <a:moveTo>
                  <a:pt x="419100" y="0"/>
                </a:moveTo>
                <a:lnTo>
                  <a:pt x="0" y="114299"/>
                </a:lnTo>
                <a:lnTo>
                  <a:pt x="838200" y="114299"/>
                </a:lnTo>
                <a:lnTo>
                  <a:pt x="419100" y="0"/>
                </a:lnTo>
                <a:close/>
              </a:path>
            </a:pathLst>
          </a:custGeom>
          <a:solidFill>
            <a:srgbClr val="000099"/>
          </a:solidFill>
        </p:spPr>
        <p:txBody>
          <a:bodyPr wrap="square" lIns="0" tIns="0" rIns="0" bIns="0" rtlCol="0"/>
          <a:lstStyle/>
          <a:p>
            <a:endParaRPr/>
          </a:p>
        </p:txBody>
      </p:sp>
      <p:sp>
        <p:nvSpPr>
          <p:cNvPr id="27" name="object 27"/>
          <p:cNvSpPr/>
          <p:nvPr/>
        </p:nvSpPr>
        <p:spPr>
          <a:xfrm>
            <a:off x="6548628" y="4197096"/>
            <a:ext cx="838200" cy="457200"/>
          </a:xfrm>
          <a:custGeom>
            <a:avLst/>
            <a:gdLst/>
            <a:ahLst/>
            <a:cxnLst/>
            <a:rect l="l" t="t" r="r" b="b"/>
            <a:pathLst>
              <a:path w="838200" h="457200">
                <a:moveTo>
                  <a:pt x="0" y="114299"/>
                </a:moveTo>
                <a:lnTo>
                  <a:pt x="419100" y="0"/>
                </a:lnTo>
                <a:lnTo>
                  <a:pt x="838200" y="114299"/>
                </a:lnTo>
                <a:lnTo>
                  <a:pt x="628650" y="114299"/>
                </a:lnTo>
                <a:lnTo>
                  <a:pt x="628650" y="457199"/>
                </a:lnTo>
                <a:lnTo>
                  <a:pt x="209550" y="457199"/>
                </a:lnTo>
                <a:lnTo>
                  <a:pt x="209550" y="114299"/>
                </a:lnTo>
                <a:lnTo>
                  <a:pt x="0" y="114299"/>
                </a:lnTo>
                <a:close/>
              </a:path>
            </a:pathLst>
          </a:custGeom>
          <a:ln w="12192">
            <a:solidFill>
              <a:srgbClr val="000000"/>
            </a:solidFill>
          </a:ln>
        </p:spPr>
        <p:txBody>
          <a:bodyPr wrap="square" lIns="0" tIns="0" rIns="0" bIns="0" rtlCol="0"/>
          <a:lstStyle/>
          <a:p>
            <a:endParaRPr/>
          </a:p>
        </p:txBody>
      </p:sp>
      <p:sp>
        <p:nvSpPr>
          <p:cNvPr id="28" name="object 28"/>
          <p:cNvSpPr/>
          <p:nvPr/>
        </p:nvSpPr>
        <p:spPr>
          <a:xfrm>
            <a:off x="4786884" y="944880"/>
            <a:ext cx="3828288" cy="3183636"/>
          </a:xfrm>
          <a:prstGeom prst="rect">
            <a:avLst/>
          </a:prstGeom>
          <a:blipFill>
            <a:blip r:embed="rId3" cstate="print"/>
            <a:stretch>
              <a:fillRect/>
            </a:stretch>
          </a:blipFill>
        </p:spPr>
        <p:txBody>
          <a:bodyPr wrap="square" lIns="0" tIns="0" rIns="0" bIns="0" rtlCol="0"/>
          <a:lstStyle/>
          <a:p>
            <a:endParaRPr/>
          </a:p>
        </p:txBody>
      </p:sp>
      <p:sp>
        <p:nvSpPr>
          <p:cNvPr id="29" name="object 29"/>
          <p:cNvSpPr txBox="1">
            <a:spLocks noGrp="1"/>
          </p:cNvSpPr>
          <p:nvPr>
            <p:ph type="title"/>
          </p:nvPr>
        </p:nvSpPr>
        <p:spPr>
          <a:xfrm>
            <a:off x="1944370" y="403682"/>
            <a:ext cx="2327275" cy="1123315"/>
          </a:xfrm>
          <a:prstGeom prst="rect">
            <a:avLst/>
          </a:prstGeom>
        </p:spPr>
        <p:txBody>
          <a:bodyPr vert="horz" wrap="square" lIns="0" tIns="12700" rIns="0" bIns="0" rtlCol="0">
            <a:spAutoFit/>
          </a:bodyPr>
          <a:lstStyle/>
          <a:p>
            <a:pPr marL="12700" marR="5080">
              <a:lnSpc>
                <a:spcPct val="100000"/>
              </a:lnSpc>
              <a:spcBef>
                <a:spcPts val="100"/>
              </a:spcBef>
            </a:pPr>
            <a:r>
              <a:rPr dirty="0"/>
              <a:t>Early  </a:t>
            </a:r>
            <a:r>
              <a:rPr i="1" spc="-5" dirty="0"/>
              <a:t>Bull</a:t>
            </a:r>
            <a:r>
              <a:rPr i="1" spc="-20" dirty="0"/>
              <a:t>m</a:t>
            </a:r>
            <a:r>
              <a:rPr i="1" spc="-5" dirty="0"/>
              <a:t>asti</a:t>
            </a:r>
            <a:r>
              <a:rPr i="1" spc="-70" dirty="0"/>
              <a:t>f</a:t>
            </a:r>
            <a:r>
              <a:rPr i="1" spc="-5" dirty="0"/>
              <a:t>fs</a:t>
            </a:r>
          </a:p>
        </p:txBody>
      </p:sp>
      <p:sp>
        <p:nvSpPr>
          <p:cNvPr id="30" name="object 30"/>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29234" y="5115021"/>
            <a:ext cx="3816985" cy="1293495"/>
          </a:xfrm>
          <a:prstGeom prst="rect">
            <a:avLst/>
          </a:prstGeom>
        </p:spPr>
        <p:txBody>
          <a:bodyPr vert="horz" wrap="square" lIns="0" tIns="151765" rIns="0" bIns="0" rtlCol="0">
            <a:spAutoFit/>
          </a:bodyPr>
          <a:lstStyle/>
          <a:p>
            <a:pPr marL="548640">
              <a:lnSpc>
                <a:spcPct val="100000"/>
              </a:lnSpc>
              <a:spcBef>
                <a:spcPts val="1195"/>
              </a:spcBef>
            </a:pPr>
            <a:r>
              <a:rPr sz="1800" b="1" spc="-5" dirty="0">
                <a:solidFill>
                  <a:srgbClr val="000099"/>
                </a:solidFill>
                <a:latin typeface="Times New Roman"/>
                <a:cs typeface="Times New Roman"/>
              </a:rPr>
              <a:t>Ch. </a:t>
            </a:r>
            <a:r>
              <a:rPr sz="1800" b="1" spc="-35" dirty="0">
                <a:solidFill>
                  <a:srgbClr val="000099"/>
                </a:solidFill>
                <a:latin typeface="Times New Roman"/>
                <a:cs typeface="Times New Roman"/>
              </a:rPr>
              <a:t>Trojan’s </a:t>
            </a:r>
            <a:r>
              <a:rPr sz="1800" b="1" spc="-5" dirty="0">
                <a:solidFill>
                  <a:srgbClr val="000099"/>
                </a:solidFill>
                <a:latin typeface="Times New Roman"/>
                <a:cs typeface="Times New Roman"/>
              </a:rPr>
              <a:t>Dusty</a:t>
            </a:r>
            <a:r>
              <a:rPr sz="1800" b="1" spc="-35" dirty="0">
                <a:solidFill>
                  <a:srgbClr val="000099"/>
                </a:solidFill>
                <a:latin typeface="Times New Roman"/>
                <a:cs typeface="Times New Roman"/>
              </a:rPr>
              <a:t> </a:t>
            </a:r>
            <a:r>
              <a:rPr sz="1800" b="1" spc="-15" dirty="0">
                <a:solidFill>
                  <a:srgbClr val="000099"/>
                </a:solidFill>
                <a:latin typeface="Times New Roman"/>
                <a:cs typeface="Times New Roman"/>
              </a:rPr>
              <a:t>Warrior</a:t>
            </a:r>
            <a:endParaRPr sz="1800">
              <a:latin typeface="Times New Roman"/>
              <a:cs typeface="Times New Roman"/>
            </a:endParaRPr>
          </a:p>
          <a:p>
            <a:pPr marL="12065" marR="5080" indent="-635" algn="ctr">
              <a:lnSpc>
                <a:spcPct val="100000"/>
              </a:lnSpc>
              <a:spcBef>
                <a:spcPts val="970"/>
              </a:spcBef>
            </a:pPr>
            <a:r>
              <a:rPr sz="1600" spc="-25" dirty="0">
                <a:solidFill>
                  <a:srgbClr val="000099"/>
                </a:solidFill>
                <a:latin typeface="Times New Roman"/>
                <a:cs typeface="Times New Roman"/>
              </a:rPr>
              <a:t>AKC’s </a:t>
            </a:r>
            <a:r>
              <a:rPr sz="1600" spc="-5" dirty="0">
                <a:solidFill>
                  <a:srgbClr val="000099"/>
                </a:solidFill>
                <a:latin typeface="Times New Roman"/>
                <a:cs typeface="Times New Roman"/>
              </a:rPr>
              <a:t>first and only brindle BIS </a:t>
            </a:r>
            <a:r>
              <a:rPr sz="1600" spc="-10" dirty="0">
                <a:solidFill>
                  <a:srgbClr val="000099"/>
                </a:solidFill>
                <a:latin typeface="Times New Roman"/>
                <a:cs typeface="Times New Roman"/>
              </a:rPr>
              <a:t>Bullmastiff </a:t>
            </a:r>
            <a:r>
              <a:rPr sz="1600" spc="-5" dirty="0">
                <a:solidFill>
                  <a:srgbClr val="000099"/>
                </a:solidFill>
                <a:latin typeface="Times New Roman"/>
                <a:cs typeface="Times New Roman"/>
              </a:rPr>
              <a:t>,  Dusty was the top-winning brindle in the early  </a:t>
            </a:r>
            <a:r>
              <a:rPr sz="1600" spc="-15" dirty="0">
                <a:solidFill>
                  <a:srgbClr val="000099"/>
                </a:solidFill>
                <a:latin typeface="Times New Roman"/>
                <a:cs typeface="Times New Roman"/>
              </a:rPr>
              <a:t>1980’s.</a:t>
            </a:r>
            <a:endParaRPr sz="1600">
              <a:latin typeface="Times New Roman"/>
              <a:cs typeface="Times New Roman"/>
            </a:endParaRPr>
          </a:p>
        </p:txBody>
      </p:sp>
      <p:sp>
        <p:nvSpPr>
          <p:cNvPr id="22" name="object 22"/>
          <p:cNvSpPr/>
          <p:nvPr/>
        </p:nvSpPr>
        <p:spPr>
          <a:xfrm>
            <a:off x="6446520" y="4395215"/>
            <a:ext cx="838200" cy="457200"/>
          </a:xfrm>
          <a:custGeom>
            <a:avLst/>
            <a:gdLst/>
            <a:ahLst/>
            <a:cxnLst/>
            <a:rect l="l" t="t" r="r" b="b"/>
            <a:pathLst>
              <a:path w="838200" h="457200">
                <a:moveTo>
                  <a:pt x="838200" y="342899"/>
                </a:moveTo>
                <a:lnTo>
                  <a:pt x="0" y="342899"/>
                </a:lnTo>
                <a:lnTo>
                  <a:pt x="419100" y="457199"/>
                </a:lnTo>
                <a:lnTo>
                  <a:pt x="838200" y="342899"/>
                </a:lnTo>
                <a:close/>
              </a:path>
              <a:path w="838200" h="457200">
                <a:moveTo>
                  <a:pt x="628650" y="0"/>
                </a:moveTo>
                <a:lnTo>
                  <a:pt x="209550" y="0"/>
                </a:lnTo>
                <a:lnTo>
                  <a:pt x="209550" y="342899"/>
                </a:lnTo>
                <a:lnTo>
                  <a:pt x="628650" y="342899"/>
                </a:lnTo>
                <a:lnTo>
                  <a:pt x="628650" y="0"/>
                </a:lnTo>
                <a:close/>
              </a:path>
            </a:pathLst>
          </a:custGeom>
          <a:solidFill>
            <a:srgbClr val="000099"/>
          </a:solidFill>
        </p:spPr>
        <p:txBody>
          <a:bodyPr wrap="square" lIns="0" tIns="0" rIns="0" bIns="0" rtlCol="0"/>
          <a:lstStyle/>
          <a:p>
            <a:endParaRPr/>
          </a:p>
        </p:txBody>
      </p:sp>
      <p:sp>
        <p:nvSpPr>
          <p:cNvPr id="23" name="object 23"/>
          <p:cNvSpPr/>
          <p:nvPr/>
        </p:nvSpPr>
        <p:spPr>
          <a:xfrm>
            <a:off x="6446520" y="4395215"/>
            <a:ext cx="838200" cy="457200"/>
          </a:xfrm>
          <a:custGeom>
            <a:avLst/>
            <a:gdLst/>
            <a:ahLst/>
            <a:cxnLst/>
            <a:rect l="l" t="t" r="r" b="b"/>
            <a:pathLst>
              <a:path w="838200" h="457200">
                <a:moveTo>
                  <a:pt x="0" y="342899"/>
                </a:moveTo>
                <a:lnTo>
                  <a:pt x="209550" y="342899"/>
                </a:lnTo>
                <a:lnTo>
                  <a:pt x="209550" y="0"/>
                </a:lnTo>
                <a:lnTo>
                  <a:pt x="628650" y="0"/>
                </a:lnTo>
                <a:lnTo>
                  <a:pt x="628650" y="342899"/>
                </a:lnTo>
                <a:lnTo>
                  <a:pt x="838200" y="342899"/>
                </a:lnTo>
                <a:lnTo>
                  <a:pt x="419100" y="457199"/>
                </a:lnTo>
                <a:lnTo>
                  <a:pt x="0" y="342899"/>
                </a:lnTo>
                <a:close/>
              </a:path>
            </a:pathLst>
          </a:custGeom>
          <a:ln w="12192">
            <a:solidFill>
              <a:srgbClr val="000000"/>
            </a:solidFill>
          </a:ln>
        </p:spPr>
        <p:txBody>
          <a:bodyPr wrap="square" lIns="0" tIns="0" rIns="0" bIns="0" rtlCol="0"/>
          <a:lstStyle/>
          <a:p>
            <a:endParaRPr/>
          </a:p>
        </p:txBody>
      </p:sp>
      <p:sp>
        <p:nvSpPr>
          <p:cNvPr id="24" name="object 24"/>
          <p:cNvSpPr/>
          <p:nvPr/>
        </p:nvSpPr>
        <p:spPr>
          <a:xfrm>
            <a:off x="1981200" y="4727447"/>
            <a:ext cx="838200" cy="457200"/>
          </a:xfrm>
          <a:custGeom>
            <a:avLst/>
            <a:gdLst/>
            <a:ahLst/>
            <a:cxnLst/>
            <a:rect l="l" t="t" r="r" b="b"/>
            <a:pathLst>
              <a:path w="838200" h="457200">
                <a:moveTo>
                  <a:pt x="628650" y="114300"/>
                </a:moveTo>
                <a:lnTo>
                  <a:pt x="209550" y="114300"/>
                </a:lnTo>
                <a:lnTo>
                  <a:pt x="209550" y="457200"/>
                </a:lnTo>
                <a:lnTo>
                  <a:pt x="628650" y="457200"/>
                </a:lnTo>
                <a:lnTo>
                  <a:pt x="628650" y="114300"/>
                </a:lnTo>
                <a:close/>
              </a:path>
              <a:path w="838200" h="457200">
                <a:moveTo>
                  <a:pt x="419100" y="0"/>
                </a:moveTo>
                <a:lnTo>
                  <a:pt x="0" y="114300"/>
                </a:lnTo>
                <a:lnTo>
                  <a:pt x="838200" y="114300"/>
                </a:lnTo>
                <a:lnTo>
                  <a:pt x="419100" y="0"/>
                </a:lnTo>
                <a:close/>
              </a:path>
            </a:pathLst>
          </a:custGeom>
          <a:solidFill>
            <a:srgbClr val="000099"/>
          </a:solidFill>
        </p:spPr>
        <p:txBody>
          <a:bodyPr wrap="square" lIns="0" tIns="0" rIns="0" bIns="0" rtlCol="0"/>
          <a:lstStyle/>
          <a:p>
            <a:endParaRPr/>
          </a:p>
        </p:txBody>
      </p:sp>
      <p:sp>
        <p:nvSpPr>
          <p:cNvPr id="25" name="object 25"/>
          <p:cNvSpPr/>
          <p:nvPr/>
        </p:nvSpPr>
        <p:spPr>
          <a:xfrm>
            <a:off x="1981200" y="4727447"/>
            <a:ext cx="838200" cy="457200"/>
          </a:xfrm>
          <a:custGeom>
            <a:avLst/>
            <a:gdLst/>
            <a:ahLst/>
            <a:cxnLst/>
            <a:rect l="l" t="t" r="r" b="b"/>
            <a:pathLst>
              <a:path w="838200" h="457200">
                <a:moveTo>
                  <a:pt x="0" y="114300"/>
                </a:moveTo>
                <a:lnTo>
                  <a:pt x="419100" y="0"/>
                </a:lnTo>
                <a:lnTo>
                  <a:pt x="838200" y="114300"/>
                </a:lnTo>
                <a:lnTo>
                  <a:pt x="628650" y="114300"/>
                </a:lnTo>
                <a:lnTo>
                  <a:pt x="628650" y="457200"/>
                </a:lnTo>
                <a:lnTo>
                  <a:pt x="209550" y="457200"/>
                </a:lnTo>
                <a:lnTo>
                  <a:pt x="209550" y="114300"/>
                </a:lnTo>
                <a:lnTo>
                  <a:pt x="0" y="114300"/>
                </a:lnTo>
                <a:close/>
              </a:path>
            </a:pathLst>
          </a:custGeom>
          <a:ln w="12192">
            <a:solidFill>
              <a:srgbClr val="000000"/>
            </a:solidFill>
          </a:ln>
        </p:spPr>
        <p:txBody>
          <a:bodyPr wrap="square" lIns="0" tIns="0" rIns="0" bIns="0" rtlCol="0"/>
          <a:lstStyle/>
          <a:p>
            <a:endParaRPr/>
          </a:p>
        </p:txBody>
      </p:sp>
      <p:sp>
        <p:nvSpPr>
          <p:cNvPr id="26" name="object 26"/>
          <p:cNvSpPr/>
          <p:nvPr/>
        </p:nvSpPr>
        <p:spPr>
          <a:xfrm>
            <a:off x="899160" y="1911095"/>
            <a:ext cx="3104388" cy="2517647"/>
          </a:xfrm>
          <a:prstGeom prst="rect">
            <a:avLst/>
          </a:prstGeom>
          <a:blipFill>
            <a:blip r:embed="rId2" cstate="print"/>
            <a:stretch>
              <a:fillRect/>
            </a:stretch>
          </a:blipFill>
        </p:spPr>
        <p:txBody>
          <a:bodyPr wrap="square" lIns="0" tIns="0" rIns="0" bIns="0" rtlCol="0"/>
          <a:lstStyle/>
          <a:p>
            <a:endParaRPr/>
          </a:p>
        </p:txBody>
      </p:sp>
      <p:sp>
        <p:nvSpPr>
          <p:cNvPr id="27" name="object 27"/>
          <p:cNvSpPr txBox="1">
            <a:spLocks noGrp="1"/>
          </p:cNvSpPr>
          <p:nvPr>
            <p:ph type="title"/>
          </p:nvPr>
        </p:nvSpPr>
        <p:spPr>
          <a:xfrm>
            <a:off x="1944370" y="952880"/>
            <a:ext cx="3482975" cy="574040"/>
          </a:xfrm>
          <a:prstGeom prst="rect">
            <a:avLst/>
          </a:prstGeom>
        </p:spPr>
        <p:txBody>
          <a:bodyPr vert="horz" wrap="square" lIns="0" tIns="12700" rIns="0" bIns="0" rtlCol="0">
            <a:spAutoFit/>
          </a:bodyPr>
          <a:lstStyle/>
          <a:p>
            <a:pPr marL="12700">
              <a:lnSpc>
                <a:spcPct val="100000"/>
              </a:lnSpc>
              <a:spcBef>
                <a:spcPts val="100"/>
              </a:spcBef>
            </a:pPr>
            <a:r>
              <a:rPr spc="-5" dirty="0"/>
              <a:t>Early</a:t>
            </a:r>
            <a:r>
              <a:rPr spc="-45" dirty="0"/>
              <a:t> </a:t>
            </a:r>
            <a:r>
              <a:rPr spc="-10" dirty="0"/>
              <a:t>Bullmastiffs</a:t>
            </a:r>
          </a:p>
        </p:txBody>
      </p:sp>
      <p:sp>
        <p:nvSpPr>
          <p:cNvPr id="28" name="object 28"/>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6568440" y="3421379"/>
            <a:ext cx="838200" cy="457200"/>
          </a:xfrm>
          <a:custGeom>
            <a:avLst/>
            <a:gdLst/>
            <a:ahLst/>
            <a:cxnLst/>
            <a:rect l="l" t="t" r="r" b="b"/>
            <a:pathLst>
              <a:path w="838200" h="457200">
                <a:moveTo>
                  <a:pt x="838200" y="342900"/>
                </a:moveTo>
                <a:lnTo>
                  <a:pt x="0" y="342900"/>
                </a:lnTo>
                <a:lnTo>
                  <a:pt x="419100" y="457200"/>
                </a:lnTo>
                <a:lnTo>
                  <a:pt x="838200" y="342900"/>
                </a:lnTo>
                <a:close/>
              </a:path>
              <a:path w="838200" h="457200">
                <a:moveTo>
                  <a:pt x="628650" y="0"/>
                </a:moveTo>
                <a:lnTo>
                  <a:pt x="209550" y="0"/>
                </a:lnTo>
                <a:lnTo>
                  <a:pt x="209550" y="342900"/>
                </a:lnTo>
                <a:lnTo>
                  <a:pt x="628650" y="342900"/>
                </a:lnTo>
                <a:lnTo>
                  <a:pt x="628650" y="0"/>
                </a:lnTo>
                <a:close/>
              </a:path>
            </a:pathLst>
          </a:custGeom>
          <a:solidFill>
            <a:srgbClr val="000099"/>
          </a:solidFill>
        </p:spPr>
        <p:txBody>
          <a:bodyPr wrap="square" lIns="0" tIns="0" rIns="0" bIns="0" rtlCol="0"/>
          <a:lstStyle/>
          <a:p>
            <a:endParaRPr/>
          </a:p>
        </p:txBody>
      </p:sp>
      <p:sp>
        <p:nvSpPr>
          <p:cNvPr id="30" name="object 30"/>
          <p:cNvSpPr/>
          <p:nvPr/>
        </p:nvSpPr>
        <p:spPr>
          <a:xfrm>
            <a:off x="6568440" y="3421379"/>
            <a:ext cx="838200" cy="457200"/>
          </a:xfrm>
          <a:custGeom>
            <a:avLst/>
            <a:gdLst/>
            <a:ahLst/>
            <a:cxnLst/>
            <a:rect l="l" t="t" r="r" b="b"/>
            <a:pathLst>
              <a:path w="838200" h="457200">
                <a:moveTo>
                  <a:pt x="0" y="342900"/>
                </a:moveTo>
                <a:lnTo>
                  <a:pt x="209550" y="342900"/>
                </a:lnTo>
                <a:lnTo>
                  <a:pt x="209550" y="0"/>
                </a:lnTo>
                <a:lnTo>
                  <a:pt x="628650" y="0"/>
                </a:lnTo>
                <a:lnTo>
                  <a:pt x="628650" y="342900"/>
                </a:lnTo>
                <a:lnTo>
                  <a:pt x="838200" y="342900"/>
                </a:lnTo>
                <a:lnTo>
                  <a:pt x="419100" y="457200"/>
                </a:lnTo>
                <a:lnTo>
                  <a:pt x="0" y="342900"/>
                </a:lnTo>
                <a:close/>
              </a:path>
            </a:pathLst>
          </a:custGeom>
          <a:ln w="12192">
            <a:solidFill>
              <a:srgbClr val="000000"/>
            </a:solidFill>
          </a:ln>
        </p:spPr>
        <p:txBody>
          <a:bodyPr wrap="square" lIns="0" tIns="0" rIns="0" bIns="0" rtlCol="0"/>
          <a:lstStyle/>
          <a:p>
            <a:endParaRPr/>
          </a:p>
        </p:txBody>
      </p:sp>
      <p:sp>
        <p:nvSpPr>
          <p:cNvPr id="31" name="object 31"/>
          <p:cNvSpPr txBox="1"/>
          <p:nvPr/>
        </p:nvSpPr>
        <p:spPr>
          <a:xfrm>
            <a:off x="4716271" y="1726534"/>
            <a:ext cx="4283710" cy="1294130"/>
          </a:xfrm>
          <a:prstGeom prst="rect">
            <a:avLst/>
          </a:prstGeom>
        </p:spPr>
        <p:txBody>
          <a:bodyPr vert="horz" wrap="square" lIns="0" tIns="151765" rIns="0" bIns="0" rtlCol="0">
            <a:spAutoFit/>
          </a:bodyPr>
          <a:lstStyle/>
          <a:p>
            <a:pPr marL="129539">
              <a:lnSpc>
                <a:spcPct val="100000"/>
              </a:lnSpc>
              <a:spcBef>
                <a:spcPts val="1195"/>
              </a:spcBef>
            </a:pPr>
            <a:r>
              <a:rPr sz="1800" b="1" spc="-5" dirty="0">
                <a:solidFill>
                  <a:srgbClr val="000099"/>
                </a:solidFill>
                <a:latin typeface="Times New Roman"/>
                <a:cs typeface="Times New Roman"/>
              </a:rPr>
              <a:t>Ch. </a:t>
            </a:r>
            <a:r>
              <a:rPr sz="1800" b="1" spc="-10" dirty="0">
                <a:solidFill>
                  <a:srgbClr val="000099"/>
                </a:solidFill>
                <a:latin typeface="Times New Roman"/>
                <a:cs typeface="Times New Roman"/>
              </a:rPr>
              <a:t>Blackslate’s </a:t>
            </a:r>
            <a:r>
              <a:rPr sz="1800" b="1" dirty="0">
                <a:solidFill>
                  <a:srgbClr val="000099"/>
                </a:solidFill>
                <a:latin typeface="Times New Roman"/>
                <a:cs typeface="Times New Roman"/>
              </a:rPr>
              <a:t>Boston Brahmin</a:t>
            </a:r>
            <a:r>
              <a:rPr sz="1800" b="1" spc="-40" dirty="0">
                <a:solidFill>
                  <a:srgbClr val="000099"/>
                </a:solidFill>
                <a:latin typeface="Times New Roman"/>
                <a:cs typeface="Times New Roman"/>
              </a:rPr>
              <a:t> </a:t>
            </a:r>
            <a:r>
              <a:rPr sz="1800" b="1" spc="-5" dirty="0">
                <a:solidFill>
                  <a:srgbClr val="000099"/>
                </a:solidFill>
                <a:latin typeface="Times New Roman"/>
                <a:cs typeface="Times New Roman"/>
              </a:rPr>
              <a:t>GROM</a:t>
            </a:r>
            <a:endParaRPr sz="1800" dirty="0">
              <a:latin typeface="Times New Roman"/>
              <a:cs typeface="Times New Roman"/>
            </a:endParaRPr>
          </a:p>
          <a:p>
            <a:pPr marL="12700" marR="5080" indent="2540" algn="ctr">
              <a:lnSpc>
                <a:spcPct val="100000"/>
              </a:lnSpc>
              <a:spcBef>
                <a:spcPts val="970"/>
              </a:spcBef>
            </a:pPr>
            <a:r>
              <a:rPr sz="1600" spc="-5" dirty="0">
                <a:solidFill>
                  <a:srgbClr val="000099"/>
                </a:solidFill>
                <a:latin typeface="Times New Roman"/>
                <a:cs typeface="Times New Roman"/>
              </a:rPr>
              <a:t>A </a:t>
            </a:r>
            <a:r>
              <a:rPr sz="1600" spc="-10" dirty="0">
                <a:solidFill>
                  <a:srgbClr val="000099"/>
                </a:solidFill>
                <a:latin typeface="Times New Roman"/>
                <a:cs typeface="Times New Roman"/>
              </a:rPr>
              <a:t>multiple </a:t>
            </a:r>
            <a:r>
              <a:rPr sz="1600" spc="-5" dirty="0">
                <a:solidFill>
                  <a:srgbClr val="000099"/>
                </a:solidFill>
                <a:latin typeface="Times New Roman"/>
                <a:cs typeface="Times New Roman"/>
              </a:rPr>
              <a:t>Best in Show winner and all-time </a:t>
            </a:r>
            <a:r>
              <a:rPr sz="1600" dirty="0">
                <a:solidFill>
                  <a:srgbClr val="000099"/>
                </a:solidFill>
                <a:latin typeface="Times New Roman"/>
                <a:cs typeface="Times New Roman"/>
              </a:rPr>
              <a:t>top-  </a:t>
            </a:r>
            <a:r>
              <a:rPr sz="1600" spc="-5" dirty="0">
                <a:solidFill>
                  <a:srgbClr val="000099"/>
                </a:solidFill>
                <a:latin typeface="Times New Roman"/>
                <a:cs typeface="Times New Roman"/>
              </a:rPr>
              <a:t>producing </a:t>
            </a:r>
            <a:r>
              <a:rPr sz="1600" spc="-10" dirty="0">
                <a:solidFill>
                  <a:srgbClr val="000099"/>
                </a:solidFill>
                <a:latin typeface="Times New Roman"/>
                <a:cs typeface="Times New Roman"/>
              </a:rPr>
              <a:t>sire </a:t>
            </a:r>
            <a:r>
              <a:rPr sz="1600" spc="-5" dirty="0">
                <a:solidFill>
                  <a:srgbClr val="000099"/>
                </a:solidFill>
                <a:latin typeface="Times New Roman"/>
                <a:cs typeface="Times New Roman"/>
              </a:rPr>
              <a:t>in the late </a:t>
            </a:r>
            <a:r>
              <a:rPr sz="1600" spc="-20" dirty="0">
                <a:solidFill>
                  <a:srgbClr val="000099"/>
                </a:solidFill>
                <a:latin typeface="Times New Roman"/>
                <a:cs typeface="Times New Roman"/>
              </a:rPr>
              <a:t>80’s, </a:t>
            </a:r>
            <a:r>
              <a:rPr sz="1600" spc="-10" dirty="0">
                <a:solidFill>
                  <a:srgbClr val="000099"/>
                </a:solidFill>
                <a:latin typeface="Times New Roman"/>
                <a:cs typeface="Times New Roman"/>
              </a:rPr>
              <a:t>Brahmin </a:t>
            </a:r>
            <a:r>
              <a:rPr sz="1600" spc="-5" dirty="0">
                <a:solidFill>
                  <a:srgbClr val="000099"/>
                </a:solidFill>
                <a:latin typeface="Times New Roman"/>
                <a:cs typeface="Times New Roman"/>
              </a:rPr>
              <a:t>was a </a:t>
            </a:r>
            <a:r>
              <a:rPr sz="1600" spc="-10" dirty="0">
                <a:solidFill>
                  <a:srgbClr val="000099"/>
                </a:solidFill>
                <a:latin typeface="Times New Roman"/>
                <a:cs typeface="Times New Roman"/>
              </a:rPr>
              <a:t>major  </a:t>
            </a:r>
            <a:r>
              <a:rPr sz="1600" spc="-5" dirty="0">
                <a:solidFill>
                  <a:srgbClr val="000099"/>
                </a:solidFill>
                <a:latin typeface="Times New Roman"/>
                <a:cs typeface="Times New Roman"/>
              </a:rPr>
              <a:t>type </a:t>
            </a:r>
            <a:r>
              <a:rPr sz="1600" spc="-5" dirty="0" smtClean="0">
                <a:solidFill>
                  <a:srgbClr val="000099"/>
                </a:solidFill>
                <a:latin typeface="Times New Roman"/>
                <a:cs typeface="Times New Roman"/>
              </a:rPr>
              <a:t>influence</a:t>
            </a:r>
            <a:r>
              <a:rPr lang="en-US" sz="1600" spc="-5" dirty="0" smtClean="0">
                <a:solidFill>
                  <a:srgbClr val="000099"/>
                </a:solidFill>
                <a:latin typeface="Times New Roman"/>
                <a:cs typeface="Times New Roman"/>
              </a:rPr>
              <a:t>.</a:t>
            </a:r>
            <a:endParaRPr sz="1600" dirty="0">
              <a:latin typeface="Times New Roman"/>
              <a:cs typeface="Times New Roman"/>
            </a:endParaRPr>
          </a:p>
        </p:txBody>
      </p:sp>
      <p:sp>
        <p:nvSpPr>
          <p:cNvPr id="32" name="object 32"/>
          <p:cNvSpPr/>
          <p:nvPr/>
        </p:nvSpPr>
        <p:spPr>
          <a:xfrm>
            <a:off x="5312664" y="3964048"/>
            <a:ext cx="3302564" cy="266382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381711" y="1767332"/>
            <a:ext cx="4077970" cy="1569085"/>
          </a:xfrm>
          <a:prstGeom prst="rect">
            <a:avLst/>
          </a:prstGeom>
        </p:spPr>
        <p:txBody>
          <a:bodyPr vert="horz" wrap="square" lIns="0" tIns="12700" rIns="0" bIns="0" rtlCol="0">
            <a:spAutoFit/>
          </a:bodyPr>
          <a:lstStyle/>
          <a:p>
            <a:pPr marL="556895">
              <a:lnSpc>
                <a:spcPts val="2115"/>
              </a:lnSpc>
              <a:spcBef>
                <a:spcPts val="100"/>
              </a:spcBef>
            </a:pPr>
            <a:r>
              <a:rPr sz="1800" b="1" spc="-5" dirty="0">
                <a:solidFill>
                  <a:srgbClr val="000099"/>
                </a:solidFill>
                <a:latin typeface="Times New Roman"/>
                <a:cs typeface="Times New Roman"/>
              </a:rPr>
              <a:t>Ch. Ladybug Lady </a:t>
            </a:r>
            <a:r>
              <a:rPr sz="1800" b="1" dirty="0">
                <a:solidFill>
                  <a:srgbClr val="000099"/>
                </a:solidFill>
                <a:latin typeface="Times New Roman"/>
                <a:cs typeface="Times New Roman"/>
              </a:rPr>
              <a:t>Caitlin</a:t>
            </a:r>
            <a:r>
              <a:rPr sz="1800" b="1" spc="-50" dirty="0">
                <a:solidFill>
                  <a:srgbClr val="000099"/>
                </a:solidFill>
                <a:latin typeface="Times New Roman"/>
                <a:cs typeface="Times New Roman"/>
              </a:rPr>
              <a:t> </a:t>
            </a:r>
            <a:r>
              <a:rPr sz="1800" b="1" spc="-5" dirty="0">
                <a:solidFill>
                  <a:srgbClr val="000099"/>
                </a:solidFill>
                <a:latin typeface="Times New Roman"/>
                <a:cs typeface="Times New Roman"/>
              </a:rPr>
              <a:t>TD</a:t>
            </a:r>
            <a:endParaRPr sz="1800">
              <a:latin typeface="Times New Roman"/>
              <a:cs typeface="Times New Roman"/>
            </a:endParaRPr>
          </a:p>
          <a:p>
            <a:pPr marL="12065" marR="5080" indent="25400" algn="ctr">
              <a:lnSpc>
                <a:spcPct val="85000"/>
              </a:lnSpc>
              <a:spcBef>
                <a:spcPts val="244"/>
              </a:spcBef>
            </a:pPr>
            <a:r>
              <a:rPr sz="1000" b="1" spc="-5" dirty="0">
                <a:solidFill>
                  <a:srgbClr val="EAEAEA"/>
                </a:solidFill>
                <a:latin typeface="Times New Roman"/>
                <a:cs typeface="Times New Roman"/>
              </a:rPr>
              <a:t>8/14/87 </a:t>
            </a:r>
            <a:r>
              <a:rPr sz="1600" spc="-15" dirty="0">
                <a:solidFill>
                  <a:srgbClr val="000099"/>
                </a:solidFill>
                <a:latin typeface="Times New Roman"/>
                <a:cs typeface="Times New Roman"/>
              </a:rPr>
              <a:t>Top-winning </a:t>
            </a:r>
            <a:r>
              <a:rPr sz="1600" spc="-10" dirty="0">
                <a:solidFill>
                  <a:srgbClr val="000099"/>
                </a:solidFill>
                <a:latin typeface="Times New Roman"/>
                <a:cs typeface="Times New Roman"/>
              </a:rPr>
              <a:t>Bullmastiff </a:t>
            </a:r>
            <a:r>
              <a:rPr sz="1600" spc="-5" dirty="0">
                <a:solidFill>
                  <a:srgbClr val="000099"/>
                </a:solidFill>
                <a:latin typeface="Times New Roman"/>
                <a:cs typeface="Times New Roman"/>
              </a:rPr>
              <a:t>bitch in the history  of the breed with 7 BIS, two National Specialty  wins and Best of Breed at the Garden, </a:t>
            </a:r>
            <a:r>
              <a:rPr sz="1600" spc="-10" dirty="0">
                <a:solidFill>
                  <a:srgbClr val="000099"/>
                </a:solidFill>
                <a:latin typeface="Times New Roman"/>
                <a:cs typeface="Times New Roman"/>
              </a:rPr>
              <a:t>owner-  </a:t>
            </a:r>
            <a:r>
              <a:rPr sz="1600" spc="-5" dirty="0">
                <a:solidFill>
                  <a:srgbClr val="000099"/>
                </a:solidFill>
                <a:latin typeface="Times New Roman"/>
                <a:cs typeface="Times New Roman"/>
              </a:rPr>
              <a:t>handled.. Caitlin was shown only 124 </a:t>
            </a:r>
            <a:r>
              <a:rPr sz="1600" spc="-10" dirty="0">
                <a:solidFill>
                  <a:srgbClr val="000099"/>
                </a:solidFill>
                <a:latin typeface="Times New Roman"/>
                <a:cs typeface="Times New Roman"/>
              </a:rPr>
              <a:t>times </a:t>
            </a:r>
            <a:r>
              <a:rPr sz="1600" spc="-5" dirty="0">
                <a:solidFill>
                  <a:srgbClr val="000099"/>
                </a:solidFill>
                <a:latin typeface="Times New Roman"/>
                <a:cs typeface="Times New Roman"/>
              </a:rPr>
              <a:t>with  96 breed wins and was fourth of the breed to earn  a tracking dog</a:t>
            </a:r>
            <a:r>
              <a:rPr sz="1600" spc="15" dirty="0">
                <a:solidFill>
                  <a:srgbClr val="000099"/>
                </a:solidFill>
                <a:latin typeface="Times New Roman"/>
                <a:cs typeface="Times New Roman"/>
              </a:rPr>
              <a:t> </a:t>
            </a:r>
            <a:r>
              <a:rPr sz="1600" spc="-5" dirty="0">
                <a:solidFill>
                  <a:srgbClr val="000099"/>
                </a:solidFill>
                <a:latin typeface="Times New Roman"/>
                <a:cs typeface="Times New Roman"/>
              </a:rPr>
              <a:t>title.</a:t>
            </a:r>
            <a:endParaRPr sz="1600">
              <a:latin typeface="Times New Roman"/>
              <a:cs typeface="Times New Roman"/>
            </a:endParaRPr>
          </a:p>
        </p:txBody>
      </p:sp>
      <p:sp>
        <p:nvSpPr>
          <p:cNvPr id="22" name="object 22"/>
          <p:cNvSpPr/>
          <p:nvPr/>
        </p:nvSpPr>
        <p:spPr>
          <a:xfrm>
            <a:off x="1944623" y="3377184"/>
            <a:ext cx="838200" cy="457200"/>
          </a:xfrm>
          <a:custGeom>
            <a:avLst/>
            <a:gdLst/>
            <a:ahLst/>
            <a:cxnLst/>
            <a:rect l="l" t="t" r="r" b="b"/>
            <a:pathLst>
              <a:path w="838200" h="457200">
                <a:moveTo>
                  <a:pt x="838200" y="342899"/>
                </a:moveTo>
                <a:lnTo>
                  <a:pt x="0" y="342899"/>
                </a:lnTo>
                <a:lnTo>
                  <a:pt x="419100" y="457199"/>
                </a:lnTo>
                <a:lnTo>
                  <a:pt x="838200" y="342899"/>
                </a:lnTo>
                <a:close/>
              </a:path>
              <a:path w="838200" h="457200">
                <a:moveTo>
                  <a:pt x="628650" y="0"/>
                </a:moveTo>
                <a:lnTo>
                  <a:pt x="209550" y="0"/>
                </a:lnTo>
                <a:lnTo>
                  <a:pt x="209550" y="342899"/>
                </a:lnTo>
                <a:lnTo>
                  <a:pt x="628650" y="342899"/>
                </a:lnTo>
                <a:lnTo>
                  <a:pt x="628650" y="0"/>
                </a:lnTo>
                <a:close/>
              </a:path>
            </a:pathLst>
          </a:custGeom>
          <a:solidFill>
            <a:srgbClr val="000099"/>
          </a:solidFill>
        </p:spPr>
        <p:txBody>
          <a:bodyPr wrap="square" lIns="0" tIns="0" rIns="0" bIns="0" rtlCol="0"/>
          <a:lstStyle/>
          <a:p>
            <a:endParaRPr/>
          </a:p>
        </p:txBody>
      </p:sp>
      <p:sp>
        <p:nvSpPr>
          <p:cNvPr id="23" name="object 23"/>
          <p:cNvSpPr/>
          <p:nvPr/>
        </p:nvSpPr>
        <p:spPr>
          <a:xfrm>
            <a:off x="1944623" y="3377184"/>
            <a:ext cx="838200" cy="457200"/>
          </a:xfrm>
          <a:custGeom>
            <a:avLst/>
            <a:gdLst/>
            <a:ahLst/>
            <a:cxnLst/>
            <a:rect l="l" t="t" r="r" b="b"/>
            <a:pathLst>
              <a:path w="838200" h="457200">
                <a:moveTo>
                  <a:pt x="0" y="342899"/>
                </a:moveTo>
                <a:lnTo>
                  <a:pt x="209550" y="342899"/>
                </a:lnTo>
                <a:lnTo>
                  <a:pt x="209550" y="0"/>
                </a:lnTo>
                <a:lnTo>
                  <a:pt x="628650" y="0"/>
                </a:lnTo>
                <a:lnTo>
                  <a:pt x="628650" y="342899"/>
                </a:lnTo>
                <a:lnTo>
                  <a:pt x="838200" y="342899"/>
                </a:lnTo>
                <a:lnTo>
                  <a:pt x="419100" y="457199"/>
                </a:lnTo>
                <a:lnTo>
                  <a:pt x="0" y="342899"/>
                </a:lnTo>
                <a:close/>
              </a:path>
            </a:pathLst>
          </a:custGeom>
          <a:ln w="12192">
            <a:solidFill>
              <a:srgbClr val="000000"/>
            </a:solidFill>
          </a:ln>
        </p:spPr>
        <p:txBody>
          <a:bodyPr wrap="square" lIns="0" tIns="0" rIns="0" bIns="0" rtlCol="0"/>
          <a:lstStyle/>
          <a:p>
            <a:endParaRPr/>
          </a:p>
        </p:txBody>
      </p:sp>
      <p:sp>
        <p:nvSpPr>
          <p:cNvPr id="24" name="object 24"/>
          <p:cNvSpPr/>
          <p:nvPr/>
        </p:nvSpPr>
        <p:spPr>
          <a:xfrm>
            <a:off x="6416040" y="4415028"/>
            <a:ext cx="838200" cy="457200"/>
          </a:xfrm>
          <a:custGeom>
            <a:avLst/>
            <a:gdLst/>
            <a:ahLst/>
            <a:cxnLst/>
            <a:rect l="l" t="t" r="r" b="b"/>
            <a:pathLst>
              <a:path w="838200" h="457200">
                <a:moveTo>
                  <a:pt x="628650" y="114300"/>
                </a:moveTo>
                <a:lnTo>
                  <a:pt x="209550" y="114300"/>
                </a:lnTo>
                <a:lnTo>
                  <a:pt x="209550" y="457200"/>
                </a:lnTo>
                <a:lnTo>
                  <a:pt x="628650" y="457200"/>
                </a:lnTo>
                <a:lnTo>
                  <a:pt x="628650" y="114300"/>
                </a:lnTo>
                <a:close/>
              </a:path>
              <a:path w="838200" h="457200">
                <a:moveTo>
                  <a:pt x="419100" y="0"/>
                </a:moveTo>
                <a:lnTo>
                  <a:pt x="0" y="114300"/>
                </a:lnTo>
                <a:lnTo>
                  <a:pt x="838200" y="114300"/>
                </a:lnTo>
                <a:lnTo>
                  <a:pt x="419100" y="0"/>
                </a:lnTo>
                <a:close/>
              </a:path>
            </a:pathLst>
          </a:custGeom>
          <a:solidFill>
            <a:srgbClr val="000099"/>
          </a:solidFill>
        </p:spPr>
        <p:txBody>
          <a:bodyPr wrap="square" lIns="0" tIns="0" rIns="0" bIns="0" rtlCol="0"/>
          <a:lstStyle/>
          <a:p>
            <a:endParaRPr/>
          </a:p>
        </p:txBody>
      </p:sp>
      <p:sp>
        <p:nvSpPr>
          <p:cNvPr id="25" name="object 25"/>
          <p:cNvSpPr/>
          <p:nvPr/>
        </p:nvSpPr>
        <p:spPr>
          <a:xfrm>
            <a:off x="6416040" y="4415028"/>
            <a:ext cx="838200" cy="457200"/>
          </a:xfrm>
          <a:custGeom>
            <a:avLst/>
            <a:gdLst/>
            <a:ahLst/>
            <a:cxnLst/>
            <a:rect l="l" t="t" r="r" b="b"/>
            <a:pathLst>
              <a:path w="838200" h="457200">
                <a:moveTo>
                  <a:pt x="0" y="114300"/>
                </a:moveTo>
                <a:lnTo>
                  <a:pt x="419100" y="0"/>
                </a:lnTo>
                <a:lnTo>
                  <a:pt x="838200" y="114300"/>
                </a:lnTo>
                <a:lnTo>
                  <a:pt x="628650" y="114300"/>
                </a:lnTo>
                <a:lnTo>
                  <a:pt x="628650" y="457200"/>
                </a:lnTo>
                <a:lnTo>
                  <a:pt x="209550" y="457200"/>
                </a:lnTo>
                <a:lnTo>
                  <a:pt x="209550" y="114300"/>
                </a:lnTo>
                <a:lnTo>
                  <a:pt x="0" y="114300"/>
                </a:lnTo>
                <a:close/>
              </a:path>
            </a:pathLst>
          </a:custGeom>
          <a:ln w="12192">
            <a:solidFill>
              <a:srgbClr val="000000"/>
            </a:solidFill>
          </a:ln>
        </p:spPr>
        <p:txBody>
          <a:bodyPr wrap="square" lIns="0" tIns="0" rIns="0" bIns="0" rtlCol="0"/>
          <a:lstStyle/>
          <a:p>
            <a:endParaRPr/>
          </a:p>
        </p:txBody>
      </p:sp>
      <p:sp>
        <p:nvSpPr>
          <p:cNvPr id="26" name="object 26"/>
          <p:cNvSpPr txBox="1"/>
          <p:nvPr/>
        </p:nvSpPr>
        <p:spPr>
          <a:xfrm>
            <a:off x="4672329" y="4848067"/>
            <a:ext cx="4220210" cy="1684655"/>
          </a:xfrm>
          <a:prstGeom prst="rect">
            <a:avLst/>
          </a:prstGeom>
        </p:spPr>
        <p:txBody>
          <a:bodyPr vert="horz" wrap="square" lIns="0" tIns="45720" rIns="0" bIns="0" rtlCol="0">
            <a:spAutoFit/>
          </a:bodyPr>
          <a:lstStyle/>
          <a:p>
            <a:pPr marL="55244">
              <a:lnSpc>
                <a:spcPct val="100000"/>
              </a:lnSpc>
              <a:spcBef>
                <a:spcPts val="360"/>
              </a:spcBef>
            </a:pPr>
            <a:r>
              <a:rPr sz="1800" b="1" spc="-5" dirty="0">
                <a:solidFill>
                  <a:srgbClr val="000099"/>
                </a:solidFill>
                <a:latin typeface="Times New Roman"/>
                <a:cs typeface="Times New Roman"/>
              </a:rPr>
              <a:t>Ch. </a:t>
            </a:r>
            <a:r>
              <a:rPr sz="1800" b="1" spc="-15" dirty="0">
                <a:solidFill>
                  <a:srgbClr val="000099"/>
                </a:solidFill>
                <a:latin typeface="Times New Roman"/>
                <a:cs typeface="Times New Roman"/>
              </a:rPr>
              <a:t>Bandog’s </a:t>
            </a:r>
            <a:r>
              <a:rPr sz="1800" b="1" spc="-5" dirty="0">
                <a:solidFill>
                  <a:srgbClr val="000099"/>
                </a:solidFill>
                <a:latin typeface="Times New Roman"/>
                <a:cs typeface="Times New Roman"/>
              </a:rPr>
              <a:t>Crawdaddy Gumbo</a:t>
            </a:r>
            <a:r>
              <a:rPr sz="1800" b="1" spc="-30" dirty="0">
                <a:solidFill>
                  <a:srgbClr val="000099"/>
                </a:solidFill>
                <a:latin typeface="Times New Roman"/>
                <a:cs typeface="Times New Roman"/>
              </a:rPr>
              <a:t> </a:t>
            </a:r>
            <a:r>
              <a:rPr sz="1800" b="1" dirty="0">
                <a:solidFill>
                  <a:srgbClr val="000099"/>
                </a:solidFill>
                <a:latin typeface="Times New Roman"/>
                <a:cs typeface="Times New Roman"/>
              </a:rPr>
              <a:t>GROM</a:t>
            </a:r>
            <a:endParaRPr sz="1800" dirty="0">
              <a:latin typeface="Times New Roman"/>
              <a:cs typeface="Times New Roman"/>
            </a:endParaRPr>
          </a:p>
          <a:p>
            <a:pPr marL="4445" algn="ctr">
              <a:lnSpc>
                <a:spcPct val="100000"/>
              </a:lnSpc>
              <a:spcBef>
                <a:spcPts val="140"/>
              </a:spcBef>
            </a:pPr>
            <a:r>
              <a:rPr sz="1000" b="1" dirty="0">
                <a:solidFill>
                  <a:srgbClr val="000099"/>
                </a:solidFill>
                <a:latin typeface="Times New Roman"/>
                <a:cs typeface="Times New Roman"/>
              </a:rPr>
              <a:t>(1981 </a:t>
            </a:r>
            <a:r>
              <a:rPr sz="1000" b="1" spc="-5" dirty="0">
                <a:solidFill>
                  <a:srgbClr val="000099"/>
                </a:solidFill>
                <a:latin typeface="Times New Roman"/>
                <a:cs typeface="Times New Roman"/>
              </a:rPr>
              <a:t>-</a:t>
            </a:r>
            <a:r>
              <a:rPr sz="1000" b="1" dirty="0">
                <a:solidFill>
                  <a:srgbClr val="000099"/>
                </a:solidFill>
                <a:latin typeface="Times New Roman"/>
                <a:cs typeface="Times New Roman"/>
              </a:rPr>
              <a:t> 1993)</a:t>
            </a:r>
            <a:endParaRPr sz="1000" dirty="0">
              <a:latin typeface="Times New Roman"/>
              <a:cs typeface="Times New Roman"/>
            </a:endParaRPr>
          </a:p>
          <a:p>
            <a:pPr marL="12700" marR="5080" indent="-1905" algn="ctr">
              <a:lnSpc>
                <a:spcPct val="95000"/>
              </a:lnSpc>
              <a:spcBef>
                <a:spcPts val="180"/>
              </a:spcBef>
            </a:pPr>
            <a:r>
              <a:rPr sz="1600" spc="-15" dirty="0">
                <a:solidFill>
                  <a:srgbClr val="000099"/>
                </a:solidFill>
                <a:latin typeface="Times New Roman"/>
                <a:cs typeface="Times New Roman"/>
              </a:rPr>
              <a:t>Top-winning </a:t>
            </a:r>
            <a:r>
              <a:rPr sz="1600" spc="-10" dirty="0">
                <a:solidFill>
                  <a:srgbClr val="000099"/>
                </a:solidFill>
                <a:latin typeface="Times New Roman"/>
                <a:cs typeface="Times New Roman"/>
              </a:rPr>
              <a:t>Bullmastiff </a:t>
            </a:r>
            <a:r>
              <a:rPr sz="1600" spc="-5" dirty="0">
                <a:solidFill>
                  <a:srgbClr val="000099"/>
                </a:solidFill>
                <a:latin typeface="Times New Roman"/>
                <a:cs typeface="Times New Roman"/>
              </a:rPr>
              <a:t>in the history of the breed  with 37 </a:t>
            </a:r>
            <a:r>
              <a:rPr sz="1600" spc="-5" dirty="0" smtClean="0">
                <a:solidFill>
                  <a:srgbClr val="000099"/>
                </a:solidFill>
                <a:latin typeface="Times New Roman"/>
                <a:cs typeface="Times New Roman"/>
              </a:rPr>
              <a:t>all</a:t>
            </a:r>
            <a:r>
              <a:rPr lang="en-US" sz="1600" spc="-5" dirty="0" smtClean="0">
                <a:solidFill>
                  <a:srgbClr val="000099"/>
                </a:solidFill>
                <a:latin typeface="Times New Roman"/>
                <a:cs typeface="Times New Roman"/>
              </a:rPr>
              <a:t>-</a:t>
            </a:r>
            <a:r>
              <a:rPr sz="1600" spc="-5" dirty="0" smtClean="0">
                <a:solidFill>
                  <a:srgbClr val="000099"/>
                </a:solidFill>
                <a:latin typeface="Times New Roman"/>
                <a:cs typeface="Times New Roman"/>
              </a:rPr>
              <a:t>breed </a:t>
            </a:r>
            <a:r>
              <a:rPr sz="1600" spc="-5" dirty="0">
                <a:solidFill>
                  <a:srgbClr val="000099"/>
                </a:solidFill>
                <a:latin typeface="Times New Roman"/>
                <a:cs typeface="Times New Roman"/>
              </a:rPr>
              <a:t>BIS, </a:t>
            </a:r>
            <a:r>
              <a:rPr sz="1600" spc="-30" dirty="0">
                <a:solidFill>
                  <a:srgbClr val="000099"/>
                </a:solidFill>
                <a:latin typeface="Times New Roman"/>
                <a:cs typeface="Times New Roman"/>
              </a:rPr>
              <a:t>11 </a:t>
            </a:r>
            <a:r>
              <a:rPr sz="1600" spc="-5" dirty="0">
                <a:solidFill>
                  <a:srgbClr val="000099"/>
                </a:solidFill>
                <a:latin typeface="Times New Roman"/>
                <a:cs typeface="Times New Roman"/>
              </a:rPr>
              <a:t>specialty wins, including  four National Specialty wins, last </a:t>
            </a:r>
            <a:r>
              <a:rPr sz="1600" spc="-10" dirty="0">
                <a:solidFill>
                  <a:srgbClr val="000099"/>
                </a:solidFill>
                <a:latin typeface="Times New Roman"/>
                <a:cs typeface="Times New Roman"/>
              </a:rPr>
              <a:t>time </a:t>
            </a:r>
            <a:r>
              <a:rPr sz="1600" spc="-5" dirty="0">
                <a:solidFill>
                  <a:srgbClr val="000099"/>
                </a:solidFill>
                <a:latin typeface="Times New Roman"/>
                <a:cs typeface="Times New Roman"/>
              </a:rPr>
              <a:t>as a veteran.  </a:t>
            </a:r>
            <a:r>
              <a:rPr sz="1600" spc="-25" dirty="0">
                <a:solidFill>
                  <a:srgbClr val="000099"/>
                </a:solidFill>
                <a:latin typeface="Times New Roman"/>
                <a:cs typeface="Times New Roman"/>
              </a:rPr>
              <a:t>“Waldo” </a:t>
            </a:r>
            <a:r>
              <a:rPr sz="1600" spc="-5" dirty="0">
                <a:solidFill>
                  <a:srgbClr val="000099"/>
                </a:solidFill>
                <a:latin typeface="Times New Roman"/>
                <a:cs typeface="Times New Roman"/>
              </a:rPr>
              <a:t>was #1 </a:t>
            </a:r>
            <a:r>
              <a:rPr sz="1600" spc="-10" dirty="0">
                <a:solidFill>
                  <a:srgbClr val="000099"/>
                </a:solidFill>
                <a:latin typeface="Times New Roman"/>
                <a:cs typeface="Times New Roman"/>
              </a:rPr>
              <a:t>Bullmastiff </a:t>
            </a:r>
            <a:r>
              <a:rPr sz="1600" spc="-5" dirty="0">
                <a:solidFill>
                  <a:srgbClr val="000099"/>
                </a:solidFill>
                <a:latin typeface="Times New Roman"/>
                <a:cs typeface="Times New Roman"/>
              </a:rPr>
              <a:t>in </a:t>
            </a:r>
            <a:r>
              <a:rPr sz="1600" dirty="0">
                <a:solidFill>
                  <a:srgbClr val="000099"/>
                </a:solidFill>
                <a:latin typeface="Times New Roman"/>
                <a:cs typeface="Times New Roman"/>
              </a:rPr>
              <a:t>1984-1986 </a:t>
            </a:r>
            <a:r>
              <a:rPr sz="1600" spc="-5" dirty="0">
                <a:solidFill>
                  <a:srgbClr val="000099"/>
                </a:solidFill>
                <a:latin typeface="Times New Roman"/>
                <a:cs typeface="Times New Roman"/>
              </a:rPr>
              <a:t>and #2  dog all breeds in</a:t>
            </a:r>
            <a:r>
              <a:rPr sz="1600" spc="25" dirty="0">
                <a:solidFill>
                  <a:srgbClr val="000099"/>
                </a:solidFill>
                <a:latin typeface="Times New Roman"/>
                <a:cs typeface="Times New Roman"/>
              </a:rPr>
              <a:t> </a:t>
            </a:r>
            <a:r>
              <a:rPr sz="1600" spc="-5" dirty="0">
                <a:solidFill>
                  <a:srgbClr val="000099"/>
                </a:solidFill>
                <a:latin typeface="Times New Roman"/>
                <a:cs typeface="Times New Roman"/>
              </a:rPr>
              <a:t>1985.</a:t>
            </a:r>
            <a:endParaRPr sz="1600" dirty="0">
              <a:latin typeface="Times New Roman"/>
              <a:cs typeface="Times New Roman"/>
            </a:endParaRPr>
          </a:p>
        </p:txBody>
      </p:sp>
      <p:sp>
        <p:nvSpPr>
          <p:cNvPr id="27" name="object 27"/>
          <p:cNvSpPr/>
          <p:nvPr/>
        </p:nvSpPr>
        <p:spPr>
          <a:xfrm>
            <a:off x="5227320" y="1799844"/>
            <a:ext cx="3025139" cy="2577083"/>
          </a:xfrm>
          <a:prstGeom prst="rect">
            <a:avLst/>
          </a:prstGeom>
          <a:blipFill>
            <a:blip r:embed="rId2" cstate="print"/>
            <a:stretch>
              <a:fillRect/>
            </a:stretch>
          </a:blipFill>
        </p:spPr>
        <p:txBody>
          <a:bodyPr wrap="square" lIns="0" tIns="0" rIns="0" bIns="0" rtlCol="0"/>
          <a:lstStyle/>
          <a:p>
            <a:endParaRPr/>
          </a:p>
        </p:txBody>
      </p:sp>
      <p:sp>
        <p:nvSpPr>
          <p:cNvPr id="28" name="object 28"/>
          <p:cNvSpPr/>
          <p:nvPr/>
        </p:nvSpPr>
        <p:spPr>
          <a:xfrm>
            <a:off x="1022603" y="3892294"/>
            <a:ext cx="2852928" cy="2941320"/>
          </a:xfrm>
          <a:prstGeom prst="rect">
            <a:avLst/>
          </a:prstGeom>
          <a:blipFill>
            <a:blip r:embed="rId3" cstate="print"/>
            <a:stretch>
              <a:fillRect/>
            </a:stretch>
          </a:blipFill>
        </p:spPr>
        <p:txBody>
          <a:bodyPr wrap="square" lIns="0" tIns="0" rIns="0" bIns="0" rtlCol="0"/>
          <a:lstStyle/>
          <a:p>
            <a:endParaRPr/>
          </a:p>
        </p:txBody>
      </p:sp>
      <p:sp>
        <p:nvSpPr>
          <p:cNvPr id="29" name="object 29"/>
          <p:cNvSpPr txBox="1">
            <a:spLocks noGrp="1"/>
          </p:cNvSpPr>
          <p:nvPr>
            <p:ph type="title"/>
          </p:nvPr>
        </p:nvSpPr>
        <p:spPr>
          <a:xfrm>
            <a:off x="1944370" y="952880"/>
            <a:ext cx="3482975" cy="574040"/>
          </a:xfrm>
          <a:prstGeom prst="rect">
            <a:avLst/>
          </a:prstGeom>
        </p:spPr>
        <p:txBody>
          <a:bodyPr vert="horz" wrap="square" lIns="0" tIns="12700" rIns="0" bIns="0" rtlCol="0">
            <a:spAutoFit/>
          </a:bodyPr>
          <a:lstStyle/>
          <a:p>
            <a:pPr marL="12700">
              <a:lnSpc>
                <a:spcPct val="100000"/>
              </a:lnSpc>
              <a:spcBef>
                <a:spcPts val="100"/>
              </a:spcBef>
            </a:pPr>
            <a:r>
              <a:rPr spc="-5" dirty="0"/>
              <a:t>Early</a:t>
            </a:r>
            <a:r>
              <a:rPr spc="-45" dirty="0"/>
              <a:t> </a:t>
            </a:r>
            <a:r>
              <a:rPr spc="-10" dirty="0"/>
              <a:t>Bullmastiffs</a:t>
            </a:r>
          </a:p>
        </p:txBody>
      </p:sp>
      <p:sp>
        <p:nvSpPr>
          <p:cNvPr id="30" name="object 30"/>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6864095" y="1753361"/>
            <a:ext cx="85725" cy="0"/>
          </a:xfrm>
          <a:custGeom>
            <a:avLst/>
            <a:gdLst/>
            <a:ahLst/>
            <a:cxnLst/>
            <a:rect l="l" t="t" r="r" b="b"/>
            <a:pathLst>
              <a:path w="85725">
                <a:moveTo>
                  <a:pt x="0" y="0"/>
                </a:moveTo>
                <a:lnTo>
                  <a:pt x="85344" y="0"/>
                </a:lnTo>
              </a:path>
            </a:pathLst>
          </a:custGeom>
          <a:ln w="74675">
            <a:solidFill>
              <a:srgbClr val="336699"/>
            </a:solidFill>
          </a:ln>
        </p:spPr>
        <p:txBody>
          <a:bodyPr wrap="square" lIns="0" tIns="0" rIns="0" bIns="0" rtlCol="0"/>
          <a:lstStyle/>
          <a:p>
            <a:endParaRPr/>
          </a:p>
        </p:txBody>
      </p:sp>
      <p:sp>
        <p:nvSpPr>
          <p:cNvPr id="21" name="object 21"/>
          <p:cNvSpPr/>
          <p:nvPr/>
        </p:nvSpPr>
        <p:spPr>
          <a:xfrm>
            <a:off x="0" y="1753361"/>
            <a:ext cx="6390640" cy="0"/>
          </a:xfrm>
          <a:custGeom>
            <a:avLst/>
            <a:gdLst/>
            <a:ahLst/>
            <a:cxnLst/>
            <a:rect l="l" t="t" r="r" b="b"/>
            <a:pathLst>
              <a:path w="6390640">
                <a:moveTo>
                  <a:pt x="0" y="0"/>
                </a:moveTo>
                <a:lnTo>
                  <a:pt x="6390132" y="0"/>
                </a:lnTo>
              </a:path>
            </a:pathLst>
          </a:custGeom>
          <a:ln w="74675">
            <a:solidFill>
              <a:srgbClr val="336699"/>
            </a:solidFill>
          </a:ln>
        </p:spPr>
        <p:txBody>
          <a:bodyPr wrap="square" lIns="0" tIns="0" rIns="0" bIns="0" rtlCol="0"/>
          <a:lstStyle/>
          <a:p>
            <a:endParaRPr/>
          </a:p>
        </p:txBody>
      </p:sp>
      <p:sp>
        <p:nvSpPr>
          <p:cNvPr id="22" name="object 22"/>
          <p:cNvSpPr txBox="1"/>
          <p:nvPr/>
        </p:nvSpPr>
        <p:spPr>
          <a:xfrm>
            <a:off x="382015" y="2337562"/>
            <a:ext cx="5290820" cy="3684904"/>
          </a:xfrm>
          <a:prstGeom prst="rect">
            <a:avLst/>
          </a:prstGeom>
        </p:spPr>
        <p:txBody>
          <a:bodyPr vert="horz" wrap="square" lIns="0" tIns="13335" rIns="0" bIns="0" rtlCol="0">
            <a:spAutoFit/>
          </a:bodyPr>
          <a:lstStyle/>
          <a:p>
            <a:pPr marL="350520" marR="5080" indent="-337820">
              <a:lnSpc>
                <a:spcPct val="100000"/>
              </a:lnSpc>
              <a:spcBef>
                <a:spcPts val="105"/>
              </a:spcBef>
              <a:buClr>
                <a:srgbClr val="000099"/>
              </a:buClr>
              <a:buFont typeface="Times New Roman"/>
              <a:buChar char="•"/>
              <a:tabLst>
                <a:tab pos="350520" algn="l"/>
                <a:tab pos="351155" algn="l"/>
              </a:tabLst>
            </a:pPr>
            <a:r>
              <a:rPr sz="3200" b="1" i="1" dirty="0">
                <a:solidFill>
                  <a:srgbClr val="00006B"/>
                </a:solidFill>
                <a:latin typeface="Times New Roman"/>
                <a:cs typeface="Times New Roman"/>
              </a:rPr>
              <a:t>Outline – It has to look like a  </a:t>
            </a:r>
            <a:r>
              <a:rPr sz="3200" b="1" i="1" spc="-5" dirty="0">
                <a:solidFill>
                  <a:srgbClr val="00006B"/>
                </a:solidFill>
                <a:latin typeface="Times New Roman"/>
                <a:cs typeface="Times New Roman"/>
              </a:rPr>
              <a:t>Bullmastiff </a:t>
            </a:r>
            <a:r>
              <a:rPr sz="3200" b="1" i="1" spc="5" dirty="0">
                <a:solidFill>
                  <a:srgbClr val="00006B"/>
                </a:solidFill>
                <a:latin typeface="Times New Roman"/>
                <a:cs typeface="Times New Roman"/>
              </a:rPr>
              <a:t>… </a:t>
            </a:r>
            <a:r>
              <a:rPr sz="3200" b="1" i="1" dirty="0">
                <a:solidFill>
                  <a:srgbClr val="00006B"/>
                </a:solidFill>
                <a:latin typeface="Times New Roman"/>
                <a:cs typeface="Times New Roman"/>
              </a:rPr>
              <a:t>Nearly</a:t>
            </a:r>
            <a:r>
              <a:rPr sz="3200" b="1" i="1" spc="-130" dirty="0">
                <a:solidFill>
                  <a:srgbClr val="00006B"/>
                </a:solidFill>
                <a:latin typeface="Times New Roman"/>
                <a:cs typeface="Times New Roman"/>
              </a:rPr>
              <a:t> </a:t>
            </a:r>
            <a:r>
              <a:rPr sz="3200" b="1" i="1" spc="-5" dirty="0">
                <a:solidFill>
                  <a:srgbClr val="00006B"/>
                </a:solidFill>
                <a:latin typeface="Times New Roman"/>
                <a:cs typeface="Times New Roman"/>
              </a:rPr>
              <a:t>Square</a:t>
            </a:r>
            <a:endParaRPr sz="3200">
              <a:latin typeface="Times New Roman"/>
              <a:cs typeface="Times New Roman"/>
            </a:endParaRPr>
          </a:p>
          <a:p>
            <a:pPr marL="350520" indent="-337820">
              <a:lnSpc>
                <a:spcPct val="100000"/>
              </a:lnSpc>
              <a:spcBef>
                <a:spcPts val="1920"/>
              </a:spcBef>
              <a:buClr>
                <a:srgbClr val="000099"/>
              </a:buClr>
              <a:buFont typeface="Times New Roman"/>
              <a:buChar char="•"/>
              <a:tabLst>
                <a:tab pos="350520" algn="l"/>
                <a:tab pos="351155" algn="l"/>
              </a:tabLst>
            </a:pPr>
            <a:r>
              <a:rPr sz="3200" b="1" i="1" dirty="0">
                <a:solidFill>
                  <a:srgbClr val="00006B"/>
                </a:solidFill>
                <a:latin typeface="Times New Roman"/>
                <a:cs typeface="Times New Roman"/>
              </a:rPr>
              <a:t>Head – Cube on a</a:t>
            </a:r>
            <a:r>
              <a:rPr sz="3200" b="1" i="1" spc="-65" dirty="0">
                <a:solidFill>
                  <a:srgbClr val="00006B"/>
                </a:solidFill>
                <a:latin typeface="Times New Roman"/>
                <a:cs typeface="Times New Roman"/>
              </a:rPr>
              <a:t> </a:t>
            </a:r>
            <a:r>
              <a:rPr sz="3200" b="1" i="1" dirty="0">
                <a:solidFill>
                  <a:srgbClr val="00006B"/>
                </a:solidFill>
                <a:latin typeface="Times New Roman"/>
                <a:cs typeface="Times New Roman"/>
              </a:rPr>
              <a:t>Cube</a:t>
            </a:r>
            <a:endParaRPr sz="3200">
              <a:latin typeface="Times New Roman"/>
              <a:cs typeface="Times New Roman"/>
            </a:endParaRPr>
          </a:p>
          <a:p>
            <a:pPr marL="350520" marR="1304290" indent="-337820">
              <a:lnSpc>
                <a:spcPct val="100000"/>
              </a:lnSpc>
              <a:spcBef>
                <a:spcPts val="1920"/>
              </a:spcBef>
              <a:buClr>
                <a:srgbClr val="000099"/>
              </a:buClr>
              <a:buFont typeface="Times New Roman"/>
              <a:buChar char="•"/>
              <a:tabLst>
                <a:tab pos="350520" algn="l"/>
                <a:tab pos="351155" algn="l"/>
              </a:tabLst>
            </a:pPr>
            <a:r>
              <a:rPr sz="3200" b="1" i="1" dirty="0">
                <a:solidFill>
                  <a:srgbClr val="00006B"/>
                </a:solidFill>
                <a:latin typeface="Times New Roman"/>
                <a:cs typeface="Times New Roman"/>
              </a:rPr>
              <a:t>Movement – Keep</a:t>
            </a:r>
            <a:r>
              <a:rPr sz="3200" b="1" i="1" spc="-65" dirty="0">
                <a:solidFill>
                  <a:srgbClr val="00006B"/>
                </a:solidFill>
                <a:latin typeface="Times New Roman"/>
                <a:cs typeface="Times New Roman"/>
              </a:rPr>
              <a:t> </a:t>
            </a:r>
            <a:r>
              <a:rPr sz="3200" b="1" i="1" spc="-5" dirty="0">
                <a:solidFill>
                  <a:srgbClr val="00006B"/>
                </a:solidFill>
                <a:latin typeface="Times New Roman"/>
                <a:cs typeface="Times New Roman"/>
              </a:rPr>
              <a:t>the  </a:t>
            </a:r>
            <a:r>
              <a:rPr sz="3200" b="1" i="1" dirty="0">
                <a:solidFill>
                  <a:srgbClr val="00006B"/>
                </a:solidFill>
                <a:latin typeface="Times New Roman"/>
                <a:cs typeface="Times New Roman"/>
              </a:rPr>
              <a:t>Soundest</a:t>
            </a:r>
            <a:r>
              <a:rPr sz="3200" b="1" i="1" spc="-35" dirty="0">
                <a:solidFill>
                  <a:srgbClr val="00006B"/>
                </a:solidFill>
                <a:latin typeface="Times New Roman"/>
                <a:cs typeface="Times New Roman"/>
              </a:rPr>
              <a:t> </a:t>
            </a:r>
            <a:r>
              <a:rPr sz="3200" b="1" i="1" dirty="0">
                <a:solidFill>
                  <a:srgbClr val="00006B"/>
                </a:solidFill>
                <a:latin typeface="Times New Roman"/>
                <a:cs typeface="Times New Roman"/>
              </a:rPr>
              <a:t>Movers</a:t>
            </a:r>
            <a:endParaRPr sz="3200">
              <a:latin typeface="Times New Roman"/>
              <a:cs typeface="Times New Roman"/>
            </a:endParaRPr>
          </a:p>
          <a:p>
            <a:pPr marL="350520" indent="-337820">
              <a:lnSpc>
                <a:spcPct val="100000"/>
              </a:lnSpc>
              <a:spcBef>
                <a:spcPts val="1925"/>
              </a:spcBef>
              <a:buClr>
                <a:srgbClr val="000099"/>
              </a:buClr>
              <a:buFont typeface="Times New Roman"/>
              <a:buChar char="•"/>
              <a:tabLst>
                <a:tab pos="350520" algn="l"/>
                <a:tab pos="351155" algn="l"/>
              </a:tabLst>
            </a:pPr>
            <a:r>
              <a:rPr sz="3200" b="1" i="1" spc="-25" dirty="0">
                <a:solidFill>
                  <a:srgbClr val="00006B"/>
                </a:solidFill>
                <a:latin typeface="Times New Roman"/>
                <a:cs typeface="Times New Roman"/>
              </a:rPr>
              <a:t>Temperament </a:t>
            </a:r>
            <a:r>
              <a:rPr sz="3200" b="1" i="1" dirty="0">
                <a:solidFill>
                  <a:srgbClr val="00006B"/>
                </a:solidFill>
                <a:latin typeface="Times New Roman"/>
                <a:cs typeface="Times New Roman"/>
              </a:rPr>
              <a:t>and</a:t>
            </a:r>
            <a:r>
              <a:rPr sz="3200" b="1" i="1" spc="-60" dirty="0">
                <a:solidFill>
                  <a:srgbClr val="00006B"/>
                </a:solidFill>
                <a:latin typeface="Times New Roman"/>
                <a:cs typeface="Times New Roman"/>
              </a:rPr>
              <a:t> </a:t>
            </a:r>
            <a:r>
              <a:rPr sz="3200" b="1" i="1" dirty="0">
                <a:solidFill>
                  <a:srgbClr val="00006B"/>
                </a:solidFill>
                <a:latin typeface="Times New Roman"/>
                <a:cs typeface="Times New Roman"/>
              </a:rPr>
              <a:t>Health</a:t>
            </a:r>
            <a:endParaRPr sz="3200">
              <a:latin typeface="Times New Roman"/>
              <a:cs typeface="Times New Roman"/>
            </a:endParaRPr>
          </a:p>
        </p:txBody>
      </p:sp>
      <p:sp>
        <p:nvSpPr>
          <p:cNvPr id="23" name="object 23"/>
          <p:cNvSpPr txBox="1"/>
          <p:nvPr/>
        </p:nvSpPr>
        <p:spPr>
          <a:xfrm>
            <a:off x="520090" y="6489293"/>
            <a:ext cx="2395220" cy="177800"/>
          </a:xfrm>
          <a:prstGeom prst="rect">
            <a:avLst/>
          </a:prstGeom>
        </p:spPr>
        <p:txBody>
          <a:bodyPr vert="horz" wrap="square" lIns="0" tIns="12065" rIns="0" bIns="0" rtlCol="0">
            <a:spAutoFit/>
          </a:bodyPr>
          <a:lstStyle/>
          <a:p>
            <a:pPr marL="12700">
              <a:lnSpc>
                <a:spcPct val="100000"/>
              </a:lnSpc>
              <a:spcBef>
                <a:spcPts val="95"/>
              </a:spcBef>
            </a:pPr>
            <a:r>
              <a:rPr sz="1000" i="1" spc="-5" dirty="0">
                <a:solidFill>
                  <a:srgbClr val="EAEAEA"/>
                </a:solidFill>
                <a:latin typeface="Arial Narrow"/>
                <a:cs typeface="Arial Narrow"/>
              </a:rPr>
              <a:t>Illustrations from the </a:t>
            </a:r>
            <a:r>
              <a:rPr sz="1000" i="1" spc="-10" dirty="0">
                <a:solidFill>
                  <a:srgbClr val="EAEAEA"/>
                </a:solidFill>
                <a:latin typeface="Arial Narrow"/>
                <a:cs typeface="Arial Narrow"/>
              </a:rPr>
              <a:t>Bullmastiff </a:t>
            </a:r>
            <a:r>
              <a:rPr sz="1000" i="1" spc="-5" dirty="0">
                <a:solidFill>
                  <a:srgbClr val="EAEAEA"/>
                </a:solidFill>
                <a:latin typeface="Arial Narrow"/>
                <a:cs typeface="Arial Narrow"/>
              </a:rPr>
              <a:t>Illustrated</a:t>
            </a:r>
            <a:r>
              <a:rPr sz="1000" i="1" spc="25" dirty="0">
                <a:solidFill>
                  <a:srgbClr val="EAEAEA"/>
                </a:solidFill>
                <a:latin typeface="Arial Narrow"/>
                <a:cs typeface="Arial Narrow"/>
              </a:rPr>
              <a:t> </a:t>
            </a:r>
            <a:r>
              <a:rPr sz="1000" i="1" spc="-5" dirty="0">
                <a:solidFill>
                  <a:srgbClr val="EAEAEA"/>
                </a:solidFill>
                <a:latin typeface="Arial Narrow"/>
                <a:cs typeface="Arial Narrow"/>
              </a:rPr>
              <a:t>Standard</a:t>
            </a:r>
            <a:endParaRPr sz="1000">
              <a:latin typeface="Arial Narrow"/>
              <a:cs typeface="Arial Narrow"/>
            </a:endParaRPr>
          </a:p>
        </p:txBody>
      </p:sp>
      <p:sp>
        <p:nvSpPr>
          <p:cNvPr id="24" name="object 24"/>
          <p:cNvSpPr/>
          <p:nvPr/>
        </p:nvSpPr>
        <p:spPr>
          <a:xfrm>
            <a:off x="6324600" y="4608574"/>
            <a:ext cx="2819400" cy="2249422"/>
          </a:xfrm>
          <a:prstGeom prst="rect">
            <a:avLst/>
          </a:prstGeom>
          <a:blipFill>
            <a:blip r:embed="rId2" cstate="print"/>
            <a:stretch>
              <a:fillRect/>
            </a:stretch>
          </a:blipFill>
        </p:spPr>
        <p:txBody>
          <a:bodyPr wrap="square" lIns="0" tIns="0" rIns="0" bIns="0" rtlCol="0"/>
          <a:lstStyle/>
          <a:p>
            <a:endParaRPr/>
          </a:p>
        </p:txBody>
      </p:sp>
      <p:sp>
        <p:nvSpPr>
          <p:cNvPr id="25" name="object 25"/>
          <p:cNvSpPr txBox="1">
            <a:spLocks noGrp="1"/>
          </p:cNvSpPr>
          <p:nvPr>
            <p:ph type="title"/>
          </p:nvPr>
        </p:nvSpPr>
        <p:spPr>
          <a:xfrm>
            <a:off x="1944370" y="952880"/>
            <a:ext cx="3199130" cy="574040"/>
          </a:xfrm>
          <a:prstGeom prst="rect">
            <a:avLst/>
          </a:prstGeom>
        </p:spPr>
        <p:txBody>
          <a:bodyPr vert="horz" wrap="square" lIns="0" tIns="12700" rIns="0" bIns="0" rtlCol="0">
            <a:spAutoFit/>
          </a:bodyPr>
          <a:lstStyle/>
          <a:p>
            <a:pPr marL="12700">
              <a:lnSpc>
                <a:spcPct val="100000"/>
              </a:lnSpc>
              <a:spcBef>
                <a:spcPts val="100"/>
              </a:spcBef>
            </a:pPr>
            <a:r>
              <a:rPr spc="-5" dirty="0"/>
              <a:t>Order </a:t>
            </a:r>
            <a:r>
              <a:rPr dirty="0"/>
              <a:t>of</a:t>
            </a:r>
            <a:r>
              <a:rPr spc="-45" dirty="0"/>
              <a:t> </a:t>
            </a:r>
            <a:r>
              <a:rPr spc="-5" dirty="0"/>
              <a:t>Priority</a:t>
            </a:r>
          </a:p>
        </p:txBody>
      </p:sp>
      <p:sp>
        <p:nvSpPr>
          <p:cNvPr id="26" name="object 26"/>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
        <p:nvSpPr>
          <p:cNvPr id="27" name="object 27"/>
          <p:cNvSpPr/>
          <p:nvPr/>
        </p:nvSpPr>
        <p:spPr>
          <a:xfrm>
            <a:off x="6405371" y="2299716"/>
            <a:ext cx="2631948" cy="2240280"/>
          </a:xfrm>
          <a:prstGeom prst="rect">
            <a:avLst/>
          </a:prstGeom>
          <a:blipFill>
            <a:blip r:embed="rId4" cstate="print"/>
            <a:stretch>
              <a:fillRect/>
            </a:stretch>
          </a:blipFill>
        </p:spPr>
        <p:txBody>
          <a:bodyPr wrap="square" lIns="0" tIns="0" rIns="0" bIns="0" rtlCol="0"/>
          <a:lstStyle/>
          <a:p>
            <a:endParaRPr/>
          </a:p>
        </p:txBody>
      </p:sp>
      <p:sp>
        <p:nvSpPr>
          <p:cNvPr id="28" name="object 28"/>
          <p:cNvSpPr/>
          <p:nvPr/>
        </p:nvSpPr>
        <p:spPr>
          <a:xfrm>
            <a:off x="6353555" y="99060"/>
            <a:ext cx="2677668" cy="2077212"/>
          </a:xfrm>
          <a:prstGeom prst="rect">
            <a:avLst/>
          </a:prstGeom>
          <a:blipFill>
            <a:blip r:embed="rId5" cstate="print"/>
            <a:stretch>
              <a:fillRect/>
            </a:stretch>
          </a:blipFill>
        </p:spPr>
        <p:txBody>
          <a:bodyPr wrap="square" lIns="0" tIns="0" rIns="0" bIns="0" rtlCol="0"/>
          <a:lstStyle/>
          <a:p>
            <a:endParaRPr/>
          </a:p>
        </p:txBody>
      </p:sp>
      <p:sp>
        <p:nvSpPr>
          <p:cNvPr id="29" name="object 29"/>
          <p:cNvSpPr/>
          <p:nvPr/>
        </p:nvSpPr>
        <p:spPr>
          <a:xfrm>
            <a:off x="6390132" y="1432560"/>
            <a:ext cx="474345" cy="692150"/>
          </a:xfrm>
          <a:custGeom>
            <a:avLst/>
            <a:gdLst/>
            <a:ahLst/>
            <a:cxnLst/>
            <a:rect l="l" t="t" r="r" b="b"/>
            <a:pathLst>
              <a:path w="474345" h="692150">
                <a:moveTo>
                  <a:pt x="0" y="691896"/>
                </a:moveTo>
                <a:lnTo>
                  <a:pt x="473963" y="691896"/>
                </a:lnTo>
                <a:lnTo>
                  <a:pt x="473963" y="0"/>
                </a:lnTo>
                <a:lnTo>
                  <a:pt x="0" y="0"/>
                </a:lnTo>
                <a:lnTo>
                  <a:pt x="0" y="691896"/>
                </a:lnTo>
                <a:close/>
              </a:path>
            </a:pathLst>
          </a:custGeom>
          <a:solidFill>
            <a:srgbClr val="000000"/>
          </a:solid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4370" y="952880"/>
            <a:ext cx="1929130" cy="574040"/>
          </a:xfrm>
          <a:prstGeom prst="rect">
            <a:avLst/>
          </a:prstGeom>
        </p:spPr>
        <p:txBody>
          <a:bodyPr vert="horz" wrap="square" lIns="0" tIns="12700" rIns="0" bIns="0" rtlCol="0">
            <a:spAutoFit/>
          </a:bodyPr>
          <a:lstStyle/>
          <a:p>
            <a:pPr marL="12700">
              <a:lnSpc>
                <a:spcPct val="100000"/>
              </a:lnSpc>
              <a:spcBef>
                <a:spcPts val="100"/>
              </a:spcBef>
            </a:pPr>
            <a:r>
              <a:rPr spc="-5" dirty="0"/>
              <a:t>Silhouette</a:t>
            </a:r>
          </a:p>
        </p:txBody>
      </p:sp>
      <p:sp>
        <p:nvSpPr>
          <p:cNvPr id="3" name="object 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44167" y="1908047"/>
            <a:ext cx="6472428" cy="494842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574535" y="4264152"/>
            <a:ext cx="52069" cy="303530"/>
          </a:xfrm>
          <a:custGeom>
            <a:avLst/>
            <a:gdLst/>
            <a:ahLst/>
            <a:cxnLst/>
            <a:rect l="l" t="t" r="r" b="b"/>
            <a:pathLst>
              <a:path w="52070" h="303529">
                <a:moveTo>
                  <a:pt x="51816" y="303275"/>
                </a:moveTo>
                <a:lnTo>
                  <a:pt x="40957" y="240506"/>
                </a:lnTo>
                <a:lnTo>
                  <a:pt x="30479" y="179831"/>
                </a:lnTo>
                <a:lnTo>
                  <a:pt x="20764" y="123348"/>
                </a:lnTo>
                <a:lnTo>
                  <a:pt x="12192" y="73152"/>
                </a:lnTo>
                <a:lnTo>
                  <a:pt x="5143" y="31337"/>
                </a:lnTo>
                <a:lnTo>
                  <a:pt x="0" y="0"/>
                </a:lnTo>
              </a:path>
            </a:pathLst>
          </a:custGeom>
          <a:ln w="12192">
            <a:solidFill>
              <a:srgbClr val="000000"/>
            </a:solidFill>
          </a:ln>
        </p:spPr>
        <p:txBody>
          <a:bodyPr wrap="square" lIns="0" tIns="0" rIns="0" bIns="0" rtlCol="0"/>
          <a:lstStyle/>
          <a:p>
            <a:endParaRPr/>
          </a:p>
        </p:txBody>
      </p:sp>
      <p:sp>
        <p:nvSpPr>
          <p:cNvPr id="6" name="object 6"/>
          <p:cNvSpPr/>
          <p:nvPr/>
        </p:nvSpPr>
        <p:spPr>
          <a:xfrm>
            <a:off x="6530340" y="4111752"/>
            <a:ext cx="43180" cy="151130"/>
          </a:xfrm>
          <a:custGeom>
            <a:avLst/>
            <a:gdLst/>
            <a:ahLst/>
            <a:cxnLst/>
            <a:rect l="l" t="t" r="r" b="b"/>
            <a:pathLst>
              <a:path w="43179" h="151129">
                <a:moveTo>
                  <a:pt x="42671" y="150875"/>
                </a:moveTo>
                <a:lnTo>
                  <a:pt x="29182" y="104048"/>
                </a:lnTo>
                <a:lnTo>
                  <a:pt x="17049" y="61055"/>
                </a:lnTo>
                <a:lnTo>
                  <a:pt x="7060" y="25253"/>
                </a:lnTo>
                <a:lnTo>
                  <a:pt x="0" y="0"/>
                </a:lnTo>
              </a:path>
            </a:pathLst>
          </a:custGeom>
          <a:ln w="12192">
            <a:solidFill>
              <a:srgbClr val="000000"/>
            </a:solidFill>
          </a:ln>
        </p:spPr>
        <p:txBody>
          <a:bodyPr wrap="square" lIns="0" tIns="0" rIns="0" bIns="0" rtlCol="0"/>
          <a:lstStyle/>
          <a:p>
            <a:endParaRPr/>
          </a:p>
        </p:txBody>
      </p:sp>
      <p:sp>
        <p:nvSpPr>
          <p:cNvPr id="7" name="object 7"/>
          <p:cNvSpPr/>
          <p:nvPr/>
        </p:nvSpPr>
        <p:spPr>
          <a:xfrm>
            <a:off x="6544056" y="4191000"/>
            <a:ext cx="104775" cy="342900"/>
          </a:xfrm>
          <a:custGeom>
            <a:avLst/>
            <a:gdLst/>
            <a:ahLst/>
            <a:cxnLst/>
            <a:rect l="l" t="t" r="r" b="b"/>
            <a:pathLst>
              <a:path w="104775" h="342900">
                <a:moveTo>
                  <a:pt x="95376" y="342900"/>
                </a:moveTo>
                <a:lnTo>
                  <a:pt x="100931" y="317498"/>
                </a:lnTo>
                <a:lnTo>
                  <a:pt x="104282" y="289893"/>
                </a:lnTo>
                <a:lnTo>
                  <a:pt x="103181" y="257835"/>
                </a:lnTo>
                <a:lnTo>
                  <a:pt x="95376" y="219075"/>
                </a:lnTo>
                <a:lnTo>
                  <a:pt x="80885" y="177844"/>
                </a:lnTo>
                <a:lnTo>
                  <a:pt x="59518" y="127769"/>
                </a:lnTo>
                <a:lnTo>
                  <a:pt x="35858" y="76401"/>
                </a:lnTo>
                <a:lnTo>
                  <a:pt x="14491" y="31293"/>
                </a:lnTo>
                <a:lnTo>
                  <a:pt x="0" y="0"/>
                </a:lnTo>
              </a:path>
            </a:pathLst>
          </a:custGeom>
          <a:ln w="12192">
            <a:solidFill>
              <a:srgbClr val="F8F8F8"/>
            </a:solidFill>
          </a:ln>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17319" y="1869948"/>
            <a:ext cx="5913120" cy="473506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944370" y="952880"/>
            <a:ext cx="1929130" cy="574040"/>
          </a:xfrm>
          <a:prstGeom prst="rect">
            <a:avLst/>
          </a:prstGeom>
        </p:spPr>
        <p:txBody>
          <a:bodyPr vert="horz" wrap="square" lIns="0" tIns="12700" rIns="0" bIns="0" rtlCol="0">
            <a:spAutoFit/>
          </a:bodyPr>
          <a:lstStyle/>
          <a:p>
            <a:pPr marL="12700">
              <a:lnSpc>
                <a:spcPct val="100000"/>
              </a:lnSpc>
              <a:spcBef>
                <a:spcPts val="100"/>
              </a:spcBef>
            </a:pPr>
            <a:r>
              <a:rPr spc="-5" dirty="0"/>
              <a:t>Silhouette</a:t>
            </a:r>
          </a:p>
        </p:txBody>
      </p:sp>
      <p:sp>
        <p:nvSpPr>
          <p:cNvPr id="4" name="object 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12035" y="1964435"/>
            <a:ext cx="5843016" cy="474878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944370" y="952880"/>
            <a:ext cx="1041400" cy="574040"/>
          </a:xfrm>
          <a:prstGeom prst="rect">
            <a:avLst/>
          </a:prstGeom>
        </p:spPr>
        <p:txBody>
          <a:bodyPr vert="horz" wrap="square" lIns="0" tIns="12700" rIns="0" bIns="0" rtlCol="0">
            <a:spAutoFit/>
          </a:bodyPr>
          <a:lstStyle/>
          <a:p>
            <a:pPr marL="12700">
              <a:lnSpc>
                <a:spcPct val="100000"/>
              </a:lnSpc>
              <a:spcBef>
                <a:spcPts val="100"/>
              </a:spcBef>
            </a:pPr>
            <a:r>
              <a:rPr dirty="0"/>
              <a:t>Head</a:t>
            </a:r>
          </a:p>
        </p:txBody>
      </p:sp>
      <p:sp>
        <p:nvSpPr>
          <p:cNvPr id="4" name="object 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4370" y="952880"/>
            <a:ext cx="5016500" cy="574040"/>
          </a:xfrm>
          <a:prstGeom prst="rect">
            <a:avLst/>
          </a:prstGeom>
        </p:spPr>
        <p:txBody>
          <a:bodyPr vert="horz" wrap="square" lIns="0" tIns="12700" rIns="0" bIns="0" rtlCol="0">
            <a:spAutoFit/>
          </a:bodyPr>
          <a:lstStyle/>
          <a:p>
            <a:pPr marL="12700">
              <a:lnSpc>
                <a:spcPct val="100000"/>
              </a:lnSpc>
              <a:spcBef>
                <a:spcPts val="100"/>
              </a:spcBef>
            </a:pPr>
            <a:r>
              <a:rPr dirty="0"/>
              <a:t>Keep </a:t>
            </a:r>
            <a:r>
              <a:rPr spc="-5" dirty="0"/>
              <a:t>the Soundest</a:t>
            </a:r>
            <a:r>
              <a:rPr spc="-15" dirty="0"/>
              <a:t> </a:t>
            </a:r>
            <a:r>
              <a:rPr spc="-5" dirty="0"/>
              <a:t>Movers</a:t>
            </a:r>
          </a:p>
        </p:txBody>
      </p:sp>
      <p:sp>
        <p:nvSpPr>
          <p:cNvPr id="3" name="object 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02436" y="2071116"/>
            <a:ext cx="7231379" cy="452932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35940" y="2132050"/>
            <a:ext cx="2959735" cy="4172585"/>
          </a:xfrm>
          <a:prstGeom prst="rect">
            <a:avLst/>
          </a:prstGeom>
        </p:spPr>
        <p:txBody>
          <a:bodyPr vert="horz" wrap="square" lIns="0" tIns="256540" rIns="0" bIns="0" rtlCol="0">
            <a:spAutoFit/>
          </a:bodyPr>
          <a:lstStyle/>
          <a:p>
            <a:pPr marL="243840" indent="-231140">
              <a:lnSpc>
                <a:spcPct val="100000"/>
              </a:lnSpc>
              <a:spcBef>
                <a:spcPts val="2020"/>
              </a:spcBef>
              <a:buClr>
                <a:srgbClr val="000099"/>
              </a:buClr>
              <a:buFont typeface="Times New Roman"/>
              <a:buChar char="•"/>
              <a:tabLst>
                <a:tab pos="244475" algn="l"/>
              </a:tabLst>
            </a:pPr>
            <a:r>
              <a:rPr sz="3200" b="1" i="1" dirty="0">
                <a:solidFill>
                  <a:srgbClr val="00006B"/>
                </a:solidFill>
                <a:latin typeface="Times New Roman"/>
                <a:cs typeface="Times New Roman"/>
              </a:rPr>
              <a:t>Nearly</a:t>
            </a:r>
            <a:r>
              <a:rPr sz="3200" b="1" i="1" spc="-30" dirty="0">
                <a:solidFill>
                  <a:srgbClr val="00006B"/>
                </a:solidFill>
                <a:latin typeface="Times New Roman"/>
                <a:cs typeface="Times New Roman"/>
              </a:rPr>
              <a:t> </a:t>
            </a:r>
            <a:r>
              <a:rPr sz="3200" b="1" i="1" dirty="0">
                <a:solidFill>
                  <a:srgbClr val="00006B"/>
                </a:solidFill>
                <a:latin typeface="Times New Roman"/>
                <a:cs typeface="Times New Roman"/>
              </a:rPr>
              <a:t>square</a:t>
            </a:r>
            <a:endParaRPr sz="3200">
              <a:latin typeface="Times New Roman"/>
              <a:cs typeface="Times New Roman"/>
            </a:endParaRPr>
          </a:p>
          <a:p>
            <a:pPr marL="243840" marR="275590" indent="-231140">
              <a:lnSpc>
                <a:spcPct val="100000"/>
              </a:lnSpc>
              <a:spcBef>
                <a:spcPts val="1925"/>
              </a:spcBef>
              <a:buClr>
                <a:srgbClr val="000099"/>
              </a:buClr>
              <a:buFont typeface="Times New Roman"/>
              <a:buChar char="•"/>
              <a:tabLst>
                <a:tab pos="244475" algn="l"/>
              </a:tabLst>
            </a:pPr>
            <a:r>
              <a:rPr sz="3200" b="1" i="1" dirty="0">
                <a:solidFill>
                  <a:srgbClr val="00006B"/>
                </a:solidFill>
                <a:latin typeface="Times New Roman"/>
                <a:cs typeface="Times New Roman"/>
              </a:rPr>
              <a:t>Showing</a:t>
            </a:r>
            <a:r>
              <a:rPr sz="3200" b="1" i="1" spc="-80" dirty="0">
                <a:solidFill>
                  <a:srgbClr val="00006B"/>
                </a:solidFill>
                <a:latin typeface="Times New Roman"/>
                <a:cs typeface="Times New Roman"/>
              </a:rPr>
              <a:t> </a:t>
            </a:r>
            <a:r>
              <a:rPr sz="3200" b="1" i="1" dirty="0">
                <a:solidFill>
                  <a:srgbClr val="00006B"/>
                </a:solidFill>
                <a:latin typeface="Times New Roman"/>
                <a:cs typeface="Times New Roman"/>
              </a:rPr>
              <a:t>great  strength</a:t>
            </a:r>
            <a:endParaRPr sz="3200">
              <a:latin typeface="Times New Roman"/>
              <a:cs typeface="Times New Roman"/>
            </a:endParaRPr>
          </a:p>
          <a:p>
            <a:pPr marL="243840" indent="-231140">
              <a:lnSpc>
                <a:spcPct val="100000"/>
              </a:lnSpc>
              <a:spcBef>
                <a:spcPts val="1920"/>
              </a:spcBef>
              <a:buClr>
                <a:srgbClr val="000099"/>
              </a:buClr>
              <a:buFont typeface="Times New Roman"/>
              <a:buChar char="•"/>
              <a:tabLst>
                <a:tab pos="244475" algn="l"/>
              </a:tabLst>
            </a:pPr>
            <a:r>
              <a:rPr sz="3200" b="1" i="1" dirty="0">
                <a:solidFill>
                  <a:srgbClr val="00006B"/>
                </a:solidFill>
                <a:latin typeface="Times New Roman"/>
                <a:cs typeface="Times New Roman"/>
              </a:rPr>
              <a:t>Powerfully</a:t>
            </a:r>
            <a:r>
              <a:rPr sz="3200" b="1" i="1" spc="-70" dirty="0">
                <a:solidFill>
                  <a:srgbClr val="00006B"/>
                </a:solidFill>
                <a:latin typeface="Times New Roman"/>
                <a:cs typeface="Times New Roman"/>
              </a:rPr>
              <a:t> </a:t>
            </a:r>
            <a:r>
              <a:rPr sz="3200" b="1" i="1" dirty="0">
                <a:solidFill>
                  <a:srgbClr val="00006B"/>
                </a:solidFill>
                <a:latin typeface="Times New Roman"/>
                <a:cs typeface="Times New Roman"/>
              </a:rPr>
              <a:t>built</a:t>
            </a:r>
            <a:endParaRPr sz="3200">
              <a:latin typeface="Times New Roman"/>
              <a:cs typeface="Times New Roman"/>
            </a:endParaRPr>
          </a:p>
          <a:p>
            <a:pPr marL="243840" indent="-231140">
              <a:lnSpc>
                <a:spcPct val="100000"/>
              </a:lnSpc>
              <a:spcBef>
                <a:spcPts val="1920"/>
              </a:spcBef>
              <a:buClr>
                <a:srgbClr val="000099"/>
              </a:buClr>
              <a:buFont typeface="Times New Roman"/>
              <a:buChar char="•"/>
              <a:tabLst>
                <a:tab pos="244475" algn="l"/>
              </a:tabLst>
            </a:pPr>
            <a:r>
              <a:rPr sz="3200" b="1" i="1" dirty="0">
                <a:solidFill>
                  <a:srgbClr val="00006B"/>
                </a:solidFill>
                <a:latin typeface="Times New Roman"/>
                <a:cs typeface="Times New Roman"/>
              </a:rPr>
              <a:t>Active</a:t>
            </a:r>
            <a:endParaRPr sz="3200">
              <a:latin typeface="Times New Roman"/>
              <a:cs typeface="Times New Roman"/>
            </a:endParaRPr>
          </a:p>
          <a:p>
            <a:pPr marL="243840" indent="-231140">
              <a:lnSpc>
                <a:spcPct val="100000"/>
              </a:lnSpc>
              <a:spcBef>
                <a:spcPts val="1925"/>
              </a:spcBef>
              <a:buClr>
                <a:srgbClr val="000099"/>
              </a:buClr>
              <a:buFont typeface="Times New Roman"/>
              <a:buChar char="•"/>
              <a:tabLst>
                <a:tab pos="244475" algn="l"/>
              </a:tabLst>
            </a:pPr>
            <a:r>
              <a:rPr sz="3200" b="1" i="1" dirty="0">
                <a:solidFill>
                  <a:srgbClr val="00006B"/>
                </a:solidFill>
                <a:latin typeface="Times New Roman"/>
                <a:cs typeface="Times New Roman"/>
              </a:rPr>
              <a:t>Athletic</a:t>
            </a:r>
            <a:endParaRPr sz="3200">
              <a:latin typeface="Times New Roman"/>
              <a:cs typeface="Times New Roman"/>
            </a:endParaRPr>
          </a:p>
        </p:txBody>
      </p:sp>
      <p:sp>
        <p:nvSpPr>
          <p:cNvPr id="22" name="object 22"/>
          <p:cNvSpPr/>
          <p:nvPr/>
        </p:nvSpPr>
        <p:spPr>
          <a:xfrm>
            <a:off x="3883152" y="2092451"/>
            <a:ext cx="4738115" cy="4544568"/>
          </a:xfrm>
          <a:prstGeom prst="rect">
            <a:avLst/>
          </a:prstGeom>
          <a:blipFill>
            <a:blip r:embed="rId2" cstate="print"/>
            <a:stretch>
              <a:fillRect/>
            </a:stretch>
          </a:blipFill>
        </p:spPr>
        <p:txBody>
          <a:bodyPr wrap="square" lIns="0" tIns="0" rIns="0" bIns="0" rtlCol="0"/>
          <a:lstStyle/>
          <a:p>
            <a:endParaRPr/>
          </a:p>
        </p:txBody>
      </p:sp>
      <p:sp>
        <p:nvSpPr>
          <p:cNvPr id="23" name="object 23"/>
          <p:cNvSpPr txBox="1">
            <a:spLocks noGrp="1"/>
          </p:cNvSpPr>
          <p:nvPr>
            <p:ph type="title"/>
          </p:nvPr>
        </p:nvSpPr>
        <p:spPr>
          <a:xfrm>
            <a:off x="1944370" y="952880"/>
            <a:ext cx="3907154" cy="574040"/>
          </a:xfrm>
          <a:prstGeom prst="rect">
            <a:avLst/>
          </a:prstGeom>
        </p:spPr>
        <p:txBody>
          <a:bodyPr vert="horz" wrap="square" lIns="0" tIns="12700" rIns="0" bIns="0" rtlCol="0">
            <a:spAutoFit/>
          </a:bodyPr>
          <a:lstStyle/>
          <a:p>
            <a:pPr marL="12700">
              <a:lnSpc>
                <a:spcPct val="100000"/>
              </a:lnSpc>
              <a:spcBef>
                <a:spcPts val="100"/>
              </a:spcBef>
            </a:pPr>
            <a:r>
              <a:rPr spc="-5" dirty="0"/>
              <a:t>General</a:t>
            </a:r>
            <a:r>
              <a:rPr spc="-190" dirty="0"/>
              <a:t> </a:t>
            </a:r>
            <a:r>
              <a:rPr dirty="0"/>
              <a:t>Appearance</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1928622" y="897763"/>
            <a:ext cx="6576059" cy="696595"/>
          </a:xfrm>
          <a:prstGeom prst="rect">
            <a:avLst/>
          </a:prstGeom>
        </p:spPr>
        <p:txBody>
          <a:bodyPr vert="horz" wrap="square" lIns="0" tIns="13335" rIns="0" bIns="0" rtlCol="0">
            <a:spAutoFit/>
          </a:bodyPr>
          <a:lstStyle/>
          <a:p>
            <a:pPr marL="12700">
              <a:lnSpc>
                <a:spcPct val="100000"/>
              </a:lnSpc>
              <a:spcBef>
                <a:spcPts val="105"/>
              </a:spcBef>
            </a:pPr>
            <a:r>
              <a:rPr sz="4400" b="0" i="0" dirty="0">
                <a:latin typeface="Times New Roman"/>
                <a:cs typeface="Times New Roman"/>
              </a:rPr>
              <a:t>Judges Education</a:t>
            </a:r>
            <a:r>
              <a:rPr sz="4400" b="0" i="0" spc="-105" dirty="0">
                <a:latin typeface="Times New Roman"/>
                <a:cs typeface="Times New Roman"/>
              </a:rPr>
              <a:t> </a:t>
            </a:r>
            <a:r>
              <a:rPr sz="4400" b="0" i="0" dirty="0">
                <a:latin typeface="Times New Roman"/>
                <a:cs typeface="Times New Roman"/>
              </a:rPr>
              <a:t>Committee</a:t>
            </a:r>
            <a:endParaRPr sz="4400">
              <a:latin typeface="Times New Roman"/>
              <a:cs typeface="Times New Roman"/>
            </a:endParaRPr>
          </a:p>
        </p:txBody>
      </p:sp>
      <p:sp>
        <p:nvSpPr>
          <p:cNvPr id="22" name="object 22"/>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23" name="object 23"/>
          <p:cNvSpPr txBox="1"/>
          <p:nvPr/>
        </p:nvSpPr>
        <p:spPr>
          <a:xfrm>
            <a:off x="2655823" y="2375407"/>
            <a:ext cx="3900804" cy="2769235"/>
          </a:xfrm>
          <a:prstGeom prst="rect">
            <a:avLst/>
          </a:prstGeom>
        </p:spPr>
        <p:txBody>
          <a:bodyPr vert="horz" wrap="square" lIns="0" tIns="12700" rIns="0" bIns="0" rtlCol="0">
            <a:spAutoFit/>
          </a:bodyPr>
          <a:lstStyle/>
          <a:p>
            <a:pPr marL="12700" marR="5080" algn="ctr">
              <a:lnSpc>
                <a:spcPct val="150000"/>
              </a:lnSpc>
              <a:spcBef>
                <a:spcPts val="100"/>
              </a:spcBef>
            </a:pPr>
            <a:r>
              <a:rPr sz="2400" dirty="0">
                <a:solidFill>
                  <a:srgbClr val="000099"/>
                </a:solidFill>
                <a:latin typeface="Times New Roman"/>
                <a:cs typeface="Times New Roman"/>
              </a:rPr>
              <a:t>Mary Barbara </a:t>
            </a:r>
            <a:r>
              <a:rPr sz="2400" spc="-40" dirty="0">
                <a:solidFill>
                  <a:srgbClr val="000099"/>
                </a:solidFill>
                <a:latin typeface="Times New Roman"/>
                <a:cs typeface="Times New Roman"/>
              </a:rPr>
              <a:t>Walsh,</a:t>
            </a:r>
            <a:r>
              <a:rPr sz="2400" spc="-120" dirty="0">
                <a:solidFill>
                  <a:srgbClr val="000099"/>
                </a:solidFill>
                <a:latin typeface="Times New Roman"/>
                <a:cs typeface="Times New Roman"/>
              </a:rPr>
              <a:t> </a:t>
            </a:r>
            <a:r>
              <a:rPr sz="2400" spc="-5" dirty="0">
                <a:solidFill>
                  <a:srgbClr val="000099"/>
                </a:solidFill>
                <a:latin typeface="Times New Roman"/>
                <a:cs typeface="Times New Roman"/>
              </a:rPr>
              <a:t>Chairman  </a:t>
            </a:r>
            <a:r>
              <a:rPr sz="2400" dirty="0">
                <a:solidFill>
                  <a:srgbClr val="000099"/>
                </a:solidFill>
                <a:latin typeface="Times New Roman"/>
                <a:cs typeface="Times New Roman"/>
              </a:rPr>
              <a:t>Julie</a:t>
            </a:r>
            <a:r>
              <a:rPr sz="2400" spc="-160" dirty="0">
                <a:solidFill>
                  <a:srgbClr val="000099"/>
                </a:solidFill>
                <a:latin typeface="Times New Roman"/>
                <a:cs typeface="Times New Roman"/>
              </a:rPr>
              <a:t> </a:t>
            </a:r>
            <a:r>
              <a:rPr sz="2400" spc="-5" dirty="0">
                <a:solidFill>
                  <a:srgbClr val="000099"/>
                </a:solidFill>
                <a:latin typeface="Times New Roman"/>
                <a:cs typeface="Times New Roman"/>
              </a:rPr>
              <a:t>Ahrens</a:t>
            </a:r>
            <a:endParaRPr sz="2400">
              <a:latin typeface="Times New Roman"/>
              <a:cs typeface="Times New Roman"/>
            </a:endParaRPr>
          </a:p>
          <a:p>
            <a:pPr marL="1015365" marR="1007110" algn="ctr">
              <a:lnSpc>
                <a:spcPct val="150000"/>
              </a:lnSpc>
            </a:pPr>
            <a:r>
              <a:rPr sz="2400" dirty="0">
                <a:solidFill>
                  <a:srgbClr val="000099"/>
                </a:solidFill>
                <a:latin typeface="Times New Roman"/>
                <a:cs typeface="Times New Roman"/>
              </a:rPr>
              <a:t>Sherry </a:t>
            </a:r>
            <a:r>
              <a:rPr sz="2400" spc="-5" dirty="0">
                <a:solidFill>
                  <a:srgbClr val="000099"/>
                </a:solidFill>
                <a:latin typeface="Times New Roman"/>
                <a:cs typeface="Times New Roman"/>
              </a:rPr>
              <a:t>Boldt  Denise Borton  Helene</a:t>
            </a:r>
            <a:r>
              <a:rPr sz="2400" spc="-45" dirty="0">
                <a:solidFill>
                  <a:srgbClr val="000099"/>
                </a:solidFill>
                <a:latin typeface="Times New Roman"/>
                <a:cs typeface="Times New Roman"/>
              </a:rPr>
              <a:t> </a:t>
            </a:r>
            <a:r>
              <a:rPr sz="2400" spc="-5" dirty="0">
                <a:solidFill>
                  <a:srgbClr val="000099"/>
                </a:solidFill>
                <a:latin typeface="Times New Roman"/>
                <a:cs typeface="Times New Roman"/>
              </a:rPr>
              <a:t>Nietsch</a:t>
            </a:r>
            <a:endParaRPr sz="2400">
              <a:latin typeface="Times New Roman"/>
              <a:cs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409143" y="2137409"/>
            <a:ext cx="3345179" cy="4232910"/>
          </a:xfrm>
          <a:prstGeom prst="rect">
            <a:avLst/>
          </a:prstGeom>
        </p:spPr>
        <p:txBody>
          <a:bodyPr vert="horz" wrap="square" lIns="0" tIns="12700" rIns="0" bIns="0" rtlCol="0">
            <a:spAutoFit/>
          </a:bodyPr>
          <a:lstStyle/>
          <a:p>
            <a:pPr marL="243840" marR="485140" indent="-231140">
              <a:lnSpc>
                <a:spcPct val="100000"/>
              </a:lnSpc>
              <a:spcBef>
                <a:spcPts val="100"/>
              </a:spcBef>
              <a:buClr>
                <a:srgbClr val="000099"/>
              </a:buClr>
              <a:buFont typeface="Times New Roman"/>
              <a:buChar char="•"/>
              <a:tabLst>
                <a:tab pos="244475" algn="l"/>
              </a:tabLst>
            </a:pPr>
            <a:r>
              <a:rPr sz="2400" b="1" i="1" spc="-5" dirty="0">
                <a:solidFill>
                  <a:srgbClr val="00006B"/>
                </a:solidFill>
                <a:latin typeface="Times New Roman"/>
                <a:cs typeface="Times New Roman"/>
              </a:rPr>
              <a:t>Dogs </a:t>
            </a:r>
            <a:r>
              <a:rPr sz="2400" b="1" i="1" dirty="0">
                <a:solidFill>
                  <a:srgbClr val="00006B"/>
                </a:solidFill>
                <a:latin typeface="Times New Roman"/>
                <a:cs typeface="Times New Roman"/>
              </a:rPr>
              <a:t>25 to 27</a:t>
            </a:r>
            <a:r>
              <a:rPr sz="2400" b="1" i="1" spc="-55" dirty="0">
                <a:solidFill>
                  <a:srgbClr val="00006B"/>
                </a:solidFill>
                <a:latin typeface="Times New Roman"/>
                <a:cs typeface="Times New Roman"/>
              </a:rPr>
              <a:t> </a:t>
            </a:r>
            <a:r>
              <a:rPr sz="2400" b="1" i="1" spc="-5" dirty="0">
                <a:solidFill>
                  <a:srgbClr val="00006B"/>
                </a:solidFill>
                <a:latin typeface="Times New Roman"/>
                <a:cs typeface="Times New Roman"/>
              </a:rPr>
              <a:t>inches  </a:t>
            </a:r>
            <a:r>
              <a:rPr sz="2400" b="1" i="1" spc="-20" dirty="0">
                <a:solidFill>
                  <a:srgbClr val="00006B"/>
                </a:solidFill>
                <a:latin typeface="Times New Roman"/>
                <a:cs typeface="Times New Roman"/>
              </a:rPr>
              <a:t>(110-130</a:t>
            </a:r>
            <a:r>
              <a:rPr sz="2400" b="1" i="1" spc="-25" dirty="0">
                <a:solidFill>
                  <a:srgbClr val="00006B"/>
                </a:solidFill>
                <a:latin typeface="Times New Roman"/>
                <a:cs typeface="Times New Roman"/>
              </a:rPr>
              <a:t> </a:t>
            </a:r>
            <a:r>
              <a:rPr sz="2400" b="1" i="1" dirty="0">
                <a:solidFill>
                  <a:srgbClr val="00006B"/>
                </a:solidFill>
                <a:latin typeface="Times New Roman"/>
                <a:cs typeface="Times New Roman"/>
              </a:rPr>
              <a:t>lbs)</a:t>
            </a:r>
            <a:endParaRPr sz="2400">
              <a:latin typeface="Times New Roman"/>
              <a:cs typeface="Times New Roman"/>
            </a:endParaRPr>
          </a:p>
          <a:p>
            <a:pPr marL="243840" marR="198120" indent="-231140">
              <a:lnSpc>
                <a:spcPct val="100000"/>
              </a:lnSpc>
              <a:spcBef>
                <a:spcPts val="1440"/>
              </a:spcBef>
              <a:buClr>
                <a:srgbClr val="000099"/>
              </a:buClr>
              <a:buFont typeface="Times New Roman"/>
              <a:buChar char="•"/>
              <a:tabLst>
                <a:tab pos="244475" algn="l"/>
              </a:tabLst>
            </a:pPr>
            <a:r>
              <a:rPr sz="2400" b="1" i="1" spc="-5" dirty="0">
                <a:solidFill>
                  <a:srgbClr val="00006B"/>
                </a:solidFill>
                <a:latin typeface="Times New Roman"/>
                <a:cs typeface="Times New Roman"/>
              </a:rPr>
              <a:t>Bitches </a:t>
            </a:r>
            <a:r>
              <a:rPr sz="2400" b="1" i="1" dirty="0">
                <a:solidFill>
                  <a:srgbClr val="00006B"/>
                </a:solidFill>
                <a:latin typeface="Times New Roman"/>
                <a:cs typeface="Times New Roman"/>
              </a:rPr>
              <a:t>24 to 26</a:t>
            </a:r>
            <a:r>
              <a:rPr sz="2400" b="1" i="1" spc="-80" dirty="0">
                <a:solidFill>
                  <a:srgbClr val="00006B"/>
                </a:solidFill>
                <a:latin typeface="Times New Roman"/>
                <a:cs typeface="Times New Roman"/>
              </a:rPr>
              <a:t> </a:t>
            </a:r>
            <a:r>
              <a:rPr sz="2400" b="1" i="1" dirty="0">
                <a:solidFill>
                  <a:srgbClr val="00006B"/>
                </a:solidFill>
                <a:latin typeface="Times New Roman"/>
                <a:cs typeface="Times New Roman"/>
              </a:rPr>
              <a:t>inches  (100-120</a:t>
            </a:r>
            <a:r>
              <a:rPr sz="2400" b="1" i="1" spc="-20" dirty="0">
                <a:solidFill>
                  <a:srgbClr val="00006B"/>
                </a:solidFill>
                <a:latin typeface="Times New Roman"/>
                <a:cs typeface="Times New Roman"/>
              </a:rPr>
              <a:t> </a:t>
            </a:r>
            <a:r>
              <a:rPr sz="2400" b="1" i="1" spc="-5" dirty="0">
                <a:solidFill>
                  <a:srgbClr val="00006B"/>
                </a:solidFill>
                <a:latin typeface="Times New Roman"/>
                <a:cs typeface="Times New Roman"/>
              </a:rPr>
              <a:t>lbs)</a:t>
            </a:r>
            <a:endParaRPr sz="2400">
              <a:latin typeface="Times New Roman"/>
              <a:cs typeface="Times New Roman"/>
            </a:endParaRPr>
          </a:p>
          <a:p>
            <a:pPr marL="243840" marR="5080" indent="-231140">
              <a:lnSpc>
                <a:spcPct val="100000"/>
              </a:lnSpc>
              <a:spcBef>
                <a:spcPts val="1445"/>
              </a:spcBef>
              <a:buClr>
                <a:srgbClr val="000099"/>
              </a:buClr>
              <a:buFont typeface="Times New Roman"/>
              <a:buChar char="•"/>
              <a:tabLst>
                <a:tab pos="244475" algn="l"/>
              </a:tabLst>
            </a:pPr>
            <a:r>
              <a:rPr sz="2400" b="1" i="1" dirty="0">
                <a:solidFill>
                  <a:srgbClr val="00006B"/>
                </a:solidFill>
                <a:latin typeface="Times New Roman"/>
                <a:cs typeface="Times New Roman"/>
              </a:rPr>
              <a:t>All things being equal,  </a:t>
            </a:r>
            <a:r>
              <a:rPr sz="2400" b="1" i="1" spc="-5" dirty="0">
                <a:solidFill>
                  <a:srgbClr val="00006B"/>
                </a:solidFill>
                <a:latin typeface="Times New Roman"/>
                <a:cs typeface="Times New Roman"/>
              </a:rPr>
              <a:t>the </a:t>
            </a:r>
            <a:r>
              <a:rPr sz="2400" b="1" i="1" dirty="0">
                <a:solidFill>
                  <a:srgbClr val="00006B"/>
                </a:solidFill>
                <a:latin typeface="Times New Roman"/>
                <a:cs typeface="Times New Roman"/>
              </a:rPr>
              <a:t>more </a:t>
            </a:r>
            <a:r>
              <a:rPr sz="2400" b="1" i="1" spc="-5" dirty="0">
                <a:solidFill>
                  <a:srgbClr val="00006B"/>
                </a:solidFill>
                <a:latin typeface="Times New Roman"/>
                <a:cs typeface="Times New Roman"/>
              </a:rPr>
              <a:t>substantial</a:t>
            </a:r>
            <a:r>
              <a:rPr sz="2400" b="1" i="1" spc="-50" dirty="0">
                <a:solidFill>
                  <a:srgbClr val="00006B"/>
                </a:solidFill>
                <a:latin typeface="Times New Roman"/>
                <a:cs typeface="Times New Roman"/>
              </a:rPr>
              <a:t> </a:t>
            </a:r>
            <a:r>
              <a:rPr sz="2400" b="1" i="1" spc="-5" dirty="0">
                <a:solidFill>
                  <a:srgbClr val="00006B"/>
                </a:solidFill>
                <a:latin typeface="Times New Roman"/>
                <a:cs typeface="Times New Roman"/>
              </a:rPr>
              <a:t>dog  within these </a:t>
            </a:r>
            <a:r>
              <a:rPr sz="2400" b="1" i="1" dirty="0">
                <a:solidFill>
                  <a:srgbClr val="00006B"/>
                </a:solidFill>
                <a:latin typeface="Times New Roman"/>
                <a:cs typeface="Times New Roman"/>
              </a:rPr>
              <a:t>limits </a:t>
            </a:r>
            <a:r>
              <a:rPr sz="2400" b="1" i="1" spc="-5" dirty="0">
                <a:solidFill>
                  <a:srgbClr val="00006B"/>
                </a:solidFill>
                <a:latin typeface="Times New Roman"/>
                <a:cs typeface="Times New Roman"/>
              </a:rPr>
              <a:t>is  </a:t>
            </a:r>
            <a:r>
              <a:rPr sz="2400" b="1" i="1" dirty="0">
                <a:solidFill>
                  <a:srgbClr val="00006B"/>
                </a:solidFill>
                <a:latin typeface="Times New Roman"/>
                <a:cs typeface="Times New Roman"/>
              </a:rPr>
              <a:t>favored.</a:t>
            </a:r>
            <a:endParaRPr sz="2400">
              <a:latin typeface="Times New Roman"/>
              <a:cs typeface="Times New Roman"/>
            </a:endParaRPr>
          </a:p>
          <a:p>
            <a:pPr marL="243840" marR="645795" indent="-231140">
              <a:lnSpc>
                <a:spcPct val="100000"/>
              </a:lnSpc>
              <a:spcBef>
                <a:spcPts val="1440"/>
              </a:spcBef>
              <a:buClr>
                <a:srgbClr val="000099"/>
              </a:buClr>
              <a:buFont typeface="Times New Roman"/>
              <a:buChar char="•"/>
              <a:tabLst>
                <a:tab pos="244475" algn="l"/>
              </a:tabLst>
            </a:pPr>
            <a:r>
              <a:rPr sz="2400" b="1" i="1" spc="-5" dirty="0">
                <a:solidFill>
                  <a:srgbClr val="00006B"/>
                </a:solidFill>
                <a:latin typeface="Times New Roman"/>
                <a:cs typeface="Times New Roman"/>
              </a:rPr>
              <a:t>This </a:t>
            </a:r>
            <a:r>
              <a:rPr sz="2400" b="1" i="1" dirty="0">
                <a:solidFill>
                  <a:srgbClr val="00006B"/>
                </a:solidFill>
                <a:latin typeface="Times New Roman"/>
                <a:cs typeface="Times New Roman"/>
              </a:rPr>
              <a:t>does </a:t>
            </a:r>
            <a:r>
              <a:rPr sz="2400" b="1" i="1" spc="-5" dirty="0">
                <a:solidFill>
                  <a:srgbClr val="00006B"/>
                </a:solidFill>
                <a:latin typeface="Times New Roman"/>
                <a:cs typeface="Times New Roman"/>
              </a:rPr>
              <a:t>not</a:t>
            </a:r>
            <a:r>
              <a:rPr sz="2400" b="1" i="1" spc="-70" dirty="0">
                <a:solidFill>
                  <a:srgbClr val="00006B"/>
                </a:solidFill>
                <a:latin typeface="Times New Roman"/>
                <a:cs typeface="Times New Roman"/>
              </a:rPr>
              <a:t> </a:t>
            </a:r>
            <a:r>
              <a:rPr sz="2400" b="1" i="1" dirty="0">
                <a:solidFill>
                  <a:srgbClr val="00006B"/>
                </a:solidFill>
                <a:latin typeface="Times New Roman"/>
                <a:cs typeface="Times New Roman"/>
              </a:rPr>
              <a:t>mean  “bigger is</a:t>
            </a:r>
            <a:r>
              <a:rPr sz="2400" b="1" i="1" spc="-45" dirty="0">
                <a:solidFill>
                  <a:srgbClr val="00006B"/>
                </a:solidFill>
                <a:latin typeface="Times New Roman"/>
                <a:cs typeface="Times New Roman"/>
              </a:rPr>
              <a:t> </a:t>
            </a:r>
            <a:r>
              <a:rPr sz="2400" b="1" i="1" spc="-20" dirty="0">
                <a:solidFill>
                  <a:srgbClr val="00006B"/>
                </a:solidFill>
                <a:latin typeface="Times New Roman"/>
                <a:cs typeface="Times New Roman"/>
              </a:rPr>
              <a:t>better.”</a:t>
            </a:r>
            <a:endParaRPr sz="2400">
              <a:latin typeface="Times New Roman"/>
              <a:cs typeface="Times New Roman"/>
            </a:endParaRPr>
          </a:p>
        </p:txBody>
      </p:sp>
      <p:sp>
        <p:nvSpPr>
          <p:cNvPr id="22" name="object 22"/>
          <p:cNvSpPr/>
          <p:nvPr/>
        </p:nvSpPr>
        <p:spPr>
          <a:xfrm>
            <a:off x="3846576" y="2276855"/>
            <a:ext cx="5297423" cy="4143755"/>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4302252" y="5084064"/>
            <a:ext cx="996950" cy="264160"/>
          </a:xfrm>
          <a:custGeom>
            <a:avLst/>
            <a:gdLst/>
            <a:ahLst/>
            <a:cxnLst/>
            <a:rect l="l" t="t" r="r" b="b"/>
            <a:pathLst>
              <a:path w="996950" h="264160">
                <a:moveTo>
                  <a:pt x="0" y="263652"/>
                </a:moveTo>
                <a:lnTo>
                  <a:pt x="996696" y="263652"/>
                </a:lnTo>
                <a:lnTo>
                  <a:pt x="996696" y="0"/>
                </a:lnTo>
                <a:lnTo>
                  <a:pt x="0" y="0"/>
                </a:lnTo>
                <a:lnTo>
                  <a:pt x="0" y="263652"/>
                </a:lnTo>
                <a:close/>
              </a:path>
            </a:pathLst>
          </a:custGeom>
          <a:solidFill>
            <a:srgbClr val="000000"/>
          </a:solidFill>
        </p:spPr>
        <p:txBody>
          <a:bodyPr wrap="square" lIns="0" tIns="0" rIns="0" bIns="0" rtlCol="0"/>
          <a:lstStyle/>
          <a:p>
            <a:endParaRPr/>
          </a:p>
        </p:txBody>
      </p:sp>
      <p:sp>
        <p:nvSpPr>
          <p:cNvPr id="24" name="object 24"/>
          <p:cNvSpPr txBox="1">
            <a:spLocks noGrp="1"/>
          </p:cNvSpPr>
          <p:nvPr>
            <p:ph type="title"/>
          </p:nvPr>
        </p:nvSpPr>
        <p:spPr>
          <a:xfrm>
            <a:off x="1944370" y="952880"/>
            <a:ext cx="5589270" cy="574040"/>
          </a:xfrm>
          <a:prstGeom prst="rect">
            <a:avLst/>
          </a:prstGeom>
        </p:spPr>
        <p:txBody>
          <a:bodyPr vert="horz" wrap="square" lIns="0" tIns="12700" rIns="0" bIns="0" rtlCol="0">
            <a:spAutoFit/>
          </a:bodyPr>
          <a:lstStyle/>
          <a:p>
            <a:pPr marL="12700">
              <a:lnSpc>
                <a:spcPct val="100000"/>
              </a:lnSpc>
              <a:spcBef>
                <a:spcPts val="100"/>
              </a:spcBef>
            </a:pPr>
            <a:r>
              <a:rPr spc="-5" dirty="0"/>
              <a:t>Size, Proportion </a:t>
            </a:r>
            <a:r>
              <a:rPr dirty="0"/>
              <a:t>&amp;</a:t>
            </a:r>
            <a:r>
              <a:rPr spc="20" dirty="0"/>
              <a:t> </a:t>
            </a:r>
            <a:r>
              <a:rPr spc="-5" dirty="0"/>
              <a:t>Substance</a:t>
            </a:r>
          </a:p>
        </p:txBody>
      </p:sp>
      <p:sp>
        <p:nvSpPr>
          <p:cNvPr id="25" name="object 25"/>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35940" y="1875536"/>
            <a:ext cx="3104515" cy="4719955"/>
          </a:xfrm>
          <a:prstGeom prst="rect">
            <a:avLst/>
          </a:prstGeom>
        </p:spPr>
        <p:txBody>
          <a:bodyPr vert="horz" wrap="square" lIns="0" tIns="12065" rIns="0" bIns="0" rtlCol="0">
            <a:spAutoFit/>
          </a:bodyPr>
          <a:lstStyle/>
          <a:p>
            <a:pPr marL="243840" marR="786765" indent="-231140">
              <a:lnSpc>
                <a:spcPct val="100000"/>
              </a:lnSpc>
              <a:spcBef>
                <a:spcPts val="95"/>
              </a:spcBef>
              <a:buClr>
                <a:srgbClr val="000099"/>
              </a:buClr>
              <a:buFont typeface="Times New Roman"/>
              <a:buChar char="•"/>
              <a:tabLst>
                <a:tab pos="244475" algn="l"/>
              </a:tabLst>
            </a:pPr>
            <a:r>
              <a:rPr sz="2800" b="1" i="1" spc="-5" dirty="0">
                <a:solidFill>
                  <a:srgbClr val="3C3C3C"/>
                </a:solidFill>
                <a:latin typeface="Times New Roman"/>
                <a:cs typeface="Times New Roman"/>
              </a:rPr>
              <a:t>Nearly</a:t>
            </a:r>
            <a:r>
              <a:rPr sz="2800" b="1" i="1" spc="-80" dirty="0">
                <a:solidFill>
                  <a:srgbClr val="3C3C3C"/>
                </a:solidFill>
                <a:latin typeface="Times New Roman"/>
                <a:cs typeface="Times New Roman"/>
              </a:rPr>
              <a:t> </a:t>
            </a:r>
            <a:r>
              <a:rPr sz="2800" b="1" i="1" dirty="0">
                <a:solidFill>
                  <a:srgbClr val="3C3C3C"/>
                </a:solidFill>
                <a:latin typeface="Times New Roman"/>
                <a:cs typeface="Times New Roman"/>
              </a:rPr>
              <a:t>square  appearance</a:t>
            </a:r>
            <a:endParaRPr sz="2800">
              <a:latin typeface="Times New Roman"/>
              <a:cs typeface="Times New Roman"/>
            </a:endParaRPr>
          </a:p>
          <a:p>
            <a:pPr marL="243840" marR="122555" indent="-231140">
              <a:lnSpc>
                <a:spcPct val="100000"/>
              </a:lnSpc>
              <a:spcBef>
                <a:spcPts val="1680"/>
              </a:spcBef>
              <a:buClr>
                <a:srgbClr val="000099"/>
              </a:buClr>
              <a:buFont typeface="Times New Roman"/>
              <a:buChar char="•"/>
              <a:tabLst>
                <a:tab pos="244475" algn="l"/>
              </a:tabLst>
            </a:pPr>
            <a:r>
              <a:rPr sz="2800" b="1" i="1" dirty="0">
                <a:solidFill>
                  <a:srgbClr val="3C3C3C"/>
                </a:solidFill>
                <a:latin typeface="Times New Roman"/>
                <a:cs typeface="Times New Roman"/>
              </a:rPr>
              <a:t>Should have</a:t>
            </a:r>
            <a:r>
              <a:rPr sz="2800" b="1" i="1" spc="-95" dirty="0">
                <a:solidFill>
                  <a:srgbClr val="3C3C3C"/>
                </a:solidFill>
                <a:latin typeface="Times New Roman"/>
                <a:cs typeface="Times New Roman"/>
              </a:rPr>
              <a:t> </a:t>
            </a:r>
            <a:r>
              <a:rPr sz="2800" b="1" i="1" dirty="0">
                <a:solidFill>
                  <a:srgbClr val="3C3C3C"/>
                </a:solidFill>
                <a:latin typeface="Times New Roman"/>
                <a:cs typeface="Times New Roman"/>
              </a:rPr>
              <a:t>equal  </a:t>
            </a:r>
            <a:r>
              <a:rPr sz="2800" b="1" i="1" spc="-5" dirty="0">
                <a:solidFill>
                  <a:srgbClr val="3C3C3C"/>
                </a:solidFill>
                <a:latin typeface="Times New Roman"/>
                <a:cs typeface="Times New Roman"/>
              </a:rPr>
              <a:t>depth of </a:t>
            </a:r>
            <a:r>
              <a:rPr sz="2800" b="1" i="1" dirty="0">
                <a:solidFill>
                  <a:srgbClr val="3C3C3C"/>
                </a:solidFill>
                <a:latin typeface="Times New Roman"/>
                <a:cs typeface="Times New Roman"/>
              </a:rPr>
              <a:t>body </a:t>
            </a:r>
            <a:r>
              <a:rPr sz="2800" b="1" i="1" spc="-5" dirty="0">
                <a:solidFill>
                  <a:srgbClr val="3C3C3C"/>
                </a:solidFill>
                <a:latin typeface="Times New Roman"/>
                <a:cs typeface="Times New Roman"/>
              </a:rPr>
              <a:t>to  length of</a:t>
            </a:r>
            <a:r>
              <a:rPr sz="2800" b="1" i="1" spc="10" dirty="0">
                <a:solidFill>
                  <a:srgbClr val="3C3C3C"/>
                </a:solidFill>
                <a:latin typeface="Times New Roman"/>
                <a:cs typeface="Times New Roman"/>
              </a:rPr>
              <a:t> </a:t>
            </a:r>
            <a:r>
              <a:rPr sz="2800" b="1" i="1" spc="-5" dirty="0">
                <a:solidFill>
                  <a:srgbClr val="3C3C3C"/>
                </a:solidFill>
                <a:latin typeface="Times New Roman"/>
                <a:cs typeface="Times New Roman"/>
              </a:rPr>
              <a:t>leg</a:t>
            </a:r>
            <a:endParaRPr sz="2800">
              <a:latin typeface="Times New Roman"/>
              <a:cs typeface="Times New Roman"/>
            </a:endParaRPr>
          </a:p>
          <a:p>
            <a:pPr marL="243840" indent="-231140">
              <a:lnSpc>
                <a:spcPct val="100000"/>
              </a:lnSpc>
              <a:spcBef>
                <a:spcPts val="1685"/>
              </a:spcBef>
              <a:buClr>
                <a:srgbClr val="000099"/>
              </a:buClr>
              <a:buFont typeface="Times New Roman"/>
              <a:buChar char="•"/>
              <a:tabLst>
                <a:tab pos="244475" algn="l"/>
              </a:tabLst>
            </a:pPr>
            <a:r>
              <a:rPr sz="2800" b="1" i="1" spc="-5" dirty="0">
                <a:solidFill>
                  <a:srgbClr val="3C3C3C"/>
                </a:solidFill>
                <a:latin typeface="Times New Roman"/>
                <a:cs typeface="Times New Roman"/>
              </a:rPr>
              <a:t>Powerfully</a:t>
            </a:r>
            <a:r>
              <a:rPr sz="2800" b="1" i="1" spc="-15" dirty="0">
                <a:solidFill>
                  <a:srgbClr val="3C3C3C"/>
                </a:solidFill>
                <a:latin typeface="Times New Roman"/>
                <a:cs typeface="Times New Roman"/>
              </a:rPr>
              <a:t> </a:t>
            </a:r>
            <a:r>
              <a:rPr sz="2800" b="1" i="1" dirty="0">
                <a:solidFill>
                  <a:srgbClr val="3C3C3C"/>
                </a:solidFill>
                <a:latin typeface="Times New Roman"/>
                <a:cs typeface="Times New Roman"/>
              </a:rPr>
              <a:t>built</a:t>
            </a:r>
            <a:endParaRPr sz="2800">
              <a:latin typeface="Times New Roman"/>
              <a:cs typeface="Times New Roman"/>
            </a:endParaRPr>
          </a:p>
          <a:p>
            <a:pPr marL="243840" marR="725170" indent="-231140">
              <a:lnSpc>
                <a:spcPct val="100000"/>
              </a:lnSpc>
              <a:spcBef>
                <a:spcPts val="1680"/>
              </a:spcBef>
              <a:buClr>
                <a:srgbClr val="000099"/>
              </a:buClr>
              <a:buFont typeface="Times New Roman"/>
              <a:buChar char="•"/>
              <a:tabLst>
                <a:tab pos="244475" algn="l"/>
              </a:tabLst>
            </a:pPr>
            <a:r>
              <a:rPr sz="2800" b="1" i="1" dirty="0">
                <a:solidFill>
                  <a:srgbClr val="3C3C3C"/>
                </a:solidFill>
                <a:latin typeface="Times New Roman"/>
                <a:cs typeface="Times New Roman"/>
              </a:rPr>
              <a:t>Showing</a:t>
            </a:r>
            <a:r>
              <a:rPr sz="2800" b="1" i="1" spc="-70" dirty="0">
                <a:solidFill>
                  <a:srgbClr val="3C3C3C"/>
                </a:solidFill>
                <a:latin typeface="Times New Roman"/>
                <a:cs typeface="Times New Roman"/>
              </a:rPr>
              <a:t> </a:t>
            </a:r>
            <a:r>
              <a:rPr sz="2800" b="1" i="1" spc="-5" dirty="0">
                <a:solidFill>
                  <a:srgbClr val="3C3C3C"/>
                </a:solidFill>
                <a:latin typeface="Times New Roman"/>
                <a:cs typeface="Times New Roman"/>
              </a:rPr>
              <a:t>great  </a:t>
            </a:r>
            <a:r>
              <a:rPr sz="2800" b="1" i="1" dirty="0">
                <a:solidFill>
                  <a:srgbClr val="3C3C3C"/>
                </a:solidFill>
                <a:latin typeface="Times New Roman"/>
                <a:cs typeface="Times New Roman"/>
              </a:rPr>
              <a:t>strength</a:t>
            </a:r>
            <a:endParaRPr sz="2800">
              <a:latin typeface="Times New Roman"/>
              <a:cs typeface="Times New Roman"/>
            </a:endParaRPr>
          </a:p>
          <a:p>
            <a:pPr marL="243840" indent="-231140">
              <a:lnSpc>
                <a:spcPct val="100000"/>
              </a:lnSpc>
              <a:spcBef>
                <a:spcPts val="1680"/>
              </a:spcBef>
              <a:buClr>
                <a:srgbClr val="000099"/>
              </a:buClr>
              <a:buFont typeface="Times New Roman"/>
              <a:buChar char="•"/>
              <a:tabLst>
                <a:tab pos="244475" algn="l"/>
              </a:tabLst>
            </a:pPr>
            <a:r>
              <a:rPr sz="2800" b="1" i="1" spc="-5" dirty="0">
                <a:solidFill>
                  <a:srgbClr val="3C3C3C"/>
                </a:solidFill>
                <a:latin typeface="Times New Roman"/>
                <a:cs typeface="Times New Roman"/>
              </a:rPr>
              <a:t>A </a:t>
            </a:r>
            <a:r>
              <a:rPr sz="2800" b="1" i="1" dirty="0">
                <a:solidFill>
                  <a:srgbClr val="3C3C3C"/>
                </a:solidFill>
                <a:latin typeface="Times New Roman"/>
                <a:cs typeface="Times New Roman"/>
              </a:rPr>
              <a:t>“Look of</a:t>
            </a:r>
            <a:r>
              <a:rPr sz="2800" b="1" i="1" spc="-225" dirty="0">
                <a:solidFill>
                  <a:srgbClr val="3C3C3C"/>
                </a:solidFill>
                <a:latin typeface="Times New Roman"/>
                <a:cs typeface="Times New Roman"/>
              </a:rPr>
              <a:t> </a:t>
            </a:r>
            <a:r>
              <a:rPr sz="2800" b="1" i="1" spc="-10" dirty="0">
                <a:solidFill>
                  <a:srgbClr val="3C3C3C"/>
                </a:solidFill>
                <a:latin typeface="Times New Roman"/>
                <a:cs typeface="Times New Roman"/>
              </a:rPr>
              <a:t>Eagles</a:t>
            </a:r>
            <a:r>
              <a:rPr sz="2500" b="1" i="1" spc="-10" dirty="0">
                <a:solidFill>
                  <a:srgbClr val="3C3C3C"/>
                </a:solidFill>
                <a:latin typeface="Tahoma"/>
                <a:cs typeface="Tahoma"/>
              </a:rPr>
              <a:t>”</a:t>
            </a:r>
            <a:endParaRPr sz="2500">
              <a:latin typeface="Tahoma"/>
              <a:cs typeface="Tahoma"/>
            </a:endParaRPr>
          </a:p>
        </p:txBody>
      </p:sp>
      <p:sp>
        <p:nvSpPr>
          <p:cNvPr id="22" name="object 22"/>
          <p:cNvSpPr/>
          <p:nvPr/>
        </p:nvSpPr>
        <p:spPr>
          <a:xfrm>
            <a:off x="4341876" y="1877567"/>
            <a:ext cx="4573524" cy="4792980"/>
          </a:xfrm>
          <a:prstGeom prst="rect">
            <a:avLst/>
          </a:prstGeom>
          <a:blipFill>
            <a:blip r:embed="rId2" cstate="print"/>
            <a:stretch>
              <a:fillRect/>
            </a:stretch>
          </a:blipFill>
        </p:spPr>
        <p:txBody>
          <a:bodyPr wrap="square" lIns="0" tIns="0" rIns="0" bIns="0" rtlCol="0"/>
          <a:lstStyle/>
          <a:p>
            <a:endParaRPr/>
          </a:p>
        </p:txBody>
      </p:sp>
      <p:sp>
        <p:nvSpPr>
          <p:cNvPr id="23" name="object 23"/>
          <p:cNvSpPr txBox="1">
            <a:spLocks noGrp="1"/>
          </p:cNvSpPr>
          <p:nvPr>
            <p:ph type="title"/>
          </p:nvPr>
        </p:nvSpPr>
        <p:spPr>
          <a:xfrm>
            <a:off x="1944370" y="952880"/>
            <a:ext cx="4309745" cy="574040"/>
          </a:xfrm>
          <a:prstGeom prst="rect">
            <a:avLst/>
          </a:prstGeom>
        </p:spPr>
        <p:txBody>
          <a:bodyPr vert="horz" wrap="square" lIns="0" tIns="12700" rIns="0" bIns="0" rtlCol="0">
            <a:spAutoFit/>
          </a:bodyPr>
          <a:lstStyle/>
          <a:p>
            <a:pPr marL="12700">
              <a:lnSpc>
                <a:spcPct val="100000"/>
              </a:lnSpc>
              <a:spcBef>
                <a:spcPts val="100"/>
              </a:spcBef>
            </a:pPr>
            <a:r>
              <a:rPr spc="-10" dirty="0"/>
              <a:t>Bullmastiff </a:t>
            </a:r>
            <a:r>
              <a:rPr spc="-5" dirty="0"/>
              <a:t>Ideal</a:t>
            </a:r>
            <a:r>
              <a:rPr spc="-10" dirty="0"/>
              <a:t> </a:t>
            </a:r>
            <a:r>
              <a:rPr spc="-5" dirty="0"/>
              <a:t>Male</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6437121" y="6713931"/>
            <a:ext cx="2620010" cy="116839"/>
          </a:xfrm>
          <a:prstGeom prst="rect">
            <a:avLst/>
          </a:prstGeom>
        </p:spPr>
        <p:txBody>
          <a:bodyPr vert="horz" wrap="square" lIns="0" tIns="12700" rIns="0" bIns="0" rtlCol="0">
            <a:spAutoFit/>
          </a:bodyPr>
          <a:lstStyle/>
          <a:p>
            <a:pPr marL="12700">
              <a:lnSpc>
                <a:spcPct val="100000"/>
              </a:lnSpc>
              <a:spcBef>
                <a:spcPts val="100"/>
              </a:spcBef>
            </a:pPr>
            <a:r>
              <a:rPr sz="600" i="1" spc="-5" dirty="0">
                <a:solidFill>
                  <a:srgbClr val="808080"/>
                </a:solidFill>
                <a:latin typeface="Arial Narrow"/>
                <a:cs typeface="Arial Narrow"/>
              </a:rPr>
              <a:t>d:\options\word\user templates\GECS Templates\Grey Marble GECS.pot.18Jan02—Page</a:t>
            </a:r>
            <a:r>
              <a:rPr sz="600" i="1" spc="30" dirty="0">
                <a:solidFill>
                  <a:srgbClr val="808080"/>
                </a:solidFill>
                <a:latin typeface="Arial Narrow"/>
                <a:cs typeface="Arial Narrow"/>
              </a:rPr>
              <a:t> </a:t>
            </a:r>
            <a:r>
              <a:rPr sz="600" i="1" dirty="0">
                <a:solidFill>
                  <a:srgbClr val="808080"/>
                </a:solidFill>
                <a:latin typeface="Arial Narrow"/>
                <a:cs typeface="Arial Narrow"/>
              </a:rPr>
              <a:t>22</a:t>
            </a:r>
            <a:endParaRPr sz="600">
              <a:latin typeface="Arial Narrow"/>
              <a:cs typeface="Arial Narrow"/>
            </a:endParaRPr>
          </a:p>
        </p:txBody>
      </p:sp>
      <p:sp>
        <p:nvSpPr>
          <p:cNvPr id="24" name="object 24"/>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28" name="object 19"/>
          <p:cNvSpPr/>
          <p:nvPr/>
        </p:nvSpPr>
        <p:spPr>
          <a:xfrm>
            <a:off x="0" y="1828800"/>
            <a:ext cx="2819400" cy="33528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dirty="0"/>
          </a:p>
        </p:txBody>
      </p:sp>
      <p:sp>
        <p:nvSpPr>
          <p:cNvPr id="33" name="object 19"/>
          <p:cNvSpPr/>
          <p:nvPr/>
        </p:nvSpPr>
        <p:spPr>
          <a:xfrm>
            <a:off x="1143000" y="3048000"/>
            <a:ext cx="3124200" cy="33528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dirty="0"/>
          </a:p>
        </p:txBody>
      </p:sp>
      <p:pic>
        <p:nvPicPr>
          <p:cNvPr id="34" name="Picture 33" descr="Junior21jpg22of90.jpg"/>
          <p:cNvPicPr>
            <a:picLocks noChangeAspect="1"/>
          </p:cNvPicPr>
          <p:nvPr/>
        </p:nvPicPr>
        <p:blipFill>
          <a:blip r:embed="rId3" cstate="print"/>
          <a:stretch>
            <a:fillRect/>
          </a:stretch>
        </p:blipFill>
        <p:spPr>
          <a:xfrm>
            <a:off x="5867400" y="2514600"/>
            <a:ext cx="3084130" cy="2669843"/>
          </a:xfrm>
          <a:prstGeom prst="rect">
            <a:avLst/>
          </a:prstGeom>
        </p:spPr>
      </p:pic>
      <p:pic>
        <p:nvPicPr>
          <p:cNvPr id="29" name="Picture 28" descr="RumbleBrindle.png"/>
          <p:cNvPicPr>
            <a:picLocks noChangeAspect="1"/>
          </p:cNvPicPr>
          <p:nvPr/>
        </p:nvPicPr>
        <p:blipFill>
          <a:blip r:embed="rId4" cstate="print"/>
          <a:stretch>
            <a:fillRect/>
          </a:stretch>
        </p:blipFill>
        <p:spPr>
          <a:xfrm>
            <a:off x="304800" y="2362200"/>
            <a:ext cx="2693869" cy="2601277"/>
          </a:xfrm>
          <a:prstGeom prst="rect">
            <a:avLst/>
          </a:prstGeom>
        </p:spPr>
      </p:pic>
      <p:pic>
        <p:nvPicPr>
          <p:cNvPr id="30" name="Picture 29" descr="SherryMarshall51JPG53of90.pngcropped.png"/>
          <p:cNvPicPr>
            <a:picLocks noChangeAspect="1"/>
          </p:cNvPicPr>
          <p:nvPr/>
        </p:nvPicPr>
        <p:blipFill>
          <a:blip r:embed="rId5" cstate="print"/>
          <a:stretch>
            <a:fillRect/>
          </a:stretch>
        </p:blipFill>
        <p:spPr>
          <a:xfrm>
            <a:off x="3048000" y="1371600"/>
            <a:ext cx="2755275" cy="2437023"/>
          </a:xfrm>
          <a:prstGeom prst="rect">
            <a:avLst/>
          </a:prstGeom>
        </p:spPr>
      </p:pic>
      <p:sp>
        <p:nvSpPr>
          <p:cNvPr id="27" name="object 27"/>
          <p:cNvSpPr/>
          <p:nvPr/>
        </p:nvSpPr>
        <p:spPr>
          <a:xfrm>
            <a:off x="3200400" y="3886200"/>
            <a:ext cx="2514600" cy="2817876"/>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6437121" y="6713931"/>
            <a:ext cx="2620010" cy="116839"/>
          </a:xfrm>
          <a:prstGeom prst="rect">
            <a:avLst/>
          </a:prstGeom>
        </p:spPr>
        <p:txBody>
          <a:bodyPr vert="horz" wrap="square" lIns="0" tIns="12700" rIns="0" bIns="0" rtlCol="0">
            <a:spAutoFit/>
          </a:bodyPr>
          <a:lstStyle/>
          <a:p>
            <a:pPr marL="12700">
              <a:lnSpc>
                <a:spcPct val="100000"/>
              </a:lnSpc>
              <a:spcBef>
                <a:spcPts val="100"/>
              </a:spcBef>
            </a:pPr>
            <a:r>
              <a:rPr sz="600" i="1" spc="-5" dirty="0">
                <a:solidFill>
                  <a:srgbClr val="808080"/>
                </a:solidFill>
                <a:latin typeface="Arial Narrow"/>
                <a:cs typeface="Arial Narrow"/>
              </a:rPr>
              <a:t>d:\options\word\user templates\GECS Templates\Grey Marble GECS.pot.18Jan02—Page</a:t>
            </a:r>
            <a:r>
              <a:rPr sz="600" i="1" spc="30" dirty="0">
                <a:solidFill>
                  <a:srgbClr val="808080"/>
                </a:solidFill>
                <a:latin typeface="Arial Narrow"/>
                <a:cs typeface="Arial Narrow"/>
              </a:rPr>
              <a:t> </a:t>
            </a:r>
            <a:r>
              <a:rPr sz="600" i="1" dirty="0">
                <a:solidFill>
                  <a:srgbClr val="808080"/>
                </a:solidFill>
                <a:latin typeface="Arial Narrow"/>
                <a:cs typeface="Arial Narrow"/>
              </a:rPr>
              <a:t>23</a:t>
            </a:r>
            <a:endParaRPr sz="600">
              <a:latin typeface="Arial Narrow"/>
              <a:cs typeface="Arial Narrow"/>
            </a:endParaRPr>
          </a:p>
        </p:txBody>
      </p:sp>
      <p:sp>
        <p:nvSpPr>
          <p:cNvPr id="22" name="object 22"/>
          <p:cNvSpPr txBox="1"/>
          <p:nvPr/>
        </p:nvSpPr>
        <p:spPr>
          <a:xfrm>
            <a:off x="415239" y="2353436"/>
            <a:ext cx="5348605" cy="3887470"/>
          </a:xfrm>
          <a:prstGeom prst="rect">
            <a:avLst/>
          </a:prstGeom>
        </p:spPr>
        <p:txBody>
          <a:bodyPr vert="horz" wrap="square" lIns="0" tIns="12065" rIns="0" bIns="0" rtlCol="0">
            <a:spAutoFit/>
          </a:bodyPr>
          <a:lstStyle/>
          <a:p>
            <a:pPr marL="351155" marR="134620" indent="-338455">
              <a:lnSpc>
                <a:spcPct val="100000"/>
              </a:lnSpc>
              <a:spcBef>
                <a:spcPts val="95"/>
              </a:spcBef>
              <a:buClr>
                <a:srgbClr val="000099"/>
              </a:buClr>
              <a:buFont typeface="Times New Roman"/>
              <a:buChar char="•"/>
              <a:tabLst>
                <a:tab pos="351155" algn="l"/>
                <a:tab pos="351790" algn="l"/>
              </a:tabLst>
            </a:pPr>
            <a:r>
              <a:rPr sz="2800" b="1" i="1" spc="-5" dirty="0">
                <a:solidFill>
                  <a:srgbClr val="00006B"/>
                </a:solidFill>
                <a:latin typeface="Times New Roman"/>
                <a:cs typeface="Times New Roman"/>
              </a:rPr>
              <a:t>The bitch should have equal  qualities, but an allowance </a:t>
            </a:r>
            <a:r>
              <a:rPr sz="2800" b="1" i="1" dirty="0">
                <a:solidFill>
                  <a:srgbClr val="00006B"/>
                </a:solidFill>
                <a:latin typeface="Times New Roman"/>
                <a:cs typeface="Times New Roman"/>
              </a:rPr>
              <a:t>shall  </a:t>
            </a:r>
            <a:r>
              <a:rPr sz="2800" b="1" i="1" spc="-5" dirty="0">
                <a:solidFill>
                  <a:srgbClr val="00006B"/>
                </a:solidFill>
                <a:latin typeface="Times New Roman"/>
                <a:cs typeface="Times New Roman"/>
              </a:rPr>
              <a:t>be made for the femininity that is  characteristic of the</a:t>
            </a:r>
            <a:r>
              <a:rPr sz="2800" b="1" i="1" spc="-25" dirty="0">
                <a:solidFill>
                  <a:srgbClr val="00006B"/>
                </a:solidFill>
                <a:latin typeface="Times New Roman"/>
                <a:cs typeface="Times New Roman"/>
              </a:rPr>
              <a:t> </a:t>
            </a:r>
            <a:r>
              <a:rPr sz="2800" b="1" i="1" spc="-5" dirty="0">
                <a:solidFill>
                  <a:srgbClr val="00006B"/>
                </a:solidFill>
                <a:latin typeface="Times New Roman"/>
                <a:cs typeface="Times New Roman"/>
              </a:rPr>
              <a:t>bitch</a:t>
            </a:r>
            <a:endParaRPr sz="2800">
              <a:latin typeface="Times New Roman"/>
              <a:cs typeface="Times New Roman"/>
            </a:endParaRPr>
          </a:p>
          <a:p>
            <a:pPr marL="351155" indent="-338455">
              <a:lnSpc>
                <a:spcPct val="100000"/>
              </a:lnSpc>
              <a:spcBef>
                <a:spcPts val="1180"/>
              </a:spcBef>
              <a:buClr>
                <a:srgbClr val="000099"/>
              </a:buClr>
              <a:buFont typeface="Times New Roman"/>
              <a:buChar char="•"/>
              <a:tabLst>
                <a:tab pos="351155" algn="l"/>
                <a:tab pos="351790" algn="l"/>
              </a:tabLst>
            </a:pPr>
            <a:r>
              <a:rPr sz="2800" b="1" i="1" spc="-5" dirty="0">
                <a:solidFill>
                  <a:srgbClr val="00006B"/>
                </a:solidFill>
                <a:latin typeface="Times New Roman"/>
                <a:cs typeface="Times New Roman"/>
              </a:rPr>
              <a:t>Substantial </a:t>
            </a:r>
            <a:r>
              <a:rPr sz="2800" b="1" i="1" spc="-10" dirty="0">
                <a:solidFill>
                  <a:srgbClr val="00006B"/>
                </a:solidFill>
                <a:latin typeface="Times New Roman"/>
                <a:cs typeface="Times New Roman"/>
              </a:rPr>
              <a:t>yet</a:t>
            </a:r>
            <a:r>
              <a:rPr sz="2800" b="1" i="1" spc="-30" dirty="0">
                <a:solidFill>
                  <a:srgbClr val="00006B"/>
                </a:solidFill>
                <a:latin typeface="Times New Roman"/>
                <a:cs typeface="Times New Roman"/>
              </a:rPr>
              <a:t> </a:t>
            </a:r>
            <a:r>
              <a:rPr sz="2800" b="1" i="1" spc="-5" dirty="0">
                <a:solidFill>
                  <a:srgbClr val="00006B"/>
                </a:solidFill>
                <a:latin typeface="Times New Roman"/>
                <a:cs typeface="Times New Roman"/>
              </a:rPr>
              <a:t>feminine</a:t>
            </a:r>
            <a:endParaRPr sz="2800">
              <a:latin typeface="Times New Roman"/>
              <a:cs typeface="Times New Roman"/>
            </a:endParaRPr>
          </a:p>
          <a:p>
            <a:pPr marL="351155" indent="-338455">
              <a:lnSpc>
                <a:spcPct val="100000"/>
              </a:lnSpc>
              <a:spcBef>
                <a:spcPts val="1175"/>
              </a:spcBef>
              <a:buClr>
                <a:srgbClr val="000099"/>
              </a:buClr>
              <a:buFont typeface="Times New Roman"/>
              <a:buChar char="•"/>
              <a:tabLst>
                <a:tab pos="351155" algn="l"/>
                <a:tab pos="351790" algn="l"/>
              </a:tabLst>
            </a:pPr>
            <a:r>
              <a:rPr sz="2800" b="1" i="1" spc="-5" dirty="0">
                <a:solidFill>
                  <a:srgbClr val="00006B"/>
                </a:solidFill>
                <a:latin typeface="Times New Roman"/>
                <a:cs typeface="Times New Roman"/>
              </a:rPr>
              <a:t>Should be powerfully</a:t>
            </a:r>
            <a:r>
              <a:rPr sz="2800" b="1" i="1" spc="-15" dirty="0">
                <a:solidFill>
                  <a:srgbClr val="00006B"/>
                </a:solidFill>
                <a:latin typeface="Times New Roman"/>
                <a:cs typeface="Times New Roman"/>
              </a:rPr>
              <a:t> </a:t>
            </a:r>
            <a:r>
              <a:rPr sz="2800" b="1" i="1" spc="-5" dirty="0">
                <a:solidFill>
                  <a:srgbClr val="00006B"/>
                </a:solidFill>
                <a:latin typeface="Times New Roman"/>
                <a:cs typeface="Times New Roman"/>
              </a:rPr>
              <a:t>built</a:t>
            </a:r>
            <a:endParaRPr sz="2800">
              <a:latin typeface="Times New Roman"/>
              <a:cs typeface="Times New Roman"/>
            </a:endParaRPr>
          </a:p>
          <a:p>
            <a:pPr marL="351155" marR="5080" indent="-338455">
              <a:lnSpc>
                <a:spcPct val="100000"/>
              </a:lnSpc>
              <a:spcBef>
                <a:spcPts val="1180"/>
              </a:spcBef>
              <a:buClr>
                <a:srgbClr val="000099"/>
              </a:buClr>
              <a:buFont typeface="Times New Roman"/>
              <a:buChar char="•"/>
              <a:tabLst>
                <a:tab pos="351155" algn="l"/>
                <a:tab pos="351790" algn="l"/>
              </a:tabLst>
            </a:pPr>
            <a:r>
              <a:rPr sz="2800" b="1" i="1" spc="-5" dirty="0">
                <a:solidFill>
                  <a:srgbClr val="00006B"/>
                </a:solidFill>
                <a:latin typeface="Times New Roman"/>
                <a:cs typeface="Times New Roman"/>
              </a:rPr>
              <a:t>Compact with equal depth of </a:t>
            </a:r>
            <a:r>
              <a:rPr sz="2800" b="1" i="1" dirty="0">
                <a:solidFill>
                  <a:srgbClr val="00006B"/>
                </a:solidFill>
                <a:latin typeface="Times New Roman"/>
                <a:cs typeface="Times New Roman"/>
              </a:rPr>
              <a:t>body  </a:t>
            </a:r>
            <a:r>
              <a:rPr sz="2800" b="1" i="1" spc="-5" dirty="0">
                <a:solidFill>
                  <a:srgbClr val="00006B"/>
                </a:solidFill>
                <a:latin typeface="Times New Roman"/>
                <a:cs typeface="Times New Roman"/>
              </a:rPr>
              <a:t>to </a:t>
            </a:r>
            <a:r>
              <a:rPr sz="2800" b="1" i="1" dirty="0">
                <a:solidFill>
                  <a:srgbClr val="00006B"/>
                </a:solidFill>
                <a:latin typeface="Times New Roman"/>
                <a:cs typeface="Times New Roman"/>
              </a:rPr>
              <a:t>length </a:t>
            </a:r>
            <a:r>
              <a:rPr sz="2800" b="1" i="1" spc="-5" dirty="0">
                <a:solidFill>
                  <a:srgbClr val="00006B"/>
                </a:solidFill>
                <a:latin typeface="Times New Roman"/>
                <a:cs typeface="Times New Roman"/>
              </a:rPr>
              <a:t>of</a:t>
            </a:r>
            <a:r>
              <a:rPr sz="2800" b="1" i="1" spc="-15" dirty="0">
                <a:solidFill>
                  <a:srgbClr val="00006B"/>
                </a:solidFill>
                <a:latin typeface="Times New Roman"/>
                <a:cs typeface="Times New Roman"/>
              </a:rPr>
              <a:t> </a:t>
            </a:r>
            <a:r>
              <a:rPr sz="2800" b="1" i="1" spc="-5" dirty="0">
                <a:solidFill>
                  <a:srgbClr val="00006B"/>
                </a:solidFill>
                <a:latin typeface="Times New Roman"/>
                <a:cs typeface="Times New Roman"/>
              </a:rPr>
              <a:t>leg</a:t>
            </a:r>
            <a:endParaRPr sz="2800">
              <a:latin typeface="Times New Roman"/>
              <a:cs typeface="Times New Roman"/>
            </a:endParaRPr>
          </a:p>
        </p:txBody>
      </p:sp>
      <p:sp>
        <p:nvSpPr>
          <p:cNvPr id="23" name="object 23"/>
          <p:cNvSpPr/>
          <p:nvPr/>
        </p:nvSpPr>
        <p:spPr>
          <a:xfrm>
            <a:off x="5867400" y="3048000"/>
            <a:ext cx="2941320" cy="2368296"/>
          </a:xfrm>
          <a:prstGeom prst="rect">
            <a:avLst/>
          </a:prstGeom>
          <a:blipFill>
            <a:blip r:embed="rId2" cstate="print"/>
            <a:stretch>
              <a:fillRect/>
            </a:stretch>
          </a:blipFill>
        </p:spPr>
        <p:txBody>
          <a:bodyPr wrap="square" lIns="0" tIns="0" rIns="0" bIns="0" rtlCol="0"/>
          <a:lstStyle/>
          <a:p>
            <a:endParaRPr/>
          </a:p>
        </p:txBody>
      </p:sp>
      <p:sp>
        <p:nvSpPr>
          <p:cNvPr id="25" name="object 25"/>
          <p:cNvSpPr txBox="1">
            <a:spLocks noGrp="1"/>
          </p:cNvSpPr>
          <p:nvPr>
            <p:ph type="title"/>
          </p:nvPr>
        </p:nvSpPr>
        <p:spPr>
          <a:xfrm>
            <a:off x="1944370" y="952880"/>
            <a:ext cx="5177790" cy="574040"/>
          </a:xfrm>
          <a:prstGeom prst="rect">
            <a:avLst/>
          </a:prstGeom>
        </p:spPr>
        <p:txBody>
          <a:bodyPr vert="horz" wrap="square" lIns="0" tIns="12700" rIns="0" bIns="0" rtlCol="0">
            <a:spAutoFit/>
          </a:bodyPr>
          <a:lstStyle/>
          <a:p>
            <a:pPr marL="12700">
              <a:lnSpc>
                <a:spcPct val="100000"/>
              </a:lnSpc>
              <a:spcBef>
                <a:spcPts val="100"/>
              </a:spcBef>
            </a:pPr>
            <a:r>
              <a:rPr spc="-10" dirty="0"/>
              <a:t>Bullmastiff </a:t>
            </a:r>
            <a:r>
              <a:rPr spc="-25" dirty="0"/>
              <a:t>Typical</a:t>
            </a:r>
            <a:r>
              <a:rPr spc="-15" dirty="0"/>
              <a:t> </a:t>
            </a:r>
            <a:r>
              <a:rPr spc="-5" dirty="0"/>
              <a:t>Female</a:t>
            </a:r>
          </a:p>
        </p:txBody>
      </p:sp>
      <p:sp>
        <p:nvSpPr>
          <p:cNvPr id="26" name="object 26"/>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1323340"/>
          </a:xfrm>
          <a:custGeom>
            <a:avLst/>
            <a:gdLst/>
            <a:ahLst/>
            <a:cxnLst/>
            <a:rect l="l" t="t" r="r" b="b"/>
            <a:pathLst>
              <a:path w="76200" h="1323339">
                <a:moveTo>
                  <a:pt x="0" y="1322832"/>
                </a:moveTo>
                <a:lnTo>
                  <a:pt x="76200" y="1322832"/>
                </a:lnTo>
                <a:lnTo>
                  <a:pt x="76200" y="0"/>
                </a:lnTo>
                <a:lnTo>
                  <a:pt x="0" y="0"/>
                </a:lnTo>
                <a:lnTo>
                  <a:pt x="0" y="1322832"/>
                </a:lnTo>
                <a:close/>
              </a:path>
            </a:pathLst>
          </a:custGeom>
          <a:solidFill>
            <a:srgbClr val="EAEAEA"/>
          </a:solidFill>
        </p:spPr>
        <p:txBody>
          <a:bodyPr wrap="square" lIns="0" tIns="0" rIns="0" bIns="0" rtlCol="0"/>
          <a:lstStyle/>
          <a:p>
            <a:endParaRPr/>
          </a:p>
        </p:txBody>
      </p:sp>
      <p:sp>
        <p:nvSpPr>
          <p:cNvPr id="3" name="object 3"/>
          <p:cNvSpPr/>
          <p:nvPr/>
        </p:nvSpPr>
        <p:spPr>
          <a:xfrm>
            <a:off x="533400" y="4183379"/>
            <a:ext cx="76200" cy="2674620"/>
          </a:xfrm>
          <a:custGeom>
            <a:avLst/>
            <a:gdLst/>
            <a:ahLst/>
            <a:cxnLst/>
            <a:rect l="l" t="t" r="r" b="b"/>
            <a:pathLst>
              <a:path w="76200" h="2674620">
                <a:moveTo>
                  <a:pt x="0" y="2674619"/>
                </a:moveTo>
                <a:lnTo>
                  <a:pt x="76200" y="2674619"/>
                </a:lnTo>
                <a:lnTo>
                  <a:pt x="76200" y="0"/>
                </a:lnTo>
                <a:lnTo>
                  <a:pt x="0" y="0"/>
                </a:lnTo>
                <a:lnTo>
                  <a:pt x="0" y="2674619"/>
                </a:lnTo>
                <a:close/>
              </a:path>
            </a:pathLst>
          </a:custGeom>
          <a:solidFill>
            <a:srgbClr val="EAEAEA"/>
          </a:solidFill>
        </p:spPr>
        <p:txBody>
          <a:bodyPr wrap="square" lIns="0" tIns="0" rIns="0" bIns="0" rtlCol="0"/>
          <a:lstStyle/>
          <a:p>
            <a:endParaRPr/>
          </a:p>
        </p:txBody>
      </p:sp>
      <p:sp>
        <p:nvSpPr>
          <p:cNvPr id="4" name="object 4"/>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5" name="object 5"/>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6" name="object 6"/>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7" name="object 7"/>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8" name="object 8"/>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9" name="object 9"/>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10" name="object 10"/>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1" name="object 11"/>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3" name="object 13"/>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5" name="object 15"/>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7" name="object 17"/>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8" name="object 18"/>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9" name="object 19"/>
          <p:cNvSpPr/>
          <p:nvPr/>
        </p:nvSpPr>
        <p:spPr>
          <a:xfrm>
            <a:off x="646937" y="1790700"/>
            <a:ext cx="0" cy="1323340"/>
          </a:xfrm>
          <a:custGeom>
            <a:avLst/>
            <a:gdLst/>
            <a:ahLst/>
            <a:cxnLst/>
            <a:rect l="l" t="t" r="r" b="b"/>
            <a:pathLst>
              <a:path h="1323339">
                <a:moveTo>
                  <a:pt x="0" y="0"/>
                </a:moveTo>
                <a:lnTo>
                  <a:pt x="0" y="1322832"/>
                </a:lnTo>
              </a:path>
            </a:pathLst>
          </a:custGeom>
          <a:ln w="74675">
            <a:solidFill>
              <a:srgbClr val="DDDDDD"/>
            </a:solidFill>
          </a:ln>
        </p:spPr>
        <p:txBody>
          <a:bodyPr wrap="square" lIns="0" tIns="0" rIns="0" bIns="0" rtlCol="0"/>
          <a:lstStyle/>
          <a:p>
            <a:endParaRPr/>
          </a:p>
        </p:txBody>
      </p:sp>
      <p:sp>
        <p:nvSpPr>
          <p:cNvPr id="20" name="object 20"/>
          <p:cNvSpPr/>
          <p:nvPr/>
        </p:nvSpPr>
        <p:spPr>
          <a:xfrm>
            <a:off x="646937" y="4183379"/>
            <a:ext cx="0" cy="2674620"/>
          </a:xfrm>
          <a:custGeom>
            <a:avLst/>
            <a:gdLst/>
            <a:ahLst/>
            <a:cxnLst/>
            <a:rect l="l" t="t" r="r" b="b"/>
            <a:pathLst>
              <a:path h="2674620">
                <a:moveTo>
                  <a:pt x="0" y="0"/>
                </a:moveTo>
                <a:lnTo>
                  <a:pt x="0" y="2674617"/>
                </a:lnTo>
              </a:path>
            </a:pathLst>
          </a:custGeom>
          <a:ln w="74675">
            <a:solidFill>
              <a:srgbClr val="DDDDDD"/>
            </a:solidFill>
          </a:ln>
        </p:spPr>
        <p:txBody>
          <a:bodyPr wrap="square" lIns="0" tIns="0" rIns="0" bIns="0" rtlCol="0"/>
          <a:lstStyle/>
          <a:p>
            <a:endParaRPr/>
          </a:p>
        </p:txBody>
      </p:sp>
      <p:sp>
        <p:nvSpPr>
          <p:cNvPr id="21" name="object 21"/>
          <p:cNvSpPr/>
          <p:nvPr/>
        </p:nvSpPr>
        <p:spPr>
          <a:xfrm>
            <a:off x="683895"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2" name="object 22"/>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3" name="object 23"/>
          <p:cNvSpPr/>
          <p:nvPr/>
        </p:nvSpPr>
        <p:spPr>
          <a:xfrm>
            <a:off x="457200" y="4343400"/>
            <a:ext cx="2895600" cy="2362200"/>
          </a:xfrm>
          <a:prstGeom prst="rect">
            <a:avLst/>
          </a:prstGeom>
          <a:blipFill>
            <a:blip r:embed="rId2" cstate="print"/>
            <a:stretch>
              <a:fillRect/>
            </a:stretch>
          </a:blipFill>
        </p:spPr>
        <p:txBody>
          <a:bodyPr wrap="square" lIns="0" tIns="0" rIns="0" bIns="0" rtlCol="0"/>
          <a:lstStyle/>
          <a:p>
            <a:endParaRPr/>
          </a:p>
        </p:txBody>
      </p:sp>
      <p:sp>
        <p:nvSpPr>
          <p:cNvPr id="24" name="object 24"/>
          <p:cNvSpPr/>
          <p:nvPr/>
        </p:nvSpPr>
        <p:spPr>
          <a:xfrm>
            <a:off x="3505200" y="3581400"/>
            <a:ext cx="2061972" cy="3119628"/>
          </a:xfrm>
          <a:prstGeom prst="rect">
            <a:avLst/>
          </a:prstGeom>
          <a:blipFill>
            <a:blip r:embed="rId3" cstate="print"/>
            <a:stretch>
              <a:fillRect/>
            </a:stretch>
          </a:blipFill>
        </p:spPr>
        <p:txBody>
          <a:bodyPr wrap="square" lIns="0" tIns="0" rIns="0" bIns="0" rtlCol="0"/>
          <a:lstStyle/>
          <a:p>
            <a:endParaRPr/>
          </a:p>
        </p:txBody>
      </p:sp>
      <p:sp>
        <p:nvSpPr>
          <p:cNvPr id="25" name="object 25"/>
          <p:cNvSpPr/>
          <p:nvPr/>
        </p:nvSpPr>
        <p:spPr>
          <a:xfrm>
            <a:off x="498348" y="1833372"/>
            <a:ext cx="2670048" cy="2395728"/>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493776" y="3113532"/>
            <a:ext cx="277495" cy="1069975"/>
          </a:xfrm>
          <a:custGeom>
            <a:avLst/>
            <a:gdLst/>
            <a:ahLst/>
            <a:cxnLst/>
            <a:rect l="l" t="t" r="r" b="b"/>
            <a:pathLst>
              <a:path w="277495" h="1069975">
                <a:moveTo>
                  <a:pt x="0" y="1069847"/>
                </a:moveTo>
                <a:lnTo>
                  <a:pt x="277367" y="1069847"/>
                </a:lnTo>
                <a:lnTo>
                  <a:pt x="277367" y="0"/>
                </a:lnTo>
                <a:lnTo>
                  <a:pt x="0" y="0"/>
                </a:lnTo>
                <a:lnTo>
                  <a:pt x="0" y="1069847"/>
                </a:lnTo>
                <a:close/>
              </a:path>
            </a:pathLst>
          </a:custGeom>
          <a:solidFill>
            <a:srgbClr val="000000"/>
          </a:solidFill>
        </p:spPr>
        <p:txBody>
          <a:bodyPr wrap="square" lIns="0" tIns="0" rIns="0" bIns="0" rtlCol="0"/>
          <a:lstStyle/>
          <a:p>
            <a:endParaRPr/>
          </a:p>
        </p:txBody>
      </p:sp>
      <p:sp>
        <p:nvSpPr>
          <p:cNvPr id="27" name="object 27"/>
          <p:cNvSpPr/>
          <p:nvPr/>
        </p:nvSpPr>
        <p:spPr>
          <a:xfrm>
            <a:off x="318515" y="265175"/>
            <a:ext cx="1153668" cy="1091184"/>
          </a:xfrm>
          <a:prstGeom prst="rect">
            <a:avLst/>
          </a:prstGeom>
          <a:blipFill>
            <a:blip r:embed="rId5" cstate="print"/>
            <a:stretch>
              <a:fillRect/>
            </a:stretch>
          </a:blipFill>
        </p:spPr>
        <p:txBody>
          <a:bodyPr wrap="square" lIns="0" tIns="0" rIns="0" bIns="0" rtlCol="0"/>
          <a:lstStyle/>
          <a:p>
            <a:endParaRPr/>
          </a:p>
        </p:txBody>
      </p:sp>
      <p:sp>
        <p:nvSpPr>
          <p:cNvPr id="29" name="object 29"/>
          <p:cNvSpPr/>
          <p:nvPr/>
        </p:nvSpPr>
        <p:spPr>
          <a:xfrm>
            <a:off x="3200400" y="838200"/>
            <a:ext cx="3014472" cy="2663952"/>
          </a:xfrm>
          <a:prstGeom prst="rect">
            <a:avLst/>
          </a:prstGeom>
          <a:blipFill>
            <a:blip r:embed="rId6" cstate="print"/>
            <a:stretch>
              <a:fillRect/>
            </a:stretch>
          </a:blipFill>
        </p:spPr>
        <p:txBody>
          <a:bodyPr wrap="square" lIns="0" tIns="0" rIns="0" bIns="0" rtlCol="0"/>
          <a:lstStyle/>
          <a:p>
            <a:endParaRPr/>
          </a:p>
        </p:txBody>
      </p:sp>
      <p:pic>
        <p:nvPicPr>
          <p:cNvPr id="31" name="Picture 30" descr="Rose group one (2).jpg"/>
          <p:cNvPicPr>
            <a:picLocks noChangeAspect="1"/>
          </p:cNvPicPr>
          <p:nvPr/>
        </p:nvPicPr>
        <p:blipFill>
          <a:blip r:embed="rId7" cstate="print"/>
          <a:stretch>
            <a:fillRect/>
          </a:stretch>
        </p:blipFill>
        <p:spPr>
          <a:xfrm>
            <a:off x="6248400" y="1523998"/>
            <a:ext cx="2743200" cy="2792129"/>
          </a:xfrm>
          <a:prstGeom prst="rect">
            <a:avLst/>
          </a:prstGeom>
        </p:spPr>
      </p:pic>
      <p:pic>
        <p:nvPicPr>
          <p:cNvPr id="32" name="Picture 31" descr="DollyPeggy.jpg"/>
          <p:cNvPicPr>
            <a:picLocks noChangeAspect="1"/>
          </p:cNvPicPr>
          <p:nvPr/>
        </p:nvPicPr>
        <p:blipFill>
          <a:blip r:embed="rId8" cstate="print"/>
          <a:stretch>
            <a:fillRect/>
          </a:stretch>
        </p:blipFill>
        <p:spPr>
          <a:xfrm>
            <a:off x="5715000" y="4337828"/>
            <a:ext cx="2541703" cy="235590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337515" y="1929129"/>
            <a:ext cx="8638540" cy="4619625"/>
          </a:xfrm>
          <a:prstGeom prst="rect">
            <a:avLst/>
          </a:prstGeom>
        </p:spPr>
        <p:txBody>
          <a:bodyPr vert="horz" wrap="square" lIns="0" tIns="45719" rIns="0" bIns="0" rtlCol="0">
            <a:spAutoFit/>
          </a:bodyPr>
          <a:lstStyle/>
          <a:p>
            <a:pPr marL="12700" marR="210185">
              <a:lnSpc>
                <a:spcPct val="90000"/>
              </a:lnSpc>
              <a:spcBef>
                <a:spcPts val="359"/>
              </a:spcBef>
            </a:pPr>
            <a:r>
              <a:rPr sz="2200" b="1" i="1" spc="-5" dirty="0">
                <a:solidFill>
                  <a:srgbClr val="00006B"/>
                </a:solidFill>
                <a:latin typeface="Times New Roman"/>
                <a:cs typeface="Times New Roman"/>
              </a:rPr>
              <a:t>In comparison of specimens of </a:t>
            </a:r>
            <a:r>
              <a:rPr sz="2200" b="1" i="1" spc="-10" dirty="0">
                <a:solidFill>
                  <a:srgbClr val="00006B"/>
                </a:solidFill>
                <a:latin typeface="Times New Roman"/>
                <a:cs typeface="Times New Roman"/>
              </a:rPr>
              <a:t>different </a:t>
            </a:r>
            <a:r>
              <a:rPr sz="2200" b="1" i="1" spc="-5" dirty="0">
                <a:solidFill>
                  <a:srgbClr val="00006B"/>
                </a:solidFill>
                <a:latin typeface="Times New Roman"/>
                <a:cs typeface="Times New Roman"/>
              </a:rPr>
              <a:t>sex, due consideration should be  made not to favor males, as females do not bear the characteristics of the  breed to the same degree of perfection and overall impression </a:t>
            </a:r>
            <a:r>
              <a:rPr sz="2200" b="1" i="1" dirty="0">
                <a:solidFill>
                  <a:srgbClr val="00006B"/>
                </a:solidFill>
                <a:latin typeface="Times New Roman"/>
                <a:cs typeface="Times New Roman"/>
              </a:rPr>
              <a:t>as </a:t>
            </a:r>
            <a:r>
              <a:rPr sz="2200" b="1" i="1" spc="-5" dirty="0">
                <a:solidFill>
                  <a:srgbClr val="00006B"/>
                </a:solidFill>
                <a:latin typeface="Times New Roman"/>
                <a:cs typeface="Times New Roman"/>
              </a:rPr>
              <a:t>do the  males.</a:t>
            </a:r>
            <a:endParaRPr sz="2200">
              <a:latin typeface="Times New Roman"/>
              <a:cs typeface="Times New Roman"/>
            </a:endParaRPr>
          </a:p>
          <a:p>
            <a:pPr marL="12700" marR="5080" indent="914400">
              <a:lnSpc>
                <a:spcPct val="90000"/>
              </a:lnSpc>
              <a:spcBef>
                <a:spcPts val="1320"/>
              </a:spcBef>
              <a:tabLst>
                <a:tab pos="1641475" algn="l"/>
                <a:tab pos="4008120" algn="l"/>
                <a:tab pos="6884034" algn="l"/>
              </a:tabLst>
            </a:pPr>
            <a:r>
              <a:rPr sz="2200" b="1" i="1" spc="-5" dirty="0">
                <a:solidFill>
                  <a:srgbClr val="00006B"/>
                </a:solidFill>
                <a:latin typeface="Times New Roman"/>
                <a:cs typeface="Times New Roman"/>
              </a:rPr>
              <a:t>If we adhere to form following function, a petite bitch could not  knock a man down and</a:t>
            </a:r>
            <a:r>
              <a:rPr sz="2200" b="1" i="1" spc="70" dirty="0">
                <a:solidFill>
                  <a:srgbClr val="00006B"/>
                </a:solidFill>
                <a:latin typeface="Times New Roman"/>
                <a:cs typeface="Times New Roman"/>
              </a:rPr>
              <a:t> </a:t>
            </a:r>
            <a:r>
              <a:rPr sz="2200" b="1" i="1" spc="-5" dirty="0">
                <a:solidFill>
                  <a:srgbClr val="00006B"/>
                </a:solidFill>
                <a:latin typeface="Times New Roman"/>
                <a:cs typeface="Times New Roman"/>
              </a:rPr>
              <a:t>hold</a:t>
            </a:r>
            <a:r>
              <a:rPr sz="2200" b="1" i="1" spc="20" dirty="0">
                <a:solidFill>
                  <a:srgbClr val="00006B"/>
                </a:solidFill>
                <a:latin typeface="Times New Roman"/>
                <a:cs typeface="Times New Roman"/>
              </a:rPr>
              <a:t> </a:t>
            </a:r>
            <a:r>
              <a:rPr sz="2200" b="1" i="1" spc="-5" dirty="0">
                <a:solidFill>
                  <a:srgbClr val="00006B"/>
                </a:solidFill>
                <a:latin typeface="Times New Roman"/>
                <a:cs typeface="Times New Roman"/>
              </a:rPr>
              <a:t>him.	Bitches should proportionately have  </a:t>
            </a:r>
            <a:r>
              <a:rPr sz="2200" b="1" i="1" dirty="0">
                <a:solidFill>
                  <a:srgbClr val="00006B"/>
                </a:solidFill>
                <a:latin typeface="Times New Roman"/>
                <a:cs typeface="Times New Roman"/>
              </a:rPr>
              <a:t>good bone </a:t>
            </a:r>
            <a:r>
              <a:rPr sz="2200" b="1" i="1" spc="-5" dirty="0">
                <a:solidFill>
                  <a:srgbClr val="00006B"/>
                </a:solidFill>
                <a:latin typeface="Times New Roman"/>
                <a:cs typeface="Times New Roman"/>
              </a:rPr>
              <a:t>and substance as their male counterparts (bitches </a:t>
            </a:r>
            <a:r>
              <a:rPr sz="2200" b="1" i="1" spc="5" dirty="0">
                <a:solidFill>
                  <a:srgbClr val="00006B"/>
                </a:solidFill>
                <a:latin typeface="Times New Roman"/>
                <a:cs typeface="Times New Roman"/>
              </a:rPr>
              <a:t>24-26", </a:t>
            </a:r>
            <a:r>
              <a:rPr sz="2200" b="1" i="1" dirty="0">
                <a:solidFill>
                  <a:srgbClr val="00006B"/>
                </a:solidFill>
                <a:latin typeface="Times New Roman"/>
                <a:cs typeface="Times New Roman"/>
              </a:rPr>
              <a:t>100-  </a:t>
            </a:r>
            <a:r>
              <a:rPr sz="2200" b="1" i="1" spc="-5" dirty="0">
                <a:solidFill>
                  <a:srgbClr val="00006B"/>
                </a:solidFill>
                <a:latin typeface="Times New Roman"/>
                <a:cs typeface="Times New Roman"/>
              </a:rPr>
              <a:t>120</a:t>
            </a:r>
            <a:r>
              <a:rPr sz="2200" b="1" i="1" dirty="0">
                <a:solidFill>
                  <a:srgbClr val="00006B"/>
                </a:solidFill>
                <a:latin typeface="Times New Roman"/>
                <a:cs typeface="Times New Roman"/>
              </a:rPr>
              <a:t> </a:t>
            </a:r>
            <a:r>
              <a:rPr sz="2200" b="1" i="1" spc="-5" dirty="0">
                <a:solidFill>
                  <a:srgbClr val="00006B"/>
                </a:solidFill>
                <a:latin typeface="Times New Roman"/>
                <a:cs typeface="Times New Roman"/>
              </a:rPr>
              <a:t>pounds).	They </a:t>
            </a:r>
            <a:r>
              <a:rPr sz="2200" b="1" i="1" spc="-10" dirty="0">
                <a:solidFill>
                  <a:srgbClr val="00006B"/>
                </a:solidFill>
                <a:latin typeface="Times New Roman"/>
                <a:cs typeface="Times New Roman"/>
              </a:rPr>
              <a:t>should </a:t>
            </a:r>
            <a:r>
              <a:rPr sz="2200" b="1" i="1" spc="-5" dirty="0">
                <a:solidFill>
                  <a:srgbClr val="00006B"/>
                </a:solidFill>
                <a:latin typeface="Times New Roman"/>
                <a:cs typeface="Times New Roman"/>
              </a:rPr>
              <a:t>also be compact,</a:t>
            </a:r>
            <a:r>
              <a:rPr sz="2200" b="1" i="1" spc="105" dirty="0">
                <a:solidFill>
                  <a:srgbClr val="00006B"/>
                </a:solidFill>
                <a:latin typeface="Times New Roman"/>
                <a:cs typeface="Times New Roman"/>
              </a:rPr>
              <a:t> </a:t>
            </a:r>
            <a:r>
              <a:rPr sz="2200" b="1" i="1" spc="-5" dirty="0">
                <a:solidFill>
                  <a:srgbClr val="00006B"/>
                </a:solidFill>
                <a:latin typeface="Times New Roman"/>
                <a:cs typeface="Times New Roman"/>
              </a:rPr>
              <a:t>nearly</a:t>
            </a:r>
            <a:r>
              <a:rPr sz="2200" b="1" i="1" spc="15" dirty="0">
                <a:solidFill>
                  <a:srgbClr val="00006B"/>
                </a:solidFill>
                <a:latin typeface="Times New Roman"/>
                <a:cs typeface="Times New Roman"/>
              </a:rPr>
              <a:t> </a:t>
            </a:r>
            <a:r>
              <a:rPr sz="2200" b="1" i="1" spc="-5" dirty="0">
                <a:solidFill>
                  <a:srgbClr val="00006B"/>
                </a:solidFill>
                <a:latin typeface="Times New Roman"/>
                <a:cs typeface="Times New Roman"/>
              </a:rPr>
              <a:t>square.	</a:t>
            </a:r>
            <a:r>
              <a:rPr sz="2200" b="1" i="1" spc="-25" dirty="0">
                <a:solidFill>
                  <a:srgbClr val="00006B"/>
                </a:solidFill>
                <a:latin typeface="Times New Roman"/>
                <a:cs typeface="Times New Roman"/>
              </a:rPr>
              <a:t>Don’t </a:t>
            </a:r>
            <a:r>
              <a:rPr sz="2200" b="1" i="1" spc="-5" dirty="0">
                <a:solidFill>
                  <a:srgbClr val="00006B"/>
                </a:solidFill>
                <a:latin typeface="Times New Roman"/>
                <a:cs typeface="Times New Roman"/>
              </a:rPr>
              <a:t>forgive a  long-backed</a:t>
            </a:r>
            <a:r>
              <a:rPr sz="2200" b="1" i="1" spc="-10" dirty="0">
                <a:solidFill>
                  <a:srgbClr val="00006B"/>
                </a:solidFill>
                <a:latin typeface="Times New Roman"/>
                <a:cs typeface="Times New Roman"/>
              </a:rPr>
              <a:t> </a:t>
            </a:r>
            <a:r>
              <a:rPr sz="2200" b="1" i="1" spc="-5" dirty="0">
                <a:solidFill>
                  <a:srgbClr val="00006B"/>
                </a:solidFill>
                <a:latin typeface="Times New Roman"/>
                <a:cs typeface="Times New Roman"/>
              </a:rPr>
              <a:t>bitch.</a:t>
            </a:r>
            <a:endParaRPr sz="2200">
              <a:latin typeface="Times New Roman"/>
              <a:cs typeface="Times New Roman"/>
            </a:endParaRPr>
          </a:p>
          <a:p>
            <a:pPr marL="12700" marR="80645" indent="914400">
              <a:lnSpc>
                <a:spcPts val="2380"/>
              </a:lnSpc>
              <a:spcBef>
                <a:spcPts val="1350"/>
              </a:spcBef>
              <a:tabLst>
                <a:tab pos="702945" algn="l"/>
              </a:tabLst>
            </a:pPr>
            <a:r>
              <a:rPr sz="2200" b="1" i="1" spc="-5" dirty="0">
                <a:solidFill>
                  <a:srgbClr val="00006B"/>
                </a:solidFill>
                <a:latin typeface="Times New Roman"/>
                <a:cs typeface="Times New Roman"/>
              </a:rPr>
              <a:t>Although there may be a place in a breeding program for a sound,  typey small bitch, a truly petite bitch should not </a:t>
            </a:r>
            <a:r>
              <a:rPr sz="2200" b="1" i="1" dirty="0">
                <a:solidFill>
                  <a:srgbClr val="00006B"/>
                </a:solidFill>
                <a:latin typeface="Times New Roman"/>
                <a:cs typeface="Times New Roman"/>
              </a:rPr>
              <a:t>be </a:t>
            </a:r>
            <a:r>
              <a:rPr sz="2200" b="1" i="1" spc="-5" dirty="0">
                <a:solidFill>
                  <a:srgbClr val="00006B"/>
                </a:solidFill>
                <a:latin typeface="Times New Roman"/>
                <a:cs typeface="Times New Roman"/>
              </a:rPr>
              <a:t>rewarded in the show  ring.	</a:t>
            </a:r>
            <a:r>
              <a:rPr sz="2200" b="1" i="1" spc="-5" dirty="0">
                <a:solidFill>
                  <a:srgbClr val="0000E4"/>
                </a:solidFill>
                <a:latin typeface="Times New Roman"/>
                <a:cs typeface="Times New Roman"/>
              </a:rPr>
              <a:t>“Other </a:t>
            </a:r>
            <a:r>
              <a:rPr sz="2200" b="1" i="1" dirty="0">
                <a:solidFill>
                  <a:srgbClr val="0000E4"/>
                </a:solidFill>
                <a:latin typeface="Times New Roman"/>
                <a:cs typeface="Times New Roman"/>
              </a:rPr>
              <a:t>things </a:t>
            </a:r>
            <a:r>
              <a:rPr sz="2200" b="1" i="1" spc="-5" dirty="0">
                <a:solidFill>
                  <a:srgbClr val="0000E4"/>
                </a:solidFill>
                <a:latin typeface="Times New Roman"/>
                <a:cs typeface="Times New Roman"/>
              </a:rPr>
              <a:t>being equal, </a:t>
            </a:r>
            <a:r>
              <a:rPr sz="2200" b="1" i="1" dirty="0">
                <a:solidFill>
                  <a:srgbClr val="0000E4"/>
                </a:solidFill>
                <a:latin typeface="Times New Roman"/>
                <a:cs typeface="Times New Roman"/>
              </a:rPr>
              <a:t>the </a:t>
            </a:r>
            <a:r>
              <a:rPr sz="2200" b="1" i="1" spc="-5" dirty="0">
                <a:solidFill>
                  <a:srgbClr val="0000E4"/>
                </a:solidFill>
                <a:latin typeface="Times New Roman"/>
                <a:cs typeface="Times New Roman"/>
              </a:rPr>
              <a:t>more substantial </a:t>
            </a:r>
            <a:r>
              <a:rPr sz="2200" b="1" i="1" dirty="0">
                <a:solidFill>
                  <a:srgbClr val="0000E4"/>
                </a:solidFill>
                <a:latin typeface="Times New Roman"/>
                <a:cs typeface="Times New Roman"/>
              </a:rPr>
              <a:t>dog </a:t>
            </a:r>
            <a:r>
              <a:rPr sz="2200" b="1" i="1" spc="-5" dirty="0">
                <a:solidFill>
                  <a:srgbClr val="0000E4"/>
                </a:solidFill>
                <a:latin typeface="Times New Roman"/>
                <a:cs typeface="Times New Roman"/>
              </a:rPr>
              <a:t>within</a:t>
            </a:r>
            <a:r>
              <a:rPr sz="2200" b="1" i="1" spc="20" dirty="0">
                <a:solidFill>
                  <a:srgbClr val="0000E4"/>
                </a:solidFill>
                <a:latin typeface="Times New Roman"/>
                <a:cs typeface="Times New Roman"/>
              </a:rPr>
              <a:t> </a:t>
            </a:r>
            <a:r>
              <a:rPr sz="2200" b="1" i="1" spc="-5" dirty="0">
                <a:solidFill>
                  <a:srgbClr val="0000E4"/>
                </a:solidFill>
                <a:latin typeface="Times New Roman"/>
                <a:cs typeface="Times New Roman"/>
              </a:rPr>
              <a:t>these</a:t>
            </a:r>
            <a:endParaRPr sz="2200">
              <a:latin typeface="Times New Roman"/>
              <a:cs typeface="Times New Roman"/>
            </a:endParaRPr>
          </a:p>
          <a:p>
            <a:pPr marL="12700">
              <a:lnSpc>
                <a:spcPts val="2205"/>
              </a:lnSpc>
              <a:tabLst>
                <a:tab pos="2192020" algn="l"/>
              </a:tabLst>
            </a:pPr>
            <a:r>
              <a:rPr sz="2200" b="1" i="1" spc="-5" dirty="0">
                <a:solidFill>
                  <a:srgbClr val="0000E4"/>
                </a:solidFill>
                <a:latin typeface="Times New Roman"/>
                <a:cs typeface="Times New Roman"/>
              </a:rPr>
              <a:t>limits</a:t>
            </a:r>
            <a:r>
              <a:rPr sz="2200" b="1" i="1" spc="20" dirty="0">
                <a:solidFill>
                  <a:srgbClr val="0000E4"/>
                </a:solidFill>
                <a:latin typeface="Times New Roman"/>
                <a:cs typeface="Times New Roman"/>
              </a:rPr>
              <a:t> </a:t>
            </a:r>
            <a:r>
              <a:rPr sz="2200" b="1" i="1" spc="-5" dirty="0">
                <a:solidFill>
                  <a:srgbClr val="0000E4"/>
                </a:solidFill>
                <a:latin typeface="Times New Roman"/>
                <a:cs typeface="Times New Roman"/>
              </a:rPr>
              <a:t>is</a:t>
            </a:r>
            <a:r>
              <a:rPr sz="2200" b="1" i="1" spc="5" dirty="0">
                <a:solidFill>
                  <a:srgbClr val="0000E4"/>
                </a:solidFill>
                <a:latin typeface="Times New Roman"/>
                <a:cs typeface="Times New Roman"/>
              </a:rPr>
              <a:t> </a:t>
            </a:r>
            <a:r>
              <a:rPr sz="2200" b="1" i="1" spc="-5" dirty="0">
                <a:solidFill>
                  <a:srgbClr val="0000E4"/>
                </a:solidFill>
                <a:latin typeface="Times New Roman"/>
                <a:cs typeface="Times New Roman"/>
              </a:rPr>
              <a:t>favored.”	The </a:t>
            </a:r>
            <a:r>
              <a:rPr sz="2200" b="1" i="1" spc="-10" dirty="0">
                <a:solidFill>
                  <a:srgbClr val="0000E4"/>
                </a:solidFill>
                <a:latin typeface="Times New Roman"/>
                <a:cs typeface="Times New Roman"/>
              </a:rPr>
              <a:t>reason </a:t>
            </a:r>
            <a:r>
              <a:rPr sz="2200" b="1" i="1" spc="-5" dirty="0">
                <a:solidFill>
                  <a:srgbClr val="0000E4"/>
                </a:solidFill>
                <a:latin typeface="Times New Roman"/>
                <a:cs typeface="Times New Roman"/>
              </a:rPr>
              <a:t>for this statement should </a:t>
            </a:r>
            <a:r>
              <a:rPr sz="2200" b="1" i="1" dirty="0">
                <a:solidFill>
                  <a:srgbClr val="0000E4"/>
                </a:solidFill>
                <a:latin typeface="Times New Roman"/>
                <a:cs typeface="Times New Roman"/>
              </a:rPr>
              <a:t>be </a:t>
            </a:r>
            <a:r>
              <a:rPr sz="2200" b="1" i="1" spc="-5" dirty="0">
                <a:solidFill>
                  <a:srgbClr val="0000E4"/>
                </a:solidFill>
                <a:latin typeface="Times New Roman"/>
                <a:cs typeface="Times New Roman"/>
              </a:rPr>
              <a:t>clear -- a</a:t>
            </a:r>
            <a:r>
              <a:rPr sz="2200" b="1" i="1" spc="70" dirty="0">
                <a:solidFill>
                  <a:srgbClr val="0000E4"/>
                </a:solidFill>
                <a:latin typeface="Times New Roman"/>
                <a:cs typeface="Times New Roman"/>
              </a:rPr>
              <a:t> </a:t>
            </a:r>
            <a:r>
              <a:rPr sz="2200" b="1" i="1" spc="-5" dirty="0">
                <a:solidFill>
                  <a:srgbClr val="0000E4"/>
                </a:solidFill>
                <a:latin typeface="Times New Roman"/>
                <a:cs typeface="Times New Roman"/>
              </a:rPr>
              <a:t>more</a:t>
            </a:r>
            <a:endParaRPr sz="2200">
              <a:latin typeface="Times New Roman"/>
              <a:cs typeface="Times New Roman"/>
            </a:endParaRPr>
          </a:p>
          <a:p>
            <a:pPr marL="12700">
              <a:lnSpc>
                <a:spcPts val="2510"/>
              </a:lnSpc>
            </a:pPr>
            <a:r>
              <a:rPr sz="2200" b="1" i="1" spc="-5" dirty="0">
                <a:solidFill>
                  <a:srgbClr val="0000E4"/>
                </a:solidFill>
                <a:latin typeface="Times New Roman"/>
                <a:cs typeface="Times New Roman"/>
              </a:rPr>
              <a:t>substantial dog is better equipped to knock down and hold the</a:t>
            </a:r>
            <a:r>
              <a:rPr sz="2200" b="1" i="1" spc="65" dirty="0">
                <a:solidFill>
                  <a:srgbClr val="0000E4"/>
                </a:solidFill>
                <a:latin typeface="Times New Roman"/>
                <a:cs typeface="Times New Roman"/>
              </a:rPr>
              <a:t> </a:t>
            </a:r>
            <a:r>
              <a:rPr sz="2200" b="1" i="1" spc="-20" dirty="0">
                <a:solidFill>
                  <a:srgbClr val="0000E4"/>
                </a:solidFill>
                <a:latin typeface="Times New Roman"/>
                <a:cs typeface="Times New Roman"/>
              </a:rPr>
              <a:t>poacher.</a:t>
            </a:r>
            <a:endParaRPr sz="2200">
              <a:latin typeface="Times New Roman"/>
              <a:cs typeface="Times New Roman"/>
            </a:endParaRPr>
          </a:p>
        </p:txBody>
      </p:sp>
      <p:sp>
        <p:nvSpPr>
          <p:cNvPr id="22" name="object 22"/>
          <p:cNvSpPr txBox="1">
            <a:spLocks noGrp="1"/>
          </p:cNvSpPr>
          <p:nvPr>
            <p:ph type="title"/>
          </p:nvPr>
        </p:nvSpPr>
        <p:spPr>
          <a:xfrm>
            <a:off x="1944370" y="952880"/>
            <a:ext cx="5177790" cy="574040"/>
          </a:xfrm>
          <a:prstGeom prst="rect">
            <a:avLst/>
          </a:prstGeom>
        </p:spPr>
        <p:txBody>
          <a:bodyPr vert="horz" wrap="square" lIns="0" tIns="12700" rIns="0" bIns="0" rtlCol="0">
            <a:spAutoFit/>
          </a:bodyPr>
          <a:lstStyle/>
          <a:p>
            <a:pPr marL="12700">
              <a:lnSpc>
                <a:spcPct val="100000"/>
              </a:lnSpc>
              <a:spcBef>
                <a:spcPts val="100"/>
              </a:spcBef>
            </a:pPr>
            <a:r>
              <a:rPr spc="-10" dirty="0"/>
              <a:t>Bullmastiff </a:t>
            </a:r>
            <a:r>
              <a:rPr spc="-25" dirty="0"/>
              <a:t>Typical</a:t>
            </a:r>
            <a:r>
              <a:rPr spc="-15" dirty="0"/>
              <a:t> </a:t>
            </a:r>
            <a:r>
              <a:rPr spc="-5" dirty="0"/>
              <a:t>Female</a:t>
            </a: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803148" y="2506979"/>
            <a:ext cx="3842003" cy="3297936"/>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5271515" y="2523744"/>
            <a:ext cx="3125724" cy="3058667"/>
          </a:xfrm>
          <a:prstGeom prst="rect">
            <a:avLst/>
          </a:prstGeom>
          <a:blipFill>
            <a:blip r:embed="rId3" cstate="print"/>
            <a:stretch>
              <a:fillRect/>
            </a:stretch>
          </a:blipFill>
        </p:spPr>
        <p:txBody>
          <a:bodyPr wrap="square" lIns="0" tIns="0" rIns="0" bIns="0" rtlCol="0"/>
          <a:lstStyle/>
          <a:p>
            <a:endParaRPr/>
          </a:p>
        </p:txBody>
      </p:sp>
      <p:sp>
        <p:nvSpPr>
          <p:cNvPr id="23" name="object 23"/>
          <p:cNvSpPr txBox="1"/>
          <p:nvPr/>
        </p:nvSpPr>
        <p:spPr>
          <a:xfrm>
            <a:off x="1525269" y="5606592"/>
            <a:ext cx="5525135" cy="666750"/>
          </a:xfrm>
          <a:prstGeom prst="rect">
            <a:avLst/>
          </a:prstGeom>
        </p:spPr>
        <p:txBody>
          <a:bodyPr vert="horz" wrap="square" lIns="0" tIns="12700" rIns="0" bIns="0" rtlCol="0">
            <a:spAutoFit/>
          </a:bodyPr>
          <a:lstStyle/>
          <a:p>
            <a:pPr marL="12700" marR="5080">
              <a:lnSpc>
                <a:spcPct val="100000"/>
              </a:lnSpc>
              <a:spcBef>
                <a:spcPts val="100"/>
              </a:spcBef>
            </a:pPr>
            <a:r>
              <a:rPr sz="1400" spc="-5" dirty="0">
                <a:solidFill>
                  <a:srgbClr val="EAEAEA"/>
                </a:solidFill>
                <a:latin typeface="Times New Roman"/>
                <a:cs typeface="Times New Roman"/>
              </a:rPr>
              <a:t>The </a:t>
            </a:r>
            <a:r>
              <a:rPr sz="1400" dirty="0">
                <a:solidFill>
                  <a:srgbClr val="EAEAEA"/>
                </a:solidFill>
                <a:latin typeface="Times New Roman"/>
                <a:cs typeface="Times New Roman"/>
              </a:rPr>
              <a:t>head of the </a:t>
            </a:r>
            <a:r>
              <a:rPr sz="1400" spc="-5" dirty="0">
                <a:solidFill>
                  <a:srgbClr val="EAEAEA"/>
                </a:solidFill>
                <a:latin typeface="Times New Roman"/>
                <a:cs typeface="Times New Roman"/>
              </a:rPr>
              <a:t>Bullmastiff </a:t>
            </a:r>
            <a:r>
              <a:rPr sz="1400" dirty="0">
                <a:solidFill>
                  <a:srgbClr val="EAEAEA"/>
                </a:solidFill>
                <a:latin typeface="Times New Roman"/>
                <a:cs typeface="Times New Roman"/>
              </a:rPr>
              <a:t>is the </a:t>
            </a:r>
            <a:r>
              <a:rPr sz="1400" spc="-5" dirty="0">
                <a:solidFill>
                  <a:srgbClr val="EAEAEA"/>
                </a:solidFill>
                <a:latin typeface="Times New Roman"/>
                <a:cs typeface="Times New Roman"/>
              </a:rPr>
              <a:t>hallmark </a:t>
            </a:r>
            <a:r>
              <a:rPr sz="1400" dirty="0">
                <a:solidFill>
                  <a:srgbClr val="EAEAEA"/>
                </a:solidFill>
                <a:latin typeface="Times New Roman"/>
                <a:cs typeface="Times New Roman"/>
              </a:rPr>
              <a:t>of the breed. </a:t>
            </a:r>
            <a:r>
              <a:rPr sz="1400" spc="-5" dirty="0">
                <a:solidFill>
                  <a:srgbClr val="EAEAEA"/>
                </a:solidFill>
                <a:latin typeface="Times New Roman"/>
                <a:cs typeface="Times New Roman"/>
              </a:rPr>
              <a:t>Good </a:t>
            </a:r>
            <a:r>
              <a:rPr sz="1400" dirty="0">
                <a:solidFill>
                  <a:srgbClr val="EAEAEA"/>
                </a:solidFill>
                <a:latin typeface="Times New Roman"/>
                <a:cs typeface="Times New Roman"/>
              </a:rPr>
              <a:t>head </a:t>
            </a:r>
            <a:r>
              <a:rPr sz="1400" spc="-5" dirty="0">
                <a:solidFill>
                  <a:srgbClr val="EAEAEA"/>
                </a:solidFill>
                <a:latin typeface="Times New Roman"/>
                <a:cs typeface="Times New Roman"/>
              </a:rPr>
              <a:t>type </a:t>
            </a:r>
            <a:r>
              <a:rPr sz="1400" dirty="0">
                <a:solidFill>
                  <a:srgbClr val="EAEAEA"/>
                </a:solidFill>
                <a:latin typeface="Times New Roman"/>
                <a:cs typeface="Times New Roman"/>
              </a:rPr>
              <a:t>is  essential, not only for correct appearance, but </a:t>
            </a:r>
            <a:r>
              <a:rPr sz="1400" spc="-5" dirty="0">
                <a:solidFill>
                  <a:srgbClr val="EAEAEA"/>
                </a:solidFill>
                <a:latin typeface="Times New Roman"/>
                <a:cs typeface="Times New Roman"/>
              </a:rPr>
              <a:t>when </a:t>
            </a:r>
            <a:r>
              <a:rPr sz="1400" dirty="0">
                <a:solidFill>
                  <a:srgbClr val="EAEAEA"/>
                </a:solidFill>
                <a:latin typeface="Times New Roman"/>
                <a:cs typeface="Times New Roman"/>
              </a:rPr>
              <a:t>the headpiece is</a:t>
            </a:r>
            <a:r>
              <a:rPr sz="1400" spc="-175" dirty="0">
                <a:solidFill>
                  <a:srgbClr val="EAEAEA"/>
                </a:solidFill>
                <a:latin typeface="Times New Roman"/>
                <a:cs typeface="Times New Roman"/>
              </a:rPr>
              <a:t> </a:t>
            </a:r>
            <a:r>
              <a:rPr sz="1400" dirty="0">
                <a:solidFill>
                  <a:srgbClr val="EAEAEA"/>
                </a:solidFill>
                <a:latin typeface="Times New Roman"/>
                <a:cs typeface="Times New Roman"/>
              </a:rPr>
              <a:t>properly  constructed it is entirely</a:t>
            </a:r>
            <a:r>
              <a:rPr sz="1400" spc="-114" dirty="0">
                <a:solidFill>
                  <a:srgbClr val="EAEAEA"/>
                </a:solidFill>
                <a:latin typeface="Times New Roman"/>
                <a:cs typeface="Times New Roman"/>
              </a:rPr>
              <a:t> </a:t>
            </a:r>
            <a:r>
              <a:rPr sz="1400" dirty="0">
                <a:solidFill>
                  <a:srgbClr val="EAEAEA"/>
                </a:solidFill>
                <a:latin typeface="Times New Roman"/>
                <a:cs typeface="Times New Roman"/>
              </a:rPr>
              <a:t>functional.</a:t>
            </a:r>
            <a:endParaRPr sz="1400">
              <a:latin typeface="Times New Roman"/>
              <a:cs typeface="Times New Roman"/>
            </a:endParaRPr>
          </a:p>
        </p:txBody>
      </p:sp>
      <p:sp>
        <p:nvSpPr>
          <p:cNvPr id="24" name="object 24"/>
          <p:cNvSpPr txBox="1"/>
          <p:nvPr/>
        </p:nvSpPr>
        <p:spPr>
          <a:xfrm>
            <a:off x="6403594" y="5004942"/>
            <a:ext cx="871855" cy="177800"/>
          </a:xfrm>
          <a:prstGeom prst="rect">
            <a:avLst/>
          </a:prstGeom>
        </p:spPr>
        <p:txBody>
          <a:bodyPr vert="horz" wrap="square" lIns="0" tIns="12065" rIns="0" bIns="0" rtlCol="0">
            <a:spAutoFit/>
          </a:bodyPr>
          <a:lstStyle/>
          <a:p>
            <a:pPr marL="12700">
              <a:lnSpc>
                <a:spcPct val="100000"/>
              </a:lnSpc>
              <a:spcBef>
                <a:spcPts val="95"/>
              </a:spcBef>
            </a:pPr>
            <a:r>
              <a:rPr sz="1000" b="1" i="1" spc="-5" dirty="0">
                <a:solidFill>
                  <a:srgbClr val="EAEAEA"/>
                </a:solidFill>
                <a:latin typeface="Times New Roman"/>
                <a:cs typeface="Times New Roman"/>
              </a:rPr>
              <a:t>Ideal bitch</a:t>
            </a:r>
            <a:r>
              <a:rPr sz="1000" b="1" i="1" spc="-40" dirty="0">
                <a:solidFill>
                  <a:srgbClr val="EAEAEA"/>
                </a:solidFill>
                <a:latin typeface="Times New Roman"/>
                <a:cs typeface="Times New Roman"/>
              </a:rPr>
              <a:t> </a:t>
            </a:r>
            <a:r>
              <a:rPr sz="1000" b="1" i="1" spc="-5" dirty="0">
                <a:solidFill>
                  <a:srgbClr val="EAEAEA"/>
                </a:solidFill>
                <a:latin typeface="Times New Roman"/>
                <a:cs typeface="Times New Roman"/>
              </a:rPr>
              <a:t>head</a:t>
            </a:r>
            <a:endParaRPr sz="1000">
              <a:latin typeface="Times New Roman"/>
              <a:cs typeface="Times New Roman"/>
            </a:endParaRPr>
          </a:p>
        </p:txBody>
      </p:sp>
      <p:sp>
        <p:nvSpPr>
          <p:cNvPr id="25" name="object 25"/>
          <p:cNvSpPr txBox="1"/>
          <p:nvPr/>
        </p:nvSpPr>
        <p:spPr>
          <a:xfrm>
            <a:off x="2212975" y="5004942"/>
            <a:ext cx="773430" cy="177800"/>
          </a:xfrm>
          <a:prstGeom prst="rect">
            <a:avLst/>
          </a:prstGeom>
        </p:spPr>
        <p:txBody>
          <a:bodyPr vert="horz" wrap="square" lIns="0" tIns="12065" rIns="0" bIns="0" rtlCol="0">
            <a:spAutoFit/>
          </a:bodyPr>
          <a:lstStyle/>
          <a:p>
            <a:pPr marL="12700">
              <a:lnSpc>
                <a:spcPct val="100000"/>
              </a:lnSpc>
              <a:spcBef>
                <a:spcPts val="95"/>
              </a:spcBef>
            </a:pPr>
            <a:r>
              <a:rPr sz="1000" b="1" i="1" spc="-5" dirty="0">
                <a:solidFill>
                  <a:srgbClr val="EAEAEA"/>
                </a:solidFill>
                <a:latin typeface="Times New Roman"/>
                <a:cs typeface="Times New Roman"/>
              </a:rPr>
              <a:t>Ideal </a:t>
            </a:r>
            <a:r>
              <a:rPr sz="1000" b="1" i="1" dirty="0">
                <a:solidFill>
                  <a:srgbClr val="EAEAEA"/>
                </a:solidFill>
                <a:latin typeface="Times New Roman"/>
                <a:cs typeface="Times New Roman"/>
              </a:rPr>
              <a:t>dog</a:t>
            </a:r>
            <a:r>
              <a:rPr sz="1000" b="1" i="1" spc="-55" dirty="0">
                <a:solidFill>
                  <a:srgbClr val="EAEAEA"/>
                </a:solidFill>
                <a:latin typeface="Times New Roman"/>
                <a:cs typeface="Times New Roman"/>
              </a:rPr>
              <a:t> </a:t>
            </a:r>
            <a:r>
              <a:rPr sz="1000" b="1" i="1" spc="-5" dirty="0">
                <a:solidFill>
                  <a:srgbClr val="EAEAEA"/>
                </a:solidFill>
                <a:latin typeface="Times New Roman"/>
                <a:cs typeface="Times New Roman"/>
              </a:rPr>
              <a:t>heal</a:t>
            </a:r>
            <a:endParaRPr sz="1000">
              <a:latin typeface="Times New Roman"/>
              <a:cs typeface="Times New Roman"/>
            </a:endParaRPr>
          </a:p>
        </p:txBody>
      </p:sp>
      <p:sp>
        <p:nvSpPr>
          <p:cNvPr id="26" name="object 26"/>
          <p:cNvSpPr txBox="1">
            <a:spLocks noGrp="1"/>
          </p:cNvSpPr>
          <p:nvPr>
            <p:ph type="title"/>
          </p:nvPr>
        </p:nvSpPr>
        <p:spPr>
          <a:xfrm>
            <a:off x="1944370" y="403682"/>
            <a:ext cx="6099810" cy="1123315"/>
          </a:xfrm>
          <a:prstGeom prst="rect">
            <a:avLst/>
          </a:prstGeom>
        </p:spPr>
        <p:txBody>
          <a:bodyPr vert="horz" wrap="square" lIns="0" tIns="12700" rIns="0" bIns="0" rtlCol="0">
            <a:spAutoFit/>
          </a:bodyPr>
          <a:lstStyle/>
          <a:p>
            <a:pPr marL="12700" marR="5080">
              <a:lnSpc>
                <a:spcPct val="100000"/>
              </a:lnSpc>
              <a:spcBef>
                <a:spcPts val="100"/>
              </a:spcBef>
            </a:pPr>
            <a:r>
              <a:rPr dirty="0"/>
              <a:t>From </a:t>
            </a:r>
            <a:r>
              <a:rPr spc="-5" dirty="0"/>
              <a:t>the </a:t>
            </a:r>
            <a:r>
              <a:rPr spc="-10" dirty="0"/>
              <a:t>Bullmastiff </a:t>
            </a:r>
            <a:r>
              <a:rPr spc="-5" dirty="0"/>
              <a:t>Illustrated  </a:t>
            </a:r>
            <a:r>
              <a:rPr i="1" spc="-5" dirty="0"/>
              <a:t>Standard</a:t>
            </a:r>
          </a:p>
        </p:txBody>
      </p:sp>
      <p:sp>
        <p:nvSpPr>
          <p:cNvPr id="27" name="object 27"/>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dirty="0"/>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5125211" y="4207764"/>
            <a:ext cx="3386328" cy="2281428"/>
          </a:xfrm>
          <a:prstGeom prst="rect">
            <a:avLst/>
          </a:prstGeom>
          <a:blipFill>
            <a:blip r:embed="rId2" cstate="print"/>
            <a:stretch>
              <a:fillRect/>
            </a:stretch>
          </a:blipFill>
        </p:spPr>
        <p:txBody>
          <a:bodyPr wrap="square" lIns="0" tIns="0" rIns="0" bIns="0" rtlCol="0"/>
          <a:lstStyle/>
          <a:p>
            <a:endParaRPr/>
          </a:p>
        </p:txBody>
      </p:sp>
      <p:sp>
        <p:nvSpPr>
          <p:cNvPr id="22" name="object 22"/>
          <p:cNvSpPr txBox="1"/>
          <p:nvPr/>
        </p:nvSpPr>
        <p:spPr>
          <a:xfrm>
            <a:off x="6532244" y="6503314"/>
            <a:ext cx="842010" cy="240029"/>
          </a:xfrm>
          <a:prstGeom prst="rect">
            <a:avLst/>
          </a:prstGeom>
        </p:spPr>
        <p:txBody>
          <a:bodyPr vert="horz" wrap="square" lIns="0" tIns="13335" rIns="0" bIns="0" rtlCol="0">
            <a:spAutoFit/>
          </a:bodyPr>
          <a:lstStyle/>
          <a:p>
            <a:pPr marL="12700">
              <a:lnSpc>
                <a:spcPct val="100000"/>
              </a:lnSpc>
              <a:spcBef>
                <a:spcPts val="105"/>
              </a:spcBef>
            </a:pPr>
            <a:r>
              <a:rPr sz="1400" b="1" i="1" spc="-35" dirty="0">
                <a:latin typeface="Times New Roman"/>
                <a:cs typeface="Times New Roman"/>
              </a:rPr>
              <a:t>Wry</a:t>
            </a:r>
            <a:r>
              <a:rPr sz="1400" b="1" i="1" spc="-60" dirty="0">
                <a:latin typeface="Times New Roman"/>
                <a:cs typeface="Times New Roman"/>
              </a:rPr>
              <a:t> </a:t>
            </a:r>
            <a:r>
              <a:rPr sz="1400" b="1" i="1" dirty="0">
                <a:latin typeface="Times New Roman"/>
                <a:cs typeface="Times New Roman"/>
              </a:rPr>
              <a:t>mouth</a:t>
            </a:r>
            <a:endParaRPr sz="1400">
              <a:latin typeface="Times New Roman"/>
              <a:cs typeface="Times New Roman"/>
            </a:endParaRPr>
          </a:p>
        </p:txBody>
      </p:sp>
      <p:sp>
        <p:nvSpPr>
          <p:cNvPr id="23" name="object 23"/>
          <p:cNvSpPr/>
          <p:nvPr/>
        </p:nvSpPr>
        <p:spPr>
          <a:xfrm>
            <a:off x="533400" y="1798320"/>
            <a:ext cx="3518916" cy="2218943"/>
          </a:xfrm>
          <a:prstGeom prst="rect">
            <a:avLst/>
          </a:prstGeom>
          <a:blipFill>
            <a:blip r:embed="rId3" cstate="print"/>
            <a:stretch>
              <a:fillRect/>
            </a:stretch>
          </a:blipFill>
        </p:spPr>
        <p:txBody>
          <a:bodyPr wrap="square" lIns="0" tIns="0" rIns="0" bIns="0" rtlCol="0"/>
          <a:lstStyle/>
          <a:p>
            <a:endParaRPr/>
          </a:p>
        </p:txBody>
      </p:sp>
      <p:sp>
        <p:nvSpPr>
          <p:cNvPr id="24" name="object 24"/>
          <p:cNvSpPr txBox="1"/>
          <p:nvPr/>
        </p:nvSpPr>
        <p:spPr>
          <a:xfrm>
            <a:off x="1877695" y="4025265"/>
            <a:ext cx="942975" cy="239395"/>
          </a:xfrm>
          <a:prstGeom prst="rect">
            <a:avLst/>
          </a:prstGeom>
        </p:spPr>
        <p:txBody>
          <a:bodyPr vert="horz" wrap="square" lIns="0" tIns="12700" rIns="0" bIns="0" rtlCol="0">
            <a:spAutoFit/>
          </a:bodyPr>
          <a:lstStyle/>
          <a:p>
            <a:pPr marL="12700">
              <a:lnSpc>
                <a:spcPct val="100000"/>
              </a:lnSpc>
              <a:spcBef>
                <a:spcPts val="100"/>
              </a:spcBef>
            </a:pPr>
            <a:r>
              <a:rPr sz="1400" b="1" i="1" spc="-5" dirty="0">
                <a:latin typeface="Times New Roman"/>
                <a:cs typeface="Times New Roman"/>
              </a:rPr>
              <a:t>Level</a:t>
            </a:r>
            <a:r>
              <a:rPr sz="1400" b="1" i="1" spc="-50" dirty="0">
                <a:latin typeface="Times New Roman"/>
                <a:cs typeface="Times New Roman"/>
              </a:rPr>
              <a:t> </a:t>
            </a:r>
            <a:r>
              <a:rPr sz="1400" b="1" i="1" dirty="0">
                <a:latin typeface="Times New Roman"/>
                <a:cs typeface="Times New Roman"/>
              </a:rPr>
              <a:t>mouth</a:t>
            </a:r>
            <a:endParaRPr sz="1400">
              <a:latin typeface="Times New Roman"/>
              <a:cs typeface="Times New Roman"/>
            </a:endParaRPr>
          </a:p>
        </p:txBody>
      </p:sp>
      <p:sp>
        <p:nvSpPr>
          <p:cNvPr id="25" name="object 25"/>
          <p:cNvSpPr txBox="1"/>
          <p:nvPr/>
        </p:nvSpPr>
        <p:spPr>
          <a:xfrm>
            <a:off x="5945504" y="3931411"/>
            <a:ext cx="1405890" cy="239395"/>
          </a:xfrm>
          <a:prstGeom prst="rect">
            <a:avLst/>
          </a:prstGeom>
        </p:spPr>
        <p:txBody>
          <a:bodyPr vert="horz" wrap="square" lIns="0" tIns="12700" rIns="0" bIns="0" rtlCol="0">
            <a:spAutoFit/>
          </a:bodyPr>
          <a:lstStyle/>
          <a:p>
            <a:pPr marL="12700">
              <a:lnSpc>
                <a:spcPct val="100000"/>
              </a:lnSpc>
              <a:spcBef>
                <a:spcPts val="100"/>
              </a:spcBef>
            </a:pPr>
            <a:r>
              <a:rPr sz="1400" b="1" i="1" dirty="0">
                <a:latin typeface="Times New Roman"/>
                <a:cs typeface="Times New Roman"/>
              </a:rPr>
              <a:t>Slightly</a:t>
            </a:r>
            <a:r>
              <a:rPr sz="1400" b="1" i="1" spc="-100" dirty="0">
                <a:latin typeface="Times New Roman"/>
                <a:cs typeface="Times New Roman"/>
              </a:rPr>
              <a:t> </a:t>
            </a:r>
            <a:r>
              <a:rPr sz="1400" b="1" i="1" dirty="0">
                <a:latin typeface="Times New Roman"/>
                <a:cs typeface="Times New Roman"/>
              </a:rPr>
              <a:t>Undershot</a:t>
            </a:r>
            <a:endParaRPr sz="1400">
              <a:latin typeface="Times New Roman"/>
              <a:cs typeface="Times New Roman"/>
            </a:endParaRPr>
          </a:p>
        </p:txBody>
      </p:sp>
      <p:sp>
        <p:nvSpPr>
          <p:cNvPr id="27" name="object 27"/>
          <p:cNvSpPr txBox="1">
            <a:spLocks noGrp="1"/>
          </p:cNvSpPr>
          <p:nvPr>
            <p:ph type="title"/>
          </p:nvPr>
        </p:nvSpPr>
        <p:spPr>
          <a:xfrm>
            <a:off x="1944370" y="952880"/>
            <a:ext cx="3251200" cy="574040"/>
          </a:xfrm>
          <a:prstGeom prst="rect">
            <a:avLst/>
          </a:prstGeom>
        </p:spPr>
        <p:txBody>
          <a:bodyPr vert="horz" wrap="square" lIns="0" tIns="12700" rIns="0" bIns="0" rtlCol="0">
            <a:spAutoFit/>
          </a:bodyPr>
          <a:lstStyle/>
          <a:p>
            <a:pPr marL="12700">
              <a:lnSpc>
                <a:spcPct val="100000"/>
              </a:lnSpc>
              <a:spcBef>
                <a:spcPts val="100"/>
              </a:spcBef>
            </a:pPr>
            <a:r>
              <a:rPr spc="-5" dirty="0"/>
              <a:t>Examples </a:t>
            </a:r>
            <a:r>
              <a:rPr dirty="0"/>
              <a:t>of</a:t>
            </a:r>
            <a:r>
              <a:rPr spc="-60" dirty="0"/>
              <a:t> </a:t>
            </a:r>
            <a:r>
              <a:rPr dirty="0"/>
              <a:t>Bite</a:t>
            </a:r>
          </a:p>
        </p:txBody>
      </p:sp>
      <p:sp>
        <p:nvSpPr>
          <p:cNvPr id="28" name="object 28"/>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896111" y="4322064"/>
            <a:ext cx="3220212" cy="2429256"/>
          </a:xfrm>
          <a:prstGeom prst="rect">
            <a:avLst/>
          </a:prstGeom>
          <a:blipFill>
            <a:blip r:embed="rId5" cstate="print"/>
            <a:stretch>
              <a:fillRect/>
            </a:stretch>
          </a:blipFill>
        </p:spPr>
        <p:txBody>
          <a:bodyPr wrap="square" lIns="0" tIns="0" rIns="0" bIns="0" rtlCol="0"/>
          <a:lstStyle/>
          <a:p>
            <a:endParaRPr/>
          </a:p>
        </p:txBody>
      </p:sp>
      <p:sp>
        <p:nvSpPr>
          <p:cNvPr id="30" name="object 19"/>
          <p:cNvSpPr/>
          <p:nvPr/>
        </p:nvSpPr>
        <p:spPr>
          <a:xfrm>
            <a:off x="4800600" y="1828800"/>
            <a:ext cx="3505200" cy="19812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dirty="0"/>
          </a:p>
        </p:txBody>
      </p:sp>
      <p:pic>
        <p:nvPicPr>
          <p:cNvPr id="31" name="Picture 30" descr="Bite49jpg51of90.jpg"/>
          <p:cNvPicPr>
            <a:picLocks noChangeAspect="1"/>
          </p:cNvPicPr>
          <p:nvPr/>
        </p:nvPicPr>
        <p:blipFill>
          <a:blip r:embed="rId6" cstate="print"/>
          <a:stretch>
            <a:fillRect/>
          </a:stretch>
        </p:blipFill>
        <p:spPr>
          <a:xfrm>
            <a:off x="4800600" y="1828800"/>
            <a:ext cx="3505200" cy="209237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78739" y="1840483"/>
            <a:ext cx="4380230" cy="4932680"/>
          </a:xfrm>
          <a:prstGeom prst="rect">
            <a:avLst/>
          </a:prstGeom>
        </p:spPr>
        <p:txBody>
          <a:bodyPr vert="horz" wrap="square" lIns="0" tIns="48895" rIns="0" bIns="0" rtlCol="0">
            <a:spAutoFit/>
          </a:bodyPr>
          <a:lstStyle/>
          <a:p>
            <a:pPr marL="243840" indent="-231140">
              <a:lnSpc>
                <a:spcPct val="100000"/>
              </a:lnSpc>
              <a:spcBef>
                <a:spcPts val="385"/>
              </a:spcBef>
              <a:buClr>
                <a:srgbClr val="000099"/>
              </a:buClr>
              <a:buFont typeface="Times New Roman"/>
              <a:buChar char="•"/>
              <a:tabLst>
                <a:tab pos="244475" algn="l"/>
              </a:tabLst>
            </a:pPr>
            <a:r>
              <a:rPr sz="2400" b="1" i="1" spc="-5" dirty="0">
                <a:solidFill>
                  <a:srgbClr val="00006B"/>
                </a:solidFill>
                <a:latin typeface="Times New Roman"/>
                <a:cs typeface="Times New Roman"/>
              </a:rPr>
              <a:t>Cube-on-cube</a:t>
            </a:r>
            <a:endParaRPr sz="2400">
              <a:latin typeface="Times New Roman"/>
              <a:cs typeface="Times New Roman"/>
            </a:endParaRPr>
          </a:p>
          <a:p>
            <a:pPr marL="243840" indent="-231140">
              <a:lnSpc>
                <a:spcPct val="100000"/>
              </a:lnSpc>
              <a:spcBef>
                <a:spcPts val="290"/>
              </a:spcBef>
              <a:buClr>
                <a:srgbClr val="000099"/>
              </a:buClr>
              <a:buFont typeface="Times New Roman"/>
              <a:buChar char="•"/>
              <a:tabLst>
                <a:tab pos="244475" algn="l"/>
              </a:tabLst>
            </a:pPr>
            <a:r>
              <a:rPr sz="2400" b="1" i="1" dirty="0">
                <a:solidFill>
                  <a:srgbClr val="00006B"/>
                </a:solidFill>
                <a:latin typeface="Times New Roman"/>
                <a:cs typeface="Times New Roman"/>
              </a:rPr>
              <a:t>Forehead</a:t>
            </a:r>
            <a:r>
              <a:rPr sz="2400" b="1" i="1" spc="-5" dirty="0">
                <a:solidFill>
                  <a:srgbClr val="00006B"/>
                </a:solidFill>
                <a:latin typeface="Times New Roman"/>
                <a:cs typeface="Times New Roman"/>
              </a:rPr>
              <a:t> </a:t>
            </a:r>
            <a:r>
              <a:rPr sz="2400" b="1" i="1" dirty="0">
                <a:solidFill>
                  <a:srgbClr val="00006B"/>
                </a:solidFill>
                <a:latin typeface="Times New Roman"/>
                <a:cs typeface="Times New Roman"/>
              </a:rPr>
              <a:t>flat</a:t>
            </a:r>
            <a:endParaRPr sz="2400">
              <a:latin typeface="Times New Roman"/>
              <a:cs typeface="Times New Roman"/>
            </a:endParaRPr>
          </a:p>
          <a:p>
            <a:pPr marL="243840" indent="-231140">
              <a:lnSpc>
                <a:spcPct val="100000"/>
              </a:lnSpc>
              <a:spcBef>
                <a:spcPts val="290"/>
              </a:spcBef>
              <a:buClr>
                <a:srgbClr val="000099"/>
              </a:buClr>
              <a:buFont typeface="Times New Roman"/>
              <a:buChar char="•"/>
              <a:tabLst>
                <a:tab pos="244475" algn="l"/>
              </a:tabLst>
            </a:pPr>
            <a:r>
              <a:rPr sz="2400" b="1" i="1" spc="-5" dirty="0">
                <a:solidFill>
                  <a:srgbClr val="00006B"/>
                </a:solidFill>
                <a:latin typeface="Times New Roman"/>
                <a:cs typeface="Times New Roman"/>
              </a:rPr>
              <a:t>Cheeks </a:t>
            </a:r>
            <a:r>
              <a:rPr sz="2400" b="1" i="1" dirty="0">
                <a:solidFill>
                  <a:srgbClr val="00006B"/>
                </a:solidFill>
                <a:latin typeface="Times New Roman"/>
                <a:cs typeface="Times New Roman"/>
              </a:rPr>
              <a:t>well</a:t>
            </a:r>
            <a:r>
              <a:rPr sz="2400" b="1" i="1" spc="-25" dirty="0">
                <a:solidFill>
                  <a:srgbClr val="00006B"/>
                </a:solidFill>
                <a:latin typeface="Times New Roman"/>
                <a:cs typeface="Times New Roman"/>
              </a:rPr>
              <a:t> </a:t>
            </a:r>
            <a:r>
              <a:rPr sz="2400" b="1" i="1" dirty="0">
                <a:solidFill>
                  <a:srgbClr val="00006B"/>
                </a:solidFill>
                <a:latin typeface="Times New Roman"/>
                <a:cs typeface="Times New Roman"/>
              </a:rPr>
              <a:t>developed</a:t>
            </a:r>
            <a:endParaRPr sz="2400">
              <a:latin typeface="Times New Roman"/>
              <a:cs typeface="Times New Roman"/>
            </a:endParaRPr>
          </a:p>
          <a:p>
            <a:pPr marL="243840" marR="420370" indent="-231140">
              <a:lnSpc>
                <a:spcPct val="100000"/>
              </a:lnSpc>
              <a:spcBef>
                <a:spcPts val="290"/>
              </a:spcBef>
              <a:buClr>
                <a:srgbClr val="000099"/>
              </a:buClr>
              <a:buFont typeface="Times New Roman"/>
              <a:buChar char="•"/>
              <a:tabLst>
                <a:tab pos="244475" algn="l"/>
              </a:tabLst>
            </a:pPr>
            <a:r>
              <a:rPr sz="2400" b="1" i="1" dirty="0">
                <a:solidFill>
                  <a:srgbClr val="00006B"/>
                </a:solidFill>
                <a:latin typeface="Times New Roman"/>
                <a:cs typeface="Times New Roman"/>
              </a:rPr>
              <a:t>Fair </a:t>
            </a:r>
            <a:r>
              <a:rPr sz="2400" b="1" i="1" spc="-5" dirty="0">
                <a:solidFill>
                  <a:srgbClr val="00006B"/>
                </a:solidFill>
                <a:latin typeface="Times New Roman"/>
                <a:cs typeface="Times New Roman"/>
              </a:rPr>
              <a:t>amount </a:t>
            </a:r>
            <a:r>
              <a:rPr sz="2400" b="1" i="1" dirty="0">
                <a:solidFill>
                  <a:srgbClr val="00006B"/>
                </a:solidFill>
                <a:latin typeface="Times New Roman"/>
                <a:cs typeface="Times New Roman"/>
              </a:rPr>
              <a:t>of </a:t>
            </a:r>
            <a:r>
              <a:rPr sz="2400" b="1" i="1" spc="-5" dirty="0">
                <a:solidFill>
                  <a:srgbClr val="00006B"/>
                </a:solidFill>
                <a:latin typeface="Times New Roman"/>
                <a:cs typeface="Times New Roman"/>
              </a:rPr>
              <a:t>wrinkle</a:t>
            </a:r>
            <a:r>
              <a:rPr sz="2400" b="1" i="1" spc="-50" dirty="0">
                <a:solidFill>
                  <a:srgbClr val="00006B"/>
                </a:solidFill>
                <a:latin typeface="Times New Roman"/>
                <a:cs typeface="Times New Roman"/>
              </a:rPr>
              <a:t> </a:t>
            </a:r>
            <a:r>
              <a:rPr sz="2400" b="1" i="1" spc="-5" dirty="0">
                <a:solidFill>
                  <a:srgbClr val="00006B"/>
                </a:solidFill>
                <a:latin typeface="Times New Roman"/>
                <a:cs typeface="Times New Roman"/>
              </a:rPr>
              <a:t>when  </a:t>
            </a:r>
            <a:r>
              <a:rPr sz="2400" b="1" i="1" dirty="0">
                <a:solidFill>
                  <a:srgbClr val="00006B"/>
                </a:solidFill>
                <a:latin typeface="Times New Roman"/>
                <a:cs typeface="Times New Roman"/>
              </a:rPr>
              <a:t>alert</a:t>
            </a:r>
            <a:endParaRPr sz="2400">
              <a:latin typeface="Times New Roman"/>
              <a:cs typeface="Times New Roman"/>
            </a:endParaRPr>
          </a:p>
          <a:p>
            <a:pPr marL="243840" marR="99695" indent="-231140">
              <a:lnSpc>
                <a:spcPct val="100000"/>
              </a:lnSpc>
              <a:spcBef>
                <a:spcPts val="285"/>
              </a:spcBef>
              <a:buClr>
                <a:srgbClr val="000099"/>
              </a:buClr>
              <a:buFont typeface="Times New Roman"/>
              <a:buChar char="•"/>
              <a:tabLst>
                <a:tab pos="244475" algn="l"/>
              </a:tabLst>
            </a:pPr>
            <a:r>
              <a:rPr sz="2400" b="1" i="1" spc="-20" dirty="0">
                <a:solidFill>
                  <a:srgbClr val="00006B"/>
                </a:solidFill>
                <a:latin typeface="Times New Roman"/>
                <a:cs typeface="Times New Roman"/>
              </a:rPr>
              <a:t>V-shaped </a:t>
            </a:r>
            <a:r>
              <a:rPr sz="2400" b="1" i="1" dirty="0">
                <a:solidFill>
                  <a:srgbClr val="00006B"/>
                </a:solidFill>
                <a:latin typeface="Times New Roman"/>
                <a:cs typeface="Times New Roman"/>
              </a:rPr>
              <a:t>ears, lying close to</a:t>
            </a:r>
            <a:r>
              <a:rPr sz="2400" b="1" i="1" spc="-85" dirty="0">
                <a:solidFill>
                  <a:srgbClr val="00006B"/>
                </a:solidFill>
                <a:latin typeface="Times New Roman"/>
                <a:cs typeface="Times New Roman"/>
              </a:rPr>
              <a:t> </a:t>
            </a:r>
            <a:r>
              <a:rPr sz="2400" b="1" i="1" spc="-5" dirty="0">
                <a:solidFill>
                  <a:srgbClr val="00006B"/>
                </a:solidFill>
                <a:latin typeface="Times New Roman"/>
                <a:cs typeface="Times New Roman"/>
              </a:rPr>
              <a:t>the  skull</a:t>
            </a:r>
            <a:endParaRPr sz="2400">
              <a:latin typeface="Times New Roman"/>
              <a:cs typeface="Times New Roman"/>
            </a:endParaRPr>
          </a:p>
          <a:p>
            <a:pPr marL="243840" indent="-231140">
              <a:lnSpc>
                <a:spcPct val="100000"/>
              </a:lnSpc>
              <a:spcBef>
                <a:spcPts val="290"/>
              </a:spcBef>
              <a:buClr>
                <a:srgbClr val="000099"/>
              </a:buClr>
              <a:buFont typeface="Times New Roman"/>
              <a:buChar char="•"/>
              <a:tabLst>
                <a:tab pos="244475" algn="l"/>
              </a:tabLst>
            </a:pPr>
            <a:r>
              <a:rPr sz="2400" b="1" i="1" dirty="0">
                <a:solidFill>
                  <a:srgbClr val="00006B"/>
                </a:solidFill>
                <a:latin typeface="Times New Roman"/>
                <a:cs typeface="Times New Roman"/>
              </a:rPr>
              <a:t>Bite level </a:t>
            </a:r>
            <a:r>
              <a:rPr sz="2400" b="1" i="1" spc="-5" dirty="0">
                <a:solidFill>
                  <a:srgbClr val="00006B"/>
                </a:solidFill>
                <a:latin typeface="Times New Roman"/>
                <a:cs typeface="Times New Roman"/>
              </a:rPr>
              <a:t>or </a:t>
            </a:r>
            <a:r>
              <a:rPr sz="2400" b="1" i="1" dirty="0">
                <a:solidFill>
                  <a:srgbClr val="00006B"/>
                </a:solidFill>
                <a:latin typeface="Times New Roman"/>
                <a:cs typeface="Times New Roman"/>
              </a:rPr>
              <a:t>slightly</a:t>
            </a:r>
            <a:r>
              <a:rPr sz="2400" b="1" i="1" spc="-95" dirty="0">
                <a:solidFill>
                  <a:srgbClr val="00006B"/>
                </a:solidFill>
                <a:latin typeface="Times New Roman"/>
                <a:cs typeface="Times New Roman"/>
              </a:rPr>
              <a:t> </a:t>
            </a:r>
            <a:r>
              <a:rPr sz="2400" b="1" i="1" spc="-5" dirty="0">
                <a:solidFill>
                  <a:srgbClr val="00006B"/>
                </a:solidFill>
                <a:latin typeface="Times New Roman"/>
                <a:cs typeface="Times New Roman"/>
              </a:rPr>
              <a:t>undershot</a:t>
            </a:r>
            <a:endParaRPr sz="2400">
              <a:latin typeface="Times New Roman"/>
              <a:cs typeface="Times New Roman"/>
            </a:endParaRPr>
          </a:p>
          <a:p>
            <a:pPr marL="243840" indent="-231140">
              <a:lnSpc>
                <a:spcPct val="100000"/>
              </a:lnSpc>
              <a:spcBef>
                <a:spcPts val="290"/>
              </a:spcBef>
              <a:buClr>
                <a:srgbClr val="000099"/>
              </a:buClr>
              <a:buFont typeface="Times New Roman"/>
              <a:buChar char="•"/>
              <a:tabLst>
                <a:tab pos="244475" algn="l"/>
              </a:tabLst>
            </a:pPr>
            <a:r>
              <a:rPr sz="2400" b="1" i="1" dirty="0">
                <a:solidFill>
                  <a:srgbClr val="00006B"/>
                </a:solidFill>
                <a:latin typeface="Times New Roman"/>
                <a:cs typeface="Times New Roman"/>
              </a:rPr>
              <a:t>Eyes dark and medium </a:t>
            </a:r>
            <a:r>
              <a:rPr sz="2400" b="1" i="1" spc="-5" dirty="0">
                <a:solidFill>
                  <a:srgbClr val="00006B"/>
                </a:solidFill>
                <a:latin typeface="Times New Roman"/>
                <a:cs typeface="Times New Roman"/>
              </a:rPr>
              <a:t>in</a:t>
            </a:r>
            <a:r>
              <a:rPr sz="2400" b="1" i="1" spc="-70" dirty="0">
                <a:solidFill>
                  <a:srgbClr val="00006B"/>
                </a:solidFill>
                <a:latin typeface="Times New Roman"/>
                <a:cs typeface="Times New Roman"/>
              </a:rPr>
              <a:t> </a:t>
            </a:r>
            <a:r>
              <a:rPr sz="2400" b="1" i="1" dirty="0">
                <a:solidFill>
                  <a:srgbClr val="00006B"/>
                </a:solidFill>
                <a:latin typeface="Times New Roman"/>
                <a:cs typeface="Times New Roman"/>
              </a:rPr>
              <a:t>size</a:t>
            </a:r>
            <a:endParaRPr sz="2400">
              <a:latin typeface="Times New Roman"/>
              <a:cs typeface="Times New Roman"/>
            </a:endParaRPr>
          </a:p>
          <a:p>
            <a:pPr marL="243840" marR="5080" indent="-231140">
              <a:lnSpc>
                <a:spcPct val="89100"/>
              </a:lnSpc>
              <a:spcBef>
                <a:spcPts val="315"/>
              </a:spcBef>
              <a:buClr>
                <a:srgbClr val="000099"/>
              </a:buClr>
              <a:buFont typeface="Times New Roman"/>
              <a:buChar char="•"/>
              <a:tabLst>
                <a:tab pos="244475" algn="l"/>
              </a:tabLst>
            </a:pPr>
            <a:r>
              <a:rPr sz="2400" b="1" i="1" spc="-5" dirty="0">
                <a:solidFill>
                  <a:srgbClr val="00006B"/>
                </a:solidFill>
                <a:latin typeface="Times New Roman"/>
                <a:cs typeface="Times New Roman"/>
              </a:rPr>
              <a:t>They </a:t>
            </a:r>
            <a:r>
              <a:rPr sz="2400" b="1" i="1" dirty="0">
                <a:solidFill>
                  <a:srgbClr val="00006B"/>
                </a:solidFill>
                <a:latin typeface="Times New Roman"/>
                <a:cs typeface="Times New Roman"/>
              </a:rPr>
              <a:t>should not resemble  </a:t>
            </a:r>
            <a:r>
              <a:rPr sz="2400" b="1" i="1" spc="-5" dirty="0">
                <a:solidFill>
                  <a:srgbClr val="00006B"/>
                </a:solidFill>
                <a:latin typeface="Times New Roman"/>
                <a:cs typeface="Times New Roman"/>
              </a:rPr>
              <a:t>Boxers, </a:t>
            </a:r>
            <a:r>
              <a:rPr sz="2400" b="1" i="1" dirty="0">
                <a:solidFill>
                  <a:srgbClr val="00006B"/>
                </a:solidFill>
                <a:latin typeface="Times New Roman"/>
                <a:cs typeface="Times New Roman"/>
              </a:rPr>
              <a:t>Am </a:t>
            </a:r>
            <a:r>
              <a:rPr sz="2400" b="1" i="1" spc="-10" dirty="0">
                <a:solidFill>
                  <a:srgbClr val="00006B"/>
                </a:solidFill>
                <a:latin typeface="Times New Roman"/>
                <a:cs typeface="Times New Roman"/>
              </a:rPr>
              <a:t>Staffs, </a:t>
            </a:r>
            <a:r>
              <a:rPr sz="2400" b="1" i="1" spc="-5" dirty="0">
                <a:solidFill>
                  <a:srgbClr val="00006B"/>
                </a:solidFill>
                <a:latin typeface="Times New Roman"/>
                <a:cs typeface="Times New Roman"/>
              </a:rPr>
              <a:t>Shar </a:t>
            </a:r>
            <a:r>
              <a:rPr sz="2400" b="1" i="1" dirty="0">
                <a:solidFill>
                  <a:srgbClr val="00006B"/>
                </a:solidFill>
                <a:latin typeface="Times New Roman"/>
                <a:cs typeface="Times New Roman"/>
              </a:rPr>
              <a:t>Pei,  </a:t>
            </a:r>
            <a:r>
              <a:rPr sz="2400" b="1" i="1" spc="-5" dirty="0">
                <a:solidFill>
                  <a:srgbClr val="00006B"/>
                </a:solidFill>
                <a:latin typeface="Times New Roman"/>
                <a:cs typeface="Times New Roman"/>
              </a:rPr>
              <a:t>Bulldogs, Rhodesian Ridgebacks  or </a:t>
            </a:r>
            <a:r>
              <a:rPr sz="2400" b="1" i="1" spc="-10" dirty="0">
                <a:solidFill>
                  <a:srgbClr val="00006B"/>
                </a:solidFill>
                <a:latin typeface="Times New Roman"/>
                <a:cs typeface="Times New Roman"/>
              </a:rPr>
              <a:t>Mastiffs</a:t>
            </a:r>
            <a:r>
              <a:rPr sz="2500" b="1" i="1" spc="-10" dirty="0">
                <a:solidFill>
                  <a:srgbClr val="00006B"/>
                </a:solidFill>
                <a:latin typeface="Tahoma"/>
                <a:cs typeface="Tahoma"/>
              </a:rPr>
              <a:t>.</a:t>
            </a:r>
            <a:endParaRPr sz="2500">
              <a:latin typeface="Tahoma"/>
              <a:cs typeface="Tahoma"/>
            </a:endParaRPr>
          </a:p>
        </p:txBody>
      </p:sp>
      <p:sp>
        <p:nvSpPr>
          <p:cNvPr id="23" name="object 23"/>
          <p:cNvSpPr txBox="1">
            <a:spLocks noGrp="1"/>
          </p:cNvSpPr>
          <p:nvPr>
            <p:ph type="title"/>
          </p:nvPr>
        </p:nvSpPr>
        <p:spPr>
          <a:xfrm>
            <a:off x="1944370" y="952880"/>
            <a:ext cx="1041400" cy="574040"/>
          </a:xfrm>
          <a:prstGeom prst="rect">
            <a:avLst/>
          </a:prstGeom>
        </p:spPr>
        <p:txBody>
          <a:bodyPr vert="horz" wrap="square" lIns="0" tIns="12700" rIns="0" bIns="0" rtlCol="0">
            <a:spAutoFit/>
          </a:bodyPr>
          <a:lstStyle/>
          <a:p>
            <a:pPr marL="12700">
              <a:lnSpc>
                <a:spcPct val="100000"/>
              </a:lnSpc>
              <a:spcBef>
                <a:spcPts val="100"/>
              </a:spcBef>
            </a:pPr>
            <a:r>
              <a:rPr dirty="0"/>
              <a:t>Head</a:t>
            </a:r>
          </a:p>
        </p:txBody>
      </p:sp>
      <p:sp>
        <p:nvSpPr>
          <p:cNvPr id="24" name="object 24"/>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25" name="object 19"/>
          <p:cNvSpPr/>
          <p:nvPr/>
        </p:nvSpPr>
        <p:spPr>
          <a:xfrm>
            <a:off x="5029200" y="2057400"/>
            <a:ext cx="3657600" cy="40386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pic>
        <p:nvPicPr>
          <p:cNvPr id="26" name="Picture 25" descr="Australiandog40jpg42of90.jpg"/>
          <p:cNvPicPr>
            <a:picLocks noChangeAspect="1"/>
          </p:cNvPicPr>
          <p:nvPr/>
        </p:nvPicPr>
        <p:blipFill>
          <a:blip r:embed="rId3" cstate="print"/>
          <a:stretch>
            <a:fillRect/>
          </a:stretch>
        </p:blipFill>
        <p:spPr>
          <a:xfrm>
            <a:off x="4724400" y="1828800"/>
            <a:ext cx="4168104" cy="46482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944370" y="952880"/>
            <a:ext cx="3200400" cy="574040"/>
          </a:xfrm>
          <a:prstGeom prst="rect">
            <a:avLst/>
          </a:prstGeom>
        </p:spPr>
        <p:txBody>
          <a:bodyPr vert="horz" wrap="square" lIns="0" tIns="12700" rIns="0" bIns="0" rtlCol="0">
            <a:spAutoFit/>
          </a:bodyPr>
          <a:lstStyle/>
          <a:p>
            <a:pPr marL="12700">
              <a:lnSpc>
                <a:spcPct val="100000"/>
              </a:lnSpc>
              <a:spcBef>
                <a:spcPts val="100"/>
              </a:spcBef>
            </a:pPr>
            <a:r>
              <a:rPr spc="-5" dirty="0"/>
              <a:t>Ideal Male</a:t>
            </a:r>
            <a:r>
              <a:rPr spc="-30" dirty="0"/>
              <a:t> </a:t>
            </a:r>
            <a:r>
              <a:rPr spc="-5" dirty="0"/>
              <a:t>Head</a:t>
            </a:r>
          </a:p>
        </p:txBody>
      </p:sp>
      <p:sp>
        <p:nvSpPr>
          <p:cNvPr id="4" name="object 4"/>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7" name="object 3"/>
          <p:cNvSpPr/>
          <p:nvPr/>
        </p:nvSpPr>
        <p:spPr>
          <a:xfrm>
            <a:off x="1981200" y="2057400"/>
            <a:ext cx="4282440" cy="450951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1955419" y="897763"/>
            <a:ext cx="2792730" cy="696595"/>
          </a:xfrm>
          <a:prstGeom prst="rect">
            <a:avLst/>
          </a:prstGeom>
        </p:spPr>
        <p:txBody>
          <a:bodyPr vert="horz" wrap="square" lIns="0" tIns="13335" rIns="0" bIns="0" rtlCol="0">
            <a:spAutoFit/>
          </a:bodyPr>
          <a:lstStyle/>
          <a:p>
            <a:pPr marL="12700">
              <a:lnSpc>
                <a:spcPct val="100000"/>
              </a:lnSpc>
              <a:spcBef>
                <a:spcPts val="105"/>
              </a:spcBef>
            </a:pPr>
            <a:r>
              <a:rPr sz="4400" b="0" i="0" dirty="0">
                <a:latin typeface="Times New Roman"/>
                <a:cs typeface="Times New Roman"/>
              </a:rPr>
              <a:t>Introduction</a:t>
            </a:r>
            <a:endParaRPr sz="4400">
              <a:latin typeface="Times New Roman"/>
              <a:cs typeface="Times New Roman"/>
            </a:endParaRPr>
          </a:p>
        </p:txBody>
      </p:sp>
      <p:sp>
        <p:nvSpPr>
          <p:cNvPr id="22" name="object 22"/>
          <p:cNvSpPr txBox="1"/>
          <p:nvPr/>
        </p:nvSpPr>
        <p:spPr>
          <a:xfrm>
            <a:off x="1145844" y="1676146"/>
            <a:ext cx="7385050" cy="5101590"/>
          </a:xfrm>
          <a:prstGeom prst="rect">
            <a:avLst/>
          </a:prstGeom>
        </p:spPr>
        <p:txBody>
          <a:bodyPr vert="horz" wrap="square" lIns="0" tIns="149860" rIns="0" bIns="0" rtlCol="0">
            <a:spAutoFit/>
          </a:bodyPr>
          <a:lstStyle/>
          <a:p>
            <a:pPr marL="247015" indent="-234315">
              <a:lnSpc>
                <a:spcPct val="100000"/>
              </a:lnSpc>
              <a:spcBef>
                <a:spcPts val="1180"/>
              </a:spcBef>
              <a:buFont typeface="Arial"/>
              <a:buChar char="•"/>
              <a:tabLst>
                <a:tab pos="247015" algn="l"/>
                <a:tab pos="247650" algn="l"/>
              </a:tabLst>
            </a:pPr>
            <a:r>
              <a:rPr sz="1800" spc="-25" dirty="0">
                <a:solidFill>
                  <a:srgbClr val="000099"/>
                </a:solidFill>
                <a:latin typeface="Times New Roman"/>
                <a:cs typeface="Times New Roman"/>
              </a:rPr>
              <a:t>Welcome </a:t>
            </a:r>
            <a:r>
              <a:rPr sz="1800" dirty="0">
                <a:solidFill>
                  <a:srgbClr val="000099"/>
                </a:solidFill>
                <a:latin typeface="Times New Roman"/>
                <a:cs typeface="Times New Roman"/>
              </a:rPr>
              <a:t>to the wonderful world of the </a:t>
            </a:r>
            <a:r>
              <a:rPr sz="1800" spc="-5" dirty="0">
                <a:solidFill>
                  <a:srgbClr val="000099"/>
                </a:solidFill>
                <a:latin typeface="Times New Roman"/>
                <a:cs typeface="Times New Roman"/>
              </a:rPr>
              <a:t>Bullmastiff.</a:t>
            </a:r>
            <a:endParaRPr sz="1800">
              <a:latin typeface="Times New Roman"/>
              <a:cs typeface="Times New Roman"/>
            </a:endParaRPr>
          </a:p>
          <a:p>
            <a:pPr marL="247015" marR="5080" indent="-234315">
              <a:lnSpc>
                <a:spcPct val="100000"/>
              </a:lnSpc>
              <a:spcBef>
                <a:spcPts val="1080"/>
              </a:spcBef>
              <a:buFont typeface="Arial"/>
              <a:buChar char="•"/>
              <a:tabLst>
                <a:tab pos="247015" algn="l"/>
                <a:tab pos="247650" algn="l"/>
              </a:tabLst>
            </a:pPr>
            <a:r>
              <a:rPr sz="1800" spc="-80" dirty="0">
                <a:solidFill>
                  <a:srgbClr val="000099"/>
                </a:solidFill>
                <a:latin typeface="Times New Roman"/>
                <a:cs typeface="Times New Roman"/>
              </a:rPr>
              <a:t>We </a:t>
            </a:r>
            <a:r>
              <a:rPr sz="1800" spc="-5" dirty="0">
                <a:solidFill>
                  <a:srgbClr val="000099"/>
                </a:solidFill>
                <a:latin typeface="Times New Roman"/>
                <a:cs typeface="Times New Roman"/>
              </a:rPr>
              <a:t>as </a:t>
            </a:r>
            <a:r>
              <a:rPr sz="1800" dirty="0">
                <a:solidFill>
                  <a:srgbClr val="000099"/>
                </a:solidFill>
                <a:latin typeface="Times New Roman"/>
                <a:cs typeface="Times New Roman"/>
              </a:rPr>
              <a:t>judges, breeders and </a:t>
            </a:r>
            <a:r>
              <a:rPr sz="1800" spc="-5" dirty="0">
                <a:solidFill>
                  <a:srgbClr val="000099"/>
                </a:solidFill>
                <a:latin typeface="Times New Roman"/>
                <a:cs typeface="Times New Roman"/>
              </a:rPr>
              <a:t>owners </a:t>
            </a:r>
            <a:r>
              <a:rPr sz="1800" dirty="0">
                <a:solidFill>
                  <a:srgbClr val="000099"/>
                </a:solidFill>
                <a:latin typeface="Times New Roman"/>
                <a:cs typeface="Times New Roman"/>
              </a:rPr>
              <a:t>of </a:t>
            </a:r>
            <a:r>
              <a:rPr sz="1800" spc="-5" dirty="0">
                <a:solidFill>
                  <a:srgbClr val="000099"/>
                </a:solidFill>
                <a:latin typeface="Times New Roman"/>
                <a:cs typeface="Times New Roman"/>
              </a:rPr>
              <a:t>this </a:t>
            </a:r>
            <a:r>
              <a:rPr sz="1800" dirty="0">
                <a:solidFill>
                  <a:srgbClr val="000099"/>
                </a:solidFill>
                <a:latin typeface="Times New Roman"/>
                <a:cs typeface="Times New Roman"/>
              </a:rPr>
              <a:t>wonderful breed appreciate the fact  that </a:t>
            </a:r>
            <a:r>
              <a:rPr sz="1800" spc="5" dirty="0">
                <a:solidFill>
                  <a:srgbClr val="000099"/>
                </a:solidFill>
                <a:latin typeface="Times New Roman"/>
                <a:cs typeface="Times New Roman"/>
              </a:rPr>
              <a:t>you </a:t>
            </a:r>
            <a:r>
              <a:rPr sz="1800" dirty="0">
                <a:solidFill>
                  <a:srgbClr val="000099"/>
                </a:solidFill>
                <a:latin typeface="Times New Roman"/>
                <a:cs typeface="Times New Roman"/>
              </a:rPr>
              <a:t>have chosen to </a:t>
            </a:r>
            <a:r>
              <a:rPr sz="1800" spc="-5" dirty="0">
                <a:solidFill>
                  <a:srgbClr val="000099"/>
                </a:solidFill>
                <a:latin typeface="Times New Roman"/>
                <a:cs typeface="Times New Roman"/>
              </a:rPr>
              <a:t>become </a:t>
            </a:r>
            <a:r>
              <a:rPr sz="1800" dirty="0">
                <a:solidFill>
                  <a:srgbClr val="000099"/>
                </a:solidFill>
                <a:latin typeface="Times New Roman"/>
                <a:cs typeface="Times New Roman"/>
              </a:rPr>
              <a:t>educated in the specifics of the breed to  better judge and breed</a:t>
            </a:r>
            <a:r>
              <a:rPr sz="1800" spc="-35" dirty="0">
                <a:solidFill>
                  <a:srgbClr val="000099"/>
                </a:solidFill>
                <a:latin typeface="Times New Roman"/>
                <a:cs typeface="Times New Roman"/>
              </a:rPr>
              <a:t> </a:t>
            </a:r>
            <a:r>
              <a:rPr sz="1800" spc="-5" dirty="0">
                <a:solidFill>
                  <a:srgbClr val="000099"/>
                </a:solidFill>
                <a:latin typeface="Times New Roman"/>
                <a:cs typeface="Times New Roman"/>
              </a:rPr>
              <a:t>them.</a:t>
            </a:r>
            <a:endParaRPr sz="1800">
              <a:latin typeface="Times New Roman"/>
              <a:cs typeface="Times New Roman"/>
            </a:endParaRPr>
          </a:p>
          <a:p>
            <a:pPr marL="247015" marR="28575" indent="-234315">
              <a:lnSpc>
                <a:spcPct val="100000"/>
              </a:lnSpc>
              <a:spcBef>
                <a:spcPts val="1080"/>
              </a:spcBef>
              <a:buFont typeface="Arial"/>
              <a:buChar char="•"/>
              <a:tabLst>
                <a:tab pos="247015" algn="l"/>
                <a:tab pos="247650" algn="l"/>
              </a:tabLst>
            </a:pPr>
            <a:r>
              <a:rPr sz="1800" dirty="0">
                <a:solidFill>
                  <a:srgbClr val="000099"/>
                </a:solidFill>
                <a:latin typeface="Times New Roman"/>
                <a:cs typeface="Times New Roman"/>
              </a:rPr>
              <a:t>Please note that </a:t>
            </a:r>
            <a:r>
              <a:rPr sz="1800" spc="-5" dirty="0">
                <a:solidFill>
                  <a:srgbClr val="000099"/>
                </a:solidFill>
                <a:latin typeface="Times New Roman"/>
                <a:cs typeface="Times New Roman"/>
              </a:rPr>
              <a:t>some </a:t>
            </a:r>
            <a:r>
              <a:rPr sz="1800" dirty="0">
                <a:solidFill>
                  <a:srgbClr val="000099"/>
                </a:solidFill>
                <a:latin typeface="Times New Roman"/>
                <a:cs typeface="Times New Roman"/>
              </a:rPr>
              <a:t>of the content of </a:t>
            </a:r>
            <a:r>
              <a:rPr sz="1800" spc="-5" dirty="0">
                <a:solidFill>
                  <a:srgbClr val="000099"/>
                </a:solidFill>
                <a:latin typeface="Times New Roman"/>
                <a:cs typeface="Times New Roman"/>
              </a:rPr>
              <a:t>this </a:t>
            </a:r>
            <a:r>
              <a:rPr sz="1800" dirty="0">
                <a:solidFill>
                  <a:srgbClr val="000099"/>
                </a:solidFill>
                <a:latin typeface="Times New Roman"/>
                <a:cs typeface="Times New Roman"/>
              </a:rPr>
              <a:t>presentation and this material  </a:t>
            </a:r>
            <a:r>
              <a:rPr sz="1800" spc="-5" dirty="0">
                <a:solidFill>
                  <a:srgbClr val="000099"/>
                </a:solidFill>
                <a:latin typeface="Times New Roman"/>
                <a:cs typeface="Times New Roman"/>
              </a:rPr>
              <a:t>may seem </a:t>
            </a:r>
            <a:r>
              <a:rPr sz="1800" dirty="0">
                <a:solidFill>
                  <a:srgbClr val="000099"/>
                </a:solidFill>
                <a:latin typeface="Times New Roman"/>
                <a:cs typeface="Times New Roman"/>
              </a:rPr>
              <a:t>to present information with </a:t>
            </a:r>
            <a:r>
              <a:rPr sz="1800" spc="-5" dirty="0">
                <a:solidFill>
                  <a:srgbClr val="000099"/>
                </a:solidFill>
                <a:latin typeface="Times New Roman"/>
                <a:cs typeface="Times New Roman"/>
              </a:rPr>
              <a:t>which </a:t>
            </a:r>
            <a:r>
              <a:rPr sz="1800" spc="5" dirty="0">
                <a:solidFill>
                  <a:srgbClr val="000099"/>
                </a:solidFill>
                <a:latin typeface="Times New Roman"/>
                <a:cs typeface="Times New Roman"/>
              </a:rPr>
              <a:t>you </a:t>
            </a:r>
            <a:r>
              <a:rPr sz="1800" dirty="0">
                <a:solidFill>
                  <a:srgbClr val="000099"/>
                </a:solidFill>
                <a:latin typeface="Times New Roman"/>
                <a:cs typeface="Times New Roman"/>
              </a:rPr>
              <a:t>are already familiar in  </a:t>
            </a:r>
            <a:r>
              <a:rPr sz="1800" spc="-5" dirty="0">
                <a:solidFill>
                  <a:srgbClr val="000099"/>
                </a:solidFill>
                <a:latin typeface="Times New Roman"/>
                <a:cs typeface="Times New Roman"/>
              </a:rPr>
              <a:t>terms </a:t>
            </a:r>
            <a:r>
              <a:rPr sz="1800" dirty="0">
                <a:solidFill>
                  <a:srgbClr val="000099"/>
                </a:solidFill>
                <a:latin typeface="Times New Roman"/>
                <a:cs typeface="Times New Roman"/>
              </a:rPr>
              <a:t>of general </a:t>
            </a:r>
            <a:r>
              <a:rPr sz="1800" spc="-5" dirty="0">
                <a:solidFill>
                  <a:srgbClr val="000099"/>
                </a:solidFill>
                <a:latin typeface="Times New Roman"/>
                <a:cs typeface="Times New Roman"/>
              </a:rPr>
              <a:t>anatomy </a:t>
            </a:r>
            <a:r>
              <a:rPr sz="1800" dirty="0">
                <a:solidFill>
                  <a:srgbClr val="000099"/>
                </a:solidFill>
                <a:latin typeface="Times New Roman"/>
                <a:cs typeface="Times New Roman"/>
              </a:rPr>
              <a:t>and </a:t>
            </a:r>
            <a:r>
              <a:rPr sz="1800" spc="-5" dirty="0">
                <a:solidFill>
                  <a:srgbClr val="000099"/>
                </a:solidFill>
                <a:latin typeface="Times New Roman"/>
                <a:cs typeface="Times New Roman"/>
              </a:rPr>
              <a:t>gait. </a:t>
            </a:r>
            <a:r>
              <a:rPr sz="1800" dirty="0">
                <a:solidFill>
                  <a:srgbClr val="000099"/>
                </a:solidFill>
                <a:latin typeface="Times New Roman"/>
                <a:cs typeface="Times New Roman"/>
              </a:rPr>
              <a:t>The latter is because we chose to</a:t>
            </a:r>
            <a:r>
              <a:rPr sz="1800" spc="-85" dirty="0">
                <a:solidFill>
                  <a:srgbClr val="000099"/>
                </a:solidFill>
                <a:latin typeface="Times New Roman"/>
                <a:cs typeface="Times New Roman"/>
              </a:rPr>
              <a:t> </a:t>
            </a:r>
            <a:r>
              <a:rPr sz="1800" dirty="0">
                <a:solidFill>
                  <a:srgbClr val="000099"/>
                </a:solidFill>
                <a:latin typeface="Times New Roman"/>
                <a:cs typeface="Times New Roman"/>
              </a:rPr>
              <a:t>increase  the education in our chosen breed and </a:t>
            </a:r>
            <a:r>
              <a:rPr sz="1800" spc="-5" dirty="0">
                <a:solidFill>
                  <a:srgbClr val="000099"/>
                </a:solidFill>
                <a:latin typeface="Times New Roman"/>
                <a:cs typeface="Times New Roman"/>
              </a:rPr>
              <a:t>some may </a:t>
            </a:r>
            <a:r>
              <a:rPr sz="1800" dirty="0">
                <a:solidFill>
                  <a:srgbClr val="000099"/>
                </a:solidFill>
                <a:latin typeface="Times New Roman"/>
                <a:cs typeface="Times New Roman"/>
              </a:rPr>
              <a:t>not have the background  and expertise specifically</a:t>
            </a:r>
            <a:r>
              <a:rPr sz="1800" spc="-45" dirty="0">
                <a:solidFill>
                  <a:srgbClr val="000099"/>
                </a:solidFill>
                <a:latin typeface="Times New Roman"/>
                <a:cs typeface="Times New Roman"/>
              </a:rPr>
              <a:t> </a:t>
            </a:r>
            <a:r>
              <a:rPr sz="1800" dirty="0">
                <a:solidFill>
                  <a:srgbClr val="000099"/>
                </a:solidFill>
                <a:latin typeface="Times New Roman"/>
                <a:cs typeface="Times New Roman"/>
              </a:rPr>
              <a:t>required.</a:t>
            </a:r>
            <a:endParaRPr sz="1800">
              <a:latin typeface="Times New Roman"/>
              <a:cs typeface="Times New Roman"/>
            </a:endParaRPr>
          </a:p>
          <a:p>
            <a:pPr marL="247015" marR="57785" indent="-234315">
              <a:lnSpc>
                <a:spcPct val="100000"/>
              </a:lnSpc>
              <a:spcBef>
                <a:spcPts val="1085"/>
              </a:spcBef>
              <a:buFont typeface="Arial"/>
              <a:buChar char="•"/>
              <a:tabLst>
                <a:tab pos="247015" algn="l"/>
                <a:tab pos="247650" algn="l"/>
              </a:tabLst>
            </a:pPr>
            <a:r>
              <a:rPr sz="1800" b="1" spc="-5" dirty="0">
                <a:solidFill>
                  <a:srgbClr val="000099"/>
                </a:solidFill>
                <a:latin typeface="Times New Roman"/>
                <a:cs typeface="Times New Roman"/>
              </a:rPr>
              <a:t>Mission </a:t>
            </a:r>
            <a:r>
              <a:rPr sz="1800" b="1" dirty="0">
                <a:solidFill>
                  <a:srgbClr val="000099"/>
                </a:solidFill>
                <a:latin typeface="Times New Roman"/>
                <a:cs typeface="Times New Roman"/>
              </a:rPr>
              <a:t>Statement</a:t>
            </a:r>
            <a:r>
              <a:rPr sz="1800" dirty="0">
                <a:solidFill>
                  <a:srgbClr val="000099"/>
                </a:solidFill>
                <a:latin typeface="Times New Roman"/>
                <a:cs typeface="Times New Roman"/>
              </a:rPr>
              <a:t>: The </a:t>
            </a:r>
            <a:r>
              <a:rPr sz="1800" spc="-5" dirty="0">
                <a:solidFill>
                  <a:srgbClr val="000099"/>
                </a:solidFill>
                <a:latin typeface="Times New Roman"/>
                <a:cs typeface="Times New Roman"/>
              </a:rPr>
              <a:t>mission </a:t>
            </a:r>
            <a:r>
              <a:rPr sz="1800" dirty="0">
                <a:solidFill>
                  <a:srgbClr val="000099"/>
                </a:solidFill>
                <a:latin typeface="Times New Roman"/>
                <a:cs typeface="Times New Roman"/>
              </a:rPr>
              <a:t>of the Judge's Education </a:t>
            </a:r>
            <a:r>
              <a:rPr sz="1800" spc="-5" dirty="0">
                <a:solidFill>
                  <a:srgbClr val="000099"/>
                </a:solidFill>
                <a:latin typeface="Times New Roman"/>
                <a:cs typeface="Times New Roman"/>
              </a:rPr>
              <a:t>Committee is </a:t>
            </a:r>
            <a:r>
              <a:rPr sz="1800" dirty="0">
                <a:solidFill>
                  <a:srgbClr val="000099"/>
                </a:solidFill>
                <a:latin typeface="Times New Roman"/>
                <a:cs typeface="Times New Roman"/>
              </a:rPr>
              <a:t>to  extend knowledge to active and aspiring judges, </a:t>
            </a:r>
            <a:r>
              <a:rPr sz="1800" spc="-5" dirty="0">
                <a:solidFill>
                  <a:srgbClr val="000099"/>
                </a:solidFill>
                <a:latin typeface="Times New Roman"/>
                <a:cs typeface="Times New Roman"/>
              </a:rPr>
              <a:t>mentors, </a:t>
            </a:r>
            <a:r>
              <a:rPr sz="1800" dirty="0">
                <a:solidFill>
                  <a:srgbClr val="000099"/>
                </a:solidFill>
                <a:latin typeface="Times New Roman"/>
                <a:cs typeface="Times New Roman"/>
              </a:rPr>
              <a:t>breeders,  conformation and </a:t>
            </a:r>
            <a:r>
              <a:rPr sz="1800" spc="-5" dirty="0">
                <a:solidFill>
                  <a:srgbClr val="000099"/>
                </a:solidFill>
                <a:latin typeface="Times New Roman"/>
                <a:cs typeface="Times New Roman"/>
              </a:rPr>
              <a:t>performance </a:t>
            </a:r>
            <a:r>
              <a:rPr sz="1800" dirty="0">
                <a:solidFill>
                  <a:srgbClr val="000099"/>
                </a:solidFill>
                <a:latin typeface="Times New Roman"/>
                <a:cs typeface="Times New Roman"/>
              </a:rPr>
              <a:t>exhibitors, handlers, and the general </a:t>
            </a:r>
            <a:r>
              <a:rPr sz="1800" spc="-20" dirty="0">
                <a:solidFill>
                  <a:srgbClr val="000099"/>
                </a:solidFill>
                <a:latin typeface="Times New Roman"/>
                <a:cs typeface="Times New Roman"/>
              </a:rPr>
              <a:t>fancy.  </a:t>
            </a:r>
            <a:r>
              <a:rPr sz="1800" dirty="0">
                <a:solidFill>
                  <a:srgbClr val="000099"/>
                </a:solidFill>
                <a:latin typeface="Times New Roman"/>
                <a:cs typeface="Times New Roman"/>
              </a:rPr>
              <a:t>Dedicated </a:t>
            </a:r>
            <a:r>
              <a:rPr sz="1800" spc="-5" dirty="0">
                <a:solidFill>
                  <a:srgbClr val="000099"/>
                </a:solidFill>
                <a:latin typeface="Times New Roman"/>
                <a:cs typeface="Times New Roman"/>
              </a:rPr>
              <a:t>and </a:t>
            </a:r>
            <a:r>
              <a:rPr sz="1800" dirty="0">
                <a:solidFill>
                  <a:srgbClr val="000099"/>
                </a:solidFill>
                <a:latin typeface="Times New Roman"/>
                <a:cs typeface="Times New Roman"/>
              </a:rPr>
              <a:t>knowledgeable </a:t>
            </a:r>
            <a:r>
              <a:rPr sz="1800" spc="-5" dirty="0">
                <a:solidFill>
                  <a:srgbClr val="000099"/>
                </a:solidFill>
                <a:latin typeface="Times New Roman"/>
                <a:cs typeface="Times New Roman"/>
              </a:rPr>
              <a:t>ABA members </a:t>
            </a:r>
            <a:r>
              <a:rPr sz="1800" dirty="0">
                <a:solidFill>
                  <a:srgbClr val="000099"/>
                </a:solidFill>
                <a:latin typeface="Times New Roman"/>
                <a:cs typeface="Times New Roman"/>
              </a:rPr>
              <a:t>will create </a:t>
            </a:r>
            <a:r>
              <a:rPr sz="1800" spc="-5" dirty="0">
                <a:solidFill>
                  <a:srgbClr val="000099"/>
                </a:solidFill>
                <a:latin typeface="Times New Roman"/>
                <a:cs typeface="Times New Roman"/>
              </a:rPr>
              <a:t>an </a:t>
            </a:r>
            <a:r>
              <a:rPr sz="1800" dirty="0">
                <a:solidFill>
                  <a:srgbClr val="000099"/>
                </a:solidFill>
                <a:latin typeface="Times New Roman"/>
                <a:cs typeface="Times New Roman"/>
              </a:rPr>
              <a:t>educational  </a:t>
            </a:r>
            <a:r>
              <a:rPr sz="1800" spc="-5" dirty="0">
                <a:solidFill>
                  <a:srgbClr val="000099"/>
                </a:solidFill>
                <a:latin typeface="Times New Roman"/>
                <a:cs typeface="Times New Roman"/>
              </a:rPr>
              <a:t>environment </a:t>
            </a:r>
            <a:r>
              <a:rPr sz="1800" dirty="0">
                <a:solidFill>
                  <a:srgbClr val="000099"/>
                </a:solidFill>
                <a:latin typeface="Times New Roman"/>
                <a:cs typeface="Times New Roman"/>
              </a:rPr>
              <a:t>providing accurate </a:t>
            </a:r>
            <a:r>
              <a:rPr sz="1800" spc="-5" dirty="0">
                <a:solidFill>
                  <a:srgbClr val="000099"/>
                </a:solidFill>
                <a:latin typeface="Times New Roman"/>
                <a:cs typeface="Times New Roman"/>
              </a:rPr>
              <a:t>and responsive </a:t>
            </a:r>
            <a:r>
              <a:rPr sz="1800" dirty="0">
                <a:solidFill>
                  <a:srgbClr val="000099"/>
                </a:solidFill>
                <a:latin typeface="Times New Roman"/>
                <a:cs typeface="Times New Roman"/>
              </a:rPr>
              <a:t>materials at </a:t>
            </a:r>
            <a:r>
              <a:rPr sz="1800" spc="-5" dirty="0">
                <a:solidFill>
                  <a:srgbClr val="000099"/>
                </a:solidFill>
                <a:latin typeface="Times New Roman"/>
                <a:cs typeface="Times New Roman"/>
              </a:rPr>
              <a:t>shows, seminars,  </a:t>
            </a:r>
            <a:r>
              <a:rPr sz="1800" dirty="0">
                <a:solidFill>
                  <a:srgbClr val="000099"/>
                </a:solidFill>
                <a:latin typeface="Times New Roman"/>
                <a:cs typeface="Times New Roman"/>
              </a:rPr>
              <a:t>and on the</a:t>
            </a:r>
            <a:r>
              <a:rPr sz="1800" spc="-20" dirty="0">
                <a:solidFill>
                  <a:srgbClr val="000099"/>
                </a:solidFill>
                <a:latin typeface="Times New Roman"/>
                <a:cs typeface="Times New Roman"/>
              </a:rPr>
              <a:t> </a:t>
            </a:r>
            <a:r>
              <a:rPr sz="1800" dirty="0">
                <a:solidFill>
                  <a:srgbClr val="000099"/>
                </a:solidFill>
                <a:latin typeface="Times New Roman"/>
                <a:cs typeface="Times New Roman"/>
              </a:rPr>
              <a:t>internet.</a:t>
            </a:r>
            <a:endParaRPr sz="1800">
              <a:latin typeface="Times New Roman"/>
              <a:cs typeface="Times New Roman"/>
            </a:endParaRPr>
          </a:p>
          <a:p>
            <a:pPr marL="247015" indent="-234315">
              <a:lnSpc>
                <a:spcPct val="100000"/>
              </a:lnSpc>
              <a:spcBef>
                <a:spcPts val="1080"/>
              </a:spcBef>
              <a:buFont typeface="Arial"/>
              <a:buChar char="•"/>
              <a:tabLst>
                <a:tab pos="247015" algn="l"/>
                <a:tab pos="247650" algn="l"/>
              </a:tabLst>
            </a:pPr>
            <a:r>
              <a:rPr sz="1800" dirty="0">
                <a:solidFill>
                  <a:srgbClr val="000099"/>
                </a:solidFill>
                <a:latin typeface="Times New Roman"/>
                <a:cs typeface="Times New Roman"/>
              </a:rPr>
              <a:t>Thank </a:t>
            </a:r>
            <a:r>
              <a:rPr sz="1800" spc="5" dirty="0">
                <a:solidFill>
                  <a:srgbClr val="000099"/>
                </a:solidFill>
                <a:latin typeface="Times New Roman"/>
                <a:cs typeface="Times New Roman"/>
              </a:rPr>
              <a:t>you </a:t>
            </a:r>
            <a:r>
              <a:rPr sz="1800" dirty="0">
                <a:solidFill>
                  <a:srgbClr val="000099"/>
                </a:solidFill>
                <a:latin typeface="Times New Roman"/>
                <a:cs typeface="Times New Roman"/>
              </a:rPr>
              <a:t>for </a:t>
            </a:r>
            <a:r>
              <a:rPr sz="1800" spc="5" dirty="0">
                <a:solidFill>
                  <a:srgbClr val="000099"/>
                </a:solidFill>
                <a:latin typeface="Times New Roman"/>
                <a:cs typeface="Times New Roman"/>
              </a:rPr>
              <a:t>your</a:t>
            </a:r>
            <a:r>
              <a:rPr sz="1800" spc="-80" dirty="0">
                <a:solidFill>
                  <a:srgbClr val="000099"/>
                </a:solidFill>
                <a:latin typeface="Times New Roman"/>
                <a:cs typeface="Times New Roman"/>
              </a:rPr>
              <a:t> </a:t>
            </a:r>
            <a:r>
              <a:rPr sz="1800" dirty="0">
                <a:solidFill>
                  <a:srgbClr val="000099"/>
                </a:solidFill>
                <a:latin typeface="Times New Roman"/>
                <a:cs typeface="Times New Roman"/>
              </a:rPr>
              <a:t>interest.</a:t>
            </a:r>
            <a:endParaRPr sz="1800">
              <a:latin typeface="Times New Roman"/>
              <a:cs typeface="Times New Roman"/>
            </a:endParaRP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00199" y="2057400"/>
            <a:ext cx="6347459" cy="477621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944370" y="952880"/>
            <a:ext cx="3657600" cy="574040"/>
          </a:xfrm>
          <a:prstGeom prst="rect">
            <a:avLst/>
          </a:prstGeom>
        </p:spPr>
        <p:txBody>
          <a:bodyPr vert="horz" wrap="square" lIns="0" tIns="12700" rIns="0" bIns="0" rtlCol="0">
            <a:spAutoFit/>
          </a:bodyPr>
          <a:lstStyle/>
          <a:p>
            <a:pPr marL="12700">
              <a:lnSpc>
                <a:spcPct val="100000"/>
              </a:lnSpc>
              <a:spcBef>
                <a:spcPts val="100"/>
              </a:spcBef>
            </a:pPr>
            <a:r>
              <a:rPr spc="-5" dirty="0"/>
              <a:t>Ideal Female</a:t>
            </a:r>
            <a:r>
              <a:rPr spc="-25" dirty="0"/>
              <a:t> </a:t>
            </a:r>
            <a:r>
              <a:rPr spc="-5" dirty="0"/>
              <a:t>Head</a:t>
            </a:r>
          </a:p>
        </p:txBody>
      </p:sp>
      <p:sp>
        <p:nvSpPr>
          <p:cNvPr id="4" name="object 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270763" y="1832508"/>
            <a:ext cx="4213225" cy="4891405"/>
          </a:xfrm>
          <a:prstGeom prst="rect">
            <a:avLst/>
          </a:prstGeom>
        </p:spPr>
        <p:txBody>
          <a:bodyPr vert="horz" wrap="square" lIns="0" tIns="97790" rIns="0" bIns="0" rtlCol="0">
            <a:spAutoFit/>
          </a:bodyPr>
          <a:lstStyle/>
          <a:p>
            <a:pPr marL="244475" indent="-231775">
              <a:lnSpc>
                <a:spcPct val="100000"/>
              </a:lnSpc>
              <a:spcBef>
                <a:spcPts val="770"/>
              </a:spcBef>
              <a:buClr>
                <a:srgbClr val="000099"/>
              </a:buClr>
              <a:buFont typeface="Times New Roman"/>
              <a:buChar char="•"/>
              <a:tabLst>
                <a:tab pos="245110" algn="l"/>
              </a:tabLst>
            </a:pPr>
            <a:r>
              <a:rPr sz="2800" b="1" i="1" spc="-20" dirty="0">
                <a:solidFill>
                  <a:srgbClr val="00006B"/>
                </a:solidFill>
                <a:latin typeface="Times New Roman"/>
                <a:cs typeface="Times New Roman"/>
              </a:rPr>
              <a:t>Well-developed</a:t>
            </a:r>
            <a:r>
              <a:rPr sz="2800" b="1" i="1" spc="-35" dirty="0">
                <a:solidFill>
                  <a:srgbClr val="00006B"/>
                </a:solidFill>
                <a:latin typeface="Times New Roman"/>
                <a:cs typeface="Times New Roman"/>
              </a:rPr>
              <a:t> </a:t>
            </a:r>
            <a:r>
              <a:rPr sz="2800" b="1" i="1" spc="-5" dirty="0">
                <a:solidFill>
                  <a:srgbClr val="00006B"/>
                </a:solidFill>
                <a:latin typeface="Times New Roman"/>
                <a:cs typeface="Times New Roman"/>
              </a:rPr>
              <a:t>cheeks</a:t>
            </a:r>
            <a:endParaRPr sz="2800">
              <a:latin typeface="Times New Roman"/>
              <a:cs typeface="Times New Roman"/>
            </a:endParaRPr>
          </a:p>
          <a:p>
            <a:pPr marL="244475" marR="399415" indent="-231775">
              <a:lnSpc>
                <a:spcPct val="100000"/>
              </a:lnSpc>
              <a:spcBef>
                <a:spcPts val="675"/>
              </a:spcBef>
              <a:buClr>
                <a:srgbClr val="000099"/>
              </a:buClr>
              <a:buFont typeface="Times New Roman"/>
              <a:buChar char="•"/>
              <a:tabLst>
                <a:tab pos="245110" algn="l"/>
              </a:tabLst>
            </a:pPr>
            <a:r>
              <a:rPr sz="2800" b="1" i="1" spc="-5" dirty="0">
                <a:solidFill>
                  <a:srgbClr val="00006B"/>
                </a:solidFill>
                <a:latin typeface="Times New Roman"/>
                <a:cs typeface="Times New Roman"/>
              </a:rPr>
              <a:t>Moderate </a:t>
            </a:r>
            <a:r>
              <a:rPr sz="2800" b="1" i="1" dirty="0">
                <a:solidFill>
                  <a:srgbClr val="00006B"/>
                </a:solidFill>
                <a:latin typeface="Times New Roman"/>
                <a:cs typeface="Times New Roman"/>
              </a:rPr>
              <a:t>stop,</a:t>
            </a:r>
            <a:r>
              <a:rPr sz="2800" b="1" i="1" spc="-65" dirty="0">
                <a:solidFill>
                  <a:srgbClr val="00006B"/>
                </a:solidFill>
                <a:latin typeface="Times New Roman"/>
                <a:cs typeface="Times New Roman"/>
              </a:rPr>
              <a:t> </a:t>
            </a:r>
            <a:r>
              <a:rPr sz="2800" b="1" i="1" spc="-5" dirty="0">
                <a:solidFill>
                  <a:srgbClr val="00006B"/>
                </a:solidFill>
                <a:latin typeface="Times New Roman"/>
                <a:cs typeface="Times New Roman"/>
              </a:rPr>
              <a:t>forehead  </a:t>
            </a:r>
            <a:r>
              <a:rPr sz="2800" b="1" i="1" dirty="0">
                <a:solidFill>
                  <a:srgbClr val="00006B"/>
                </a:solidFill>
                <a:latin typeface="Times New Roman"/>
                <a:cs typeface="Times New Roman"/>
              </a:rPr>
              <a:t>flat</a:t>
            </a:r>
            <a:endParaRPr sz="2800">
              <a:latin typeface="Times New Roman"/>
              <a:cs typeface="Times New Roman"/>
            </a:endParaRPr>
          </a:p>
          <a:p>
            <a:pPr marL="244475" indent="-231775">
              <a:lnSpc>
                <a:spcPct val="100000"/>
              </a:lnSpc>
              <a:spcBef>
                <a:spcPts val="675"/>
              </a:spcBef>
              <a:buClr>
                <a:srgbClr val="000099"/>
              </a:buClr>
              <a:buFont typeface="Times New Roman"/>
              <a:buChar char="•"/>
              <a:tabLst>
                <a:tab pos="245110" algn="l"/>
              </a:tabLst>
            </a:pPr>
            <a:r>
              <a:rPr sz="2800" b="1" i="1" spc="-5" dirty="0">
                <a:solidFill>
                  <a:srgbClr val="00006B"/>
                </a:solidFill>
                <a:latin typeface="Times New Roman"/>
                <a:cs typeface="Times New Roman"/>
              </a:rPr>
              <a:t>Flews </a:t>
            </a:r>
            <a:r>
              <a:rPr sz="2800" b="1" i="1" dirty="0">
                <a:solidFill>
                  <a:srgbClr val="00006B"/>
                </a:solidFill>
                <a:latin typeface="Times New Roman"/>
                <a:cs typeface="Times New Roman"/>
              </a:rPr>
              <a:t>not too</a:t>
            </a:r>
            <a:r>
              <a:rPr sz="2800" b="1" i="1" spc="-40" dirty="0">
                <a:solidFill>
                  <a:srgbClr val="00006B"/>
                </a:solidFill>
                <a:latin typeface="Times New Roman"/>
                <a:cs typeface="Times New Roman"/>
              </a:rPr>
              <a:t> </a:t>
            </a:r>
            <a:r>
              <a:rPr sz="2800" b="1" i="1" spc="-5" dirty="0">
                <a:solidFill>
                  <a:srgbClr val="00006B"/>
                </a:solidFill>
                <a:latin typeface="Times New Roman"/>
                <a:cs typeface="Times New Roman"/>
              </a:rPr>
              <a:t>pendulous</a:t>
            </a:r>
            <a:endParaRPr sz="2800">
              <a:latin typeface="Times New Roman"/>
              <a:cs typeface="Times New Roman"/>
            </a:endParaRPr>
          </a:p>
          <a:p>
            <a:pPr marL="244475" marR="186055" indent="-231775">
              <a:lnSpc>
                <a:spcPct val="100000"/>
              </a:lnSpc>
              <a:spcBef>
                <a:spcPts val="670"/>
              </a:spcBef>
              <a:buClr>
                <a:srgbClr val="000099"/>
              </a:buClr>
              <a:buFont typeface="Times New Roman"/>
              <a:buChar char="•"/>
              <a:tabLst>
                <a:tab pos="245110" algn="l"/>
              </a:tabLst>
            </a:pPr>
            <a:r>
              <a:rPr sz="2800" b="1" i="1" spc="-5" dirty="0">
                <a:solidFill>
                  <a:srgbClr val="00006B"/>
                </a:solidFill>
                <a:latin typeface="Times New Roman"/>
                <a:cs typeface="Times New Roman"/>
              </a:rPr>
              <a:t>Reversion to Bulldog</a:t>
            </a:r>
            <a:r>
              <a:rPr sz="2800" b="1" i="1" spc="-60" dirty="0">
                <a:solidFill>
                  <a:srgbClr val="00006B"/>
                </a:solidFill>
                <a:latin typeface="Times New Roman"/>
                <a:cs typeface="Times New Roman"/>
              </a:rPr>
              <a:t> </a:t>
            </a:r>
            <a:r>
              <a:rPr sz="2800" b="1" i="1" spc="-10" dirty="0">
                <a:solidFill>
                  <a:srgbClr val="00006B"/>
                </a:solidFill>
                <a:latin typeface="Times New Roman"/>
                <a:cs typeface="Times New Roman"/>
              </a:rPr>
              <a:t>very  </a:t>
            </a:r>
            <a:r>
              <a:rPr sz="2800" b="1" i="1" spc="-5" dirty="0">
                <a:solidFill>
                  <a:srgbClr val="00006B"/>
                </a:solidFill>
                <a:latin typeface="Times New Roman"/>
                <a:cs typeface="Times New Roman"/>
              </a:rPr>
              <a:t>undesirable</a:t>
            </a:r>
            <a:endParaRPr sz="2800">
              <a:latin typeface="Times New Roman"/>
              <a:cs typeface="Times New Roman"/>
            </a:endParaRPr>
          </a:p>
          <a:p>
            <a:pPr marL="244475" marR="703580" indent="-231775">
              <a:lnSpc>
                <a:spcPct val="100000"/>
              </a:lnSpc>
              <a:spcBef>
                <a:spcPts val="675"/>
              </a:spcBef>
              <a:buClr>
                <a:srgbClr val="000099"/>
              </a:buClr>
              <a:buFont typeface="Times New Roman"/>
              <a:buChar char="•"/>
              <a:tabLst>
                <a:tab pos="245110" algn="l"/>
              </a:tabLst>
            </a:pPr>
            <a:r>
              <a:rPr sz="2800" b="1" i="1" spc="-5" dirty="0">
                <a:solidFill>
                  <a:srgbClr val="00006B"/>
                </a:solidFill>
                <a:latin typeface="Times New Roman"/>
                <a:cs typeface="Times New Roman"/>
              </a:rPr>
              <a:t>Nose </a:t>
            </a:r>
            <a:r>
              <a:rPr sz="2800" b="1" i="1" dirty="0">
                <a:solidFill>
                  <a:srgbClr val="00006B"/>
                </a:solidFill>
                <a:latin typeface="Times New Roman"/>
                <a:cs typeface="Times New Roman"/>
              </a:rPr>
              <a:t>black </a:t>
            </a:r>
            <a:r>
              <a:rPr sz="2800" b="1" i="1" spc="-5" dirty="0">
                <a:solidFill>
                  <a:srgbClr val="00006B"/>
                </a:solidFill>
                <a:latin typeface="Times New Roman"/>
                <a:cs typeface="Times New Roman"/>
              </a:rPr>
              <a:t>with</a:t>
            </a:r>
            <a:r>
              <a:rPr sz="2800" b="1" i="1" spc="-95" dirty="0">
                <a:solidFill>
                  <a:srgbClr val="00006B"/>
                </a:solidFill>
                <a:latin typeface="Times New Roman"/>
                <a:cs typeface="Times New Roman"/>
              </a:rPr>
              <a:t> </a:t>
            </a:r>
            <a:r>
              <a:rPr sz="2800" b="1" i="1" dirty="0">
                <a:solidFill>
                  <a:srgbClr val="00006B"/>
                </a:solidFill>
                <a:latin typeface="Times New Roman"/>
                <a:cs typeface="Times New Roman"/>
              </a:rPr>
              <a:t>large,  </a:t>
            </a:r>
            <a:r>
              <a:rPr sz="2800" b="1" i="1" spc="-5" dirty="0">
                <a:solidFill>
                  <a:srgbClr val="00006B"/>
                </a:solidFill>
                <a:latin typeface="Times New Roman"/>
                <a:cs typeface="Times New Roman"/>
              </a:rPr>
              <a:t>open</a:t>
            </a:r>
            <a:r>
              <a:rPr sz="2800" b="1" i="1" spc="-10" dirty="0">
                <a:solidFill>
                  <a:srgbClr val="00006B"/>
                </a:solidFill>
                <a:latin typeface="Times New Roman"/>
                <a:cs typeface="Times New Roman"/>
              </a:rPr>
              <a:t> </a:t>
            </a:r>
            <a:r>
              <a:rPr sz="2800" b="1" i="1" spc="-5" dirty="0">
                <a:solidFill>
                  <a:srgbClr val="00006B"/>
                </a:solidFill>
                <a:latin typeface="Times New Roman"/>
                <a:cs typeface="Times New Roman"/>
              </a:rPr>
              <a:t>nostrils</a:t>
            </a:r>
            <a:endParaRPr sz="2800">
              <a:latin typeface="Times New Roman"/>
              <a:cs typeface="Times New Roman"/>
            </a:endParaRPr>
          </a:p>
          <a:p>
            <a:pPr marL="244475" indent="-231775">
              <a:lnSpc>
                <a:spcPct val="100000"/>
              </a:lnSpc>
              <a:spcBef>
                <a:spcPts val="670"/>
              </a:spcBef>
              <a:buClr>
                <a:srgbClr val="000099"/>
              </a:buClr>
              <a:buFont typeface="Times New Roman"/>
              <a:buChar char="•"/>
              <a:tabLst>
                <a:tab pos="245110" algn="l"/>
                <a:tab pos="1329055" algn="l"/>
              </a:tabLst>
            </a:pPr>
            <a:r>
              <a:rPr sz="2800" b="1" i="1" spc="-5" dirty="0">
                <a:solidFill>
                  <a:srgbClr val="00006B"/>
                </a:solidFill>
                <a:latin typeface="Times New Roman"/>
                <a:cs typeface="Times New Roman"/>
              </a:rPr>
              <a:t>Head:	1 as to 3</a:t>
            </a:r>
            <a:r>
              <a:rPr sz="2800" b="1" i="1" spc="-70" dirty="0">
                <a:solidFill>
                  <a:srgbClr val="00006B"/>
                </a:solidFill>
                <a:latin typeface="Times New Roman"/>
                <a:cs typeface="Times New Roman"/>
              </a:rPr>
              <a:t> </a:t>
            </a:r>
            <a:r>
              <a:rPr sz="2800" b="1" i="1" dirty="0">
                <a:solidFill>
                  <a:srgbClr val="00006B"/>
                </a:solidFill>
                <a:latin typeface="Times New Roman"/>
                <a:cs typeface="Times New Roman"/>
              </a:rPr>
              <a:t>proportion</a:t>
            </a:r>
            <a:endParaRPr sz="2800">
              <a:latin typeface="Times New Roman"/>
              <a:cs typeface="Times New Roman"/>
            </a:endParaRPr>
          </a:p>
          <a:p>
            <a:pPr marL="244475" indent="-231775">
              <a:lnSpc>
                <a:spcPct val="100000"/>
              </a:lnSpc>
              <a:spcBef>
                <a:spcPts val="675"/>
              </a:spcBef>
              <a:buClr>
                <a:srgbClr val="000099"/>
              </a:buClr>
              <a:buFont typeface="Times New Roman"/>
              <a:buChar char="•"/>
              <a:tabLst>
                <a:tab pos="245110" algn="l"/>
              </a:tabLst>
            </a:pPr>
            <a:r>
              <a:rPr sz="2800" b="1" i="1" spc="-5" dirty="0">
                <a:solidFill>
                  <a:srgbClr val="00006B"/>
                </a:solidFill>
                <a:latin typeface="Times New Roman"/>
                <a:cs typeface="Times New Roman"/>
              </a:rPr>
              <a:t>Unnecessary to count</a:t>
            </a:r>
            <a:r>
              <a:rPr sz="2800" b="1" i="1" spc="-40" dirty="0">
                <a:solidFill>
                  <a:srgbClr val="00006B"/>
                </a:solidFill>
                <a:latin typeface="Times New Roman"/>
                <a:cs typeface="Times New Roman"/>
              </a:rPr>
              <a:t> </a:t>
            </a:r>
            <a:r>
              <a:rPr sz="2800" b="1" i="1" spc="-5" dirty="0">
                <a:solidFill>
                  <a:srgbClr val="00006B"/>
                </a:solidFill>
                <a:latin typeface="Times New Roman"/>
                <a:cs typeface="Times New Roman"/>
              </a:rPr>
              <a:t>teeth</a:t>
            </a:r>
            <a:endParaRPr sz="2800">
              <a:latin typeface="Times New Roman"/>
              <a:cs typeface="Times New Roman"/>
            </a:endParaRPr>
          </a:p>
        </p:txBody>
      </p:sp>
      <p:sp>
        <p:nvSpPr>
          <p:cNvPr id="22" name="object 22"/>
          <p:cNvSpPr/>
          <p:nvPr/>
        </p:nvSpPr>
        <p:spPr>
          <a:xfrm>
            <a:off x="4713732" y="2119883"/>
            <a:ext cx="4224527" cy="4158996"/>
          </a:xfrm>
          <a:prstGeom prst="rect">
            <a:avLst/>
          </a:prstGeom>
          <a:blipFill>
            <a:blip r:embed="rId2" cstate="print"/>
            <a:stretch>
              <a:fillRect/>
            </a:stretch>
          </a:blipFill>
        </p:spPr>
        <p:txBody>
          <a:bodyPr wrap="square" lIns="0" tIns="0" rIns="0" bIns="0" rtlCol="0"/>
          <a:lstStyle/>
          <a:p>
            <a:endParaRPr/>
          </a:p>
        </p:txBody>
      </p:sp>
      <p:sp>
        <p:nvSpPr>
          <p:cNvPr id="23" name="object 23"/>
          <p:cNvSpPr txBox="1">
            <a:spLocks noGrp="1"/>
          </p:cNvSpPr>
          <p:nvPr>
            <p:ph type="title"/>
          </p:nvPr>
        </p:nvSpPr>
        <p:spPr>
          <a:xfrm>
            <a:off x="1944370" y="952880"/>
            <a:ext cx="1041400" cy="574040"/>
          </a:xfrm>
          <a:prstGeom prst="rect">
            <a:avLst/>
          </a:prstGeom>
        </p:spPr>
        <p:txBody>
          <a:bodyPr vert="horz" wrap="square" lIns="0" tIns="12700" rIns="0" bIns="0" rtlCol="0">
            <a:spAutoFit/>
          </a:bodyPr>
          <a:lstStyle/>
          <a:p>
            <a:pPr marL="12700">
              <a:lnSpc>
                <a:spcPct val="100000"/>
              </a:lnSpc>
              <a:spcBef>
                <a:spcPts val="100"/>
              </a:spcBef>
            </a:pPr>
            <a:r>
              <a:rPr dirty="0"/>
              <a:t>Head</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3200400" y="4419600"/>
            <a:ext cx="2743200" cy="2209800"/>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944370" y="952880"/>
            <a:ext cx="6255385" cy="574040"/>
          </a:xfrm>
          <a:prstGeom prst="rect">
            <a:avLst/>
          </a:prstGeom>
        </p:spPr>
        <p:txBody>
          <a:bodyPr vert="horz" wrap="square" lIns="0" tIns="12700" rIns="0" bIns="0" rtlCol="0">
            <a:spAutoFit/>
          </a:bodyPr>
          <a:lstStyle/>
          <a:p>
            <a:pPr marL="12700">
              <a:lnSpc>
                <a:spcPct val="100000"/>
              </a:lnSpc>
              <a:spcBef>
                <a:spcPts val="100"/>
              </a:spcBef>
            </a:pPr>
            <a:r>
              <a:rPr spc="-5" dirty="0"/>
              <a:t>Examples </a:t>
            </a:r>
            <a:r>
              <a:rPr dirty="0"/>
              <a:t>of </a:t>
            </a:r>
            <a:r>
              <a:rPr spc="-20" dirty="0"/>
              <a:t>Typical </a:t>
            </a:r>
            <a:r>
              <a:rPr dirty="0"/>
              <a:t>Male</a:t>
            </a:r>
            <a:r>
              <a:rPr spc="-45" dirty="0"/>
              <a:t> </a:t>
            </a:r>
            <a:r>
              <a:rPr dirty="0"/>
              <a:t>Heads</a:t>
            </a:r>
          </a:p>
        </p:txBody>
      </p:sp>
      <p:sp>
        <p:nvSpPr>
          <p:cNvPr id="7" name="object 7"/>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
        <p:nvSpPr>
          <p:cNvPr id="10" name="TextBox 9"/>
          <p:cNvSpPr txBox="1"/>
          <p:nvPr/>
        </p:nvSpPr>
        <p:spPr>
          <a:xfrm>
            <a:off x="5029200" y="3352800"/>
            <a:ext cx="184731" cy="369332"/>
          </a:xfrm>
          <a:prstGeom prst="rect">
            <a:avLst/>
          </a:prstGeom>
          <a:noFill/>
        </p:spPr>
        <p:txBody>
          <a:bodyPr wrap="none" rtlCol="0">
            <a:spAutoFit/>
          </a:bodyPr>
          <a:lstStyle/>
          <a:p>
            <a:endParaRPr lang="en-US" dirty="0"/>
          </a:p>
        </p:txBody>
      </p:sp>
      <p:pic>
        <p:nvPicPr>
          <p:cNvPr id="11" name="Picture 10" descr="Brindledoghead13jpg14of90.jpg"/>
          <p:cNvPicPr>
            <a:picLocks noChangeAspect="1"/>
          </p:cNvPicPr>
          <p:nvPr/>
        </p:nvPicPr>
        <p:blipFill>
          <a:blip r:embed="rId4" cstate="print"/>
          <a:stretch>
            <a:fillRect/>
          </a:stretch>
        </p:blipFill>
        <p:spPr>
          <a:xfrm>
            <a:off x="3124200" y="1828800"/>
            <a:ext cx="2895600" cy="2518721"/>
          </a:xfrm>
          <a:prstGeom prst="rect">
            <a:avLst/>
          </a:prstGeom>
        </p:spPr>
      </p:pic>
      <p:pic>
        <p:nvPicPr>
          <p:cNvPr id="12" name="Picture 11" descr="doghead27jpg29of90.png"/>
          <p:cNvPicPr>
            <a:picLocks noChangeAspect="1"/>
          </p:cNvPicPr>
          <p:nvPr/>
        </p:nvPicPr>
        <p:blipFill>
          <a:blip r:embed="rId5" cstate="print"/>
          <a:stretch>
            <a:fillRect/>
          </a:stretch>
        </p:blipFill>
        <p:spPr>
          <a:xfrm>
            <a:off x="6400800" y="4419600"/>
            <a:ext cx="2286000" cy="2194559"/>
          </a:xfrm>
          <a:prstGeom prst="rect">
            <a:avLst/>
          </a:prstGeom>
        </p:spPr>
      </p:pic>
      <p:pic>
        <p:nvPicPr>
          <p:cNvPr id="13" name="Picture 12" descr="Brindledogpuppy33jpg35of90.png"/>
          <p:cNvPicPr>
            <a:picLocks noChangeAspect="1"/>
          </p:cNvPicPr>
          <p:nvPr/>
        </p:nvPicPr>
        <p:blipFill>
          <a:blip r:embed="rId6" cstate="print"/>
          <a:stretch>
            <a:fillRect/>
          </a:stretch>
        </p:blipFill>
        <p:spPr>
          <a:xfrm>
            <a:off x="685800" y="4419600"/>
            <a:ext cx="2280446" cy="2143552"/>
          </a:xfrm>
          <a:prstGeom prst="rect">
            <a:avLst/>
          </a:prstGeom>
        </p:spPr>
      </p:pic>
      <p:sp>
        <p:nvSpPr>
          <p:cNvPr id="14" name="object 117"/>
          <p:cNvSpPr/>
          <p:nvPr/>
        </p:nvSpPr>
        <p:spPr>
          <a:xfrm>
            <a:off x="609600" y="2057400"/>
            <a:ext cx="2441449" cy="2101595"/>
          </a:xfrm>
          <a:prstGeom prst="rect">
            <a:avLst/>
          </a:prstGeom>
          <a:blipFill>
            <a:blip r:embed="rId7" cstate="print"/>
            <a:stretch>
              <a:fillRect/>
            </a:stretch>
          </a:blipFill>
        </p:spPr>
        <p:txBody>
          <a:bodyPr wrap="square" lIns="0" tIns="0" rIns="0" bIns="0" rtlCol="0"/>
          <a:lstStyle/>
          <a:p>
            <a:endParaRPr/>
          </a:p>
        </p:txBody>
      </p:sp>
      <p:sp>
        <p:nvSpPr>
          <p:cNvPr id="15" name="object 119"/>
          <p:cNvSpPr/>
          <p:nvPr/>
        </p:nvSpPr>
        <p:spPr>
          <a:xfrm>
            <a:off x="6248400" y="1905000"/>
            <a:ext cx="2438400" cy="2438400"/>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569964" y="1955292"/>
            <a:ext cx="2171700" cy="2180843"/>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581400" y="1828800"/>
            <a:ext cx="2699004" cy="2331719"/>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944370" y="952880"/>
            <a:ext cx="6713220" cy="574040"/>
          </a:xfrm>
          <a:prstGeom prst="rect">
            <a:avLst/>
          </a:prstGeom>
        </p:spPr>
        <p:txBody>
          <a:bodyPr vert="horz" wrap="square" lIns="0" tIns="12700" rIns="0" bIns="0" rtlCol="0">
            <a:spAutoFit/>
          </a:bodyPr>
          <a:lstStyle/>
          <a:p>
            <a:pPr marL="12700">
              <a:lnSpc>
                <a:spcPct val="100000"/>
              </a:lnSpc>
              <a:spcBef>
                <a:spcPts val="100"/>
              </a:spcBef>
            </a:pPr>
            <a:r>
              <a:rPr spc="-5" dirty="0"/>
              <a:t>Examples </a:t>
            </a:r>
            <a:r>
              <a:rPr dirty="0"/>
              <a:t>of </a:t>
            </a:r>
            <a:r>
              <a:rPr spc="-20" dirty="0"/>
              <a:t>Typical </a:t>
            </a:r>
            <a:r>
              <a:rPr spc="-5" dirty="0"/>
              <a:t>Female</a:t>
            </a:r>
            <a:r>
              <a:rPr spc="-15" dirty="0"/>
              <a:t> </a:t>
            </a:r>
            <a:r>
              <a:rPr dirty="0"/>
              <a:t>Heads</a:t>
            </a:r>
          </a:p>
        </p:txBody>
      </p:sp>
      <p:sp>
        <p:nvSpPr>
          <p:cNvPr id="8" name="object 8"/>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581400" y="4267200"/>
            <a:ext cx="2682241" cy="2351530"/>
          </a:xfrm>
          <a:prstGeom prst="rect">
            <a:avLst/>
          </a:prstGeom>
          <a:blipFill>
            <a:blip r:embed="rId5" cstate="print"/>
            <a:stretch>
              <a:fillRect/>
            </a:stretch>
          </a:blipFill>
        </p:spPr>
        <p:txBody>
          <a:bodyPr wrap="square" lIns="0" tIns="0" rIns="0" bIns="0" rtlCol="0"/>
          <a:lstStyle/>
          <a:p>
            <a:endParaRPr/>
          </a:p>
        </p:txBody>
      </p:sp>
      <p:pic>
        <p:nvPicPr>
          <p:cNvPr id="10" name="Picture 9" descr="bitchhead50jpg52of90.png"/>
          <p:cNvPicPr>
            <a:picLocks noChangeAspect="1"/>
          </p:cNvPicPr>
          <p:nvPr/>
        </p:nvPicPr>
        <p:blipFill>
          <a:blip r:embed="rId6" cstate="print"/>
          <a:stretch>
            <a:fillRect/>
          </a:stretch>
        </p:blipFill>
        <p:spPr>
          <a:xfrm>
            <a:off x="609600" y="1828800"/>
            <a:ext cx="2687302" cy="2438400"/>
          </a:xfrm>
          <a:prstGeom prst="rect">
            <a:avLst/>
          </a:prstGeom>
        </p:spPr>
      </p:pic>
      <p:pic>
        <p:nvPicPr>
          <p:cNvPr id="11" name="Picture 10" descr="Mirahead17jpg18of90.jpg"/>
          <p:cNvPicPr>
            <a:picLocks noChangeAspect="1"/>
          </p:cNvPicPr>
          <p:nvPr/>
        </p:nvPicPr>
        <p:blipFill>
          <a:blip r:embed="rId7" cstate="print"/>
          <a:stretch>
            <a:fillRect/>
          </a:stretch>
        </p:blipFill>
        <p:spPr>
          <a:xfrm>
            <a:off x="609601" y="4333396"/>
            <a:ext cx="2743199" cy="2383037"/>
          </a:xfrm>
          <a:prstGeom prst="rect">
            <a:avLst/>
          </a:prstGeom>
        </p:spPr>
      </p:pic>
      <p:pic>
        <p:nvPicPr>
          <p:cNvPr id="16" name="Picture 15" descr="Hellonwheels (3).png"/>
          <p:cNvPicPr>
            <a:picLocks noChangeAspect="1"/>
          </p:cNvPicPr>
          <p:nvPr/>
        </p:nvPicPr>
        <p:blipFill>
          <a:blip r:embed="rId8" cstate="print"/>
          <a:stretch>
            <a:fillRect/>
          </a:stretch>
        </p:blipFill>
        <p:spPr>
          <a:xfrm>
            <a:off x="6400800" y="4343400"/>
            <a:ext cx="2415000" cy="2286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462405">
              <a:lnSpc>
                <a:spcPct val="100000"/>
              </a:lnSpc>
              <a:spcBef>
                <a:spcPts val="100"/>
              </a:spcBef>
            </a:pPr>
            <a:r>
              <a:rPr spc="-5" dirty="0"/>
              <a:t>Complimentary Male/Female</a:t>
            </a:r>
            <a:r>
              <a:rPr spc="5" dirty="0"/>
              <a:t> </a:t>
            </a:r>
            <a:r>
              <a:rPr dirty="0"/>
              <a:t>Head</a:t>
            </a:r>
          </a:p>
        </p:txBody>
      </p:sp>
      <p:sp>
        <p:nvSpPr>
          <p:cNvPr id="3" name="object 3"/>
          <p:cNvSpPr/>
          <p:nvPr/>
        </p:nvSpPr>
        <p:spPr>
          <a:xfrm>
            <a:off x="67056" y="2110739"/>
            <a:ext cx="4282440" cy="450951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654296" y="2109216"/>
            <a:ext cx="4489703" cy="4373880"/>
          </a:xfrm>
          <a:prstGeom prst="rect">
            <a:avLst/>
          </a:prstGeom>
          <a:blipFill>
            <a:blip r:embed="rId3" cstate="print"/>
            <a:stretch>
              <a:fillRect/>
            </a:stretch>
          </a:blipFill>
        </p:spPr>
        <p:txBody>
          <a:bodyPr wrap="square" lIns="0" tIns="0" rIns="0" bIns="0" rtlCol="0"/>
          <a:lstStyle/>
          <a:p>
            <a:endParaRPr/>
          </a:p>
        </p:txBody>
      </p:sp>
      <p:sp>
        <p:nvSpPr>
          <p:cNvPr id="5" name="object 3"/>
          <p:cNvSpPr/>
          <p:nvPr/>
        </p:nvSpPr>
        <p:spPr>
          <a:xfrm>
            <a:off x="0" y="2133600"/>
            <a:ext cx="4282440" cy="450951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462405">
              <a:lnSpc>
                <a:spcPct val="100000"/>
              </a:lnSpc>
              <a:spcBef>
                <a:spcPts val="100"/>
              </a:spcBef>
            </a:pPr>
            <a:r>
              <a:rPr spc="-5" dirty="0"/>
              <a:t>Complimentary Male/Female</a:t>
            </a:r>
            <a:r>
              <a:rPr spc="5" dirty="0"/>
              <a:t> </a:t>
            </a:r>
            <a:r>
              <a:rPr dirty="0"/>
              <a:t>Head</a:t>
            </a:r>
          </a:p>
        </p:txBody>
      </p:sp>
      <p:pic>
        <p:nvPicPr>
          <p:cNvPr id="6" name="Picture 5" descr="IMG_5960 (2).PNG"/>
          <p:cNvPicPr>
            <a:picLocks noChangeAspect="1"/>
          </p:cNvPicPr>
          <p:nvPr/>
        </p:nvPicPr>
        <p:blipFill>
          <a:blip r:embed="rId2" cstate="print"/>
          <a:stretch>
            <a:fillRect/>
          </a:stretch>
        </p:blipFill>
        <p:spPr>
          <a:xfrm>
            <a:off x="4572000" y="2438400"/>
            <a:ext cx="4087898" cy="3743136"/>
          </a:xfrm>
          <a:prstGeom prst="rect">
            <a:avLst/>
          </a:prstGeom>
        </p:spPr>
      </p:pic>
      <p:pic>
        <p:nvPicPr>
          <p:cNvPr id="7" name="Picture 6" descr="SouthAfricanDog.jpg"/>
          <p:cNvPicPr>
            <a:picLocks noChangeAspect="1"/>
          </p:cNvPicPr>
          <p:nvPr/>
        </p:nvPicPr>
        <p:blipFill>
          <a:blip r:embed="rId3" cstate="print"/>
          <a:stretch>
            <a:fillRect/>
          </a:stretch>
        </p:blipFill>
        <p:spPr>
          <a:xfrm>
            <a:off x="914400" y="2286000"/>
            <a:ext cx="3490281" cy="399577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462405">
              <a:lnSpc>
                <a:spcPct val="100000"/>
              </a:lnSpc>
              <a:spcBef>
                <a:spcPts val="100"/>
              </a:spcBef>
            </a:pPr>
            <a:r>
              <a:rPr spc="-5" dirty="0"/>
              <a:t>Complimentary Male/Female</a:t>
            </a:r>
            <a:r>
              <a:rPr spc="5" dirty="0"/>
              <a:t> </a:t>
            </a:r>
            <a:r>
              <a:rPr dirty="0"/>
              <a:t>Head</a:t>
            </a:r>
          </a:p>
        </p:txBody>
      </p:sp>
      <p:sp>
        <p:nvSpPr>
          <p:cNvPr id="3" name="object 3"/>
          <p:cNvSpPr/>
          <p:nvPr/>
        </p:nvSpPr>
        <p:spPr>
          <a:xfrm>
            <a:off x="313943" y="2116835"/>
            <a:ext cx="4073652" cy="4209288"/>
          </a:xfrm>
          <a:prstGeom prst="rect">
            <a:avLst/>
          </a:prstGeom>
          <a:blipFill>
            <a:blip r:embed="rId2" cstate="print"/>
            <a:stretch>
              <a:fillRect/>
            </a:stretch>
          </a:blipFill>
        </p:spPr>
        <p:txBody>
          <a:bodyPr wrap="square" lIns="0" tIns="0" rIns="0" bIns="0" rtlCol="0"/>
          <a:lstStyle/>
          <a:p>
            <a:endParaRPr/>
          </a:p>
        </p:txBody>
      </p:sp>
      <p:pic>
        <p:nvPicPr>
          <p:cNvPr id="5" name="Picture 4" descr="CherylPikebitch (2).PNG"/>
          <p:cNvPicPr>
            <a:picLocks noChangeAspect="1"/>
          </p:cNvPicPr>
          <p:nvPr/>
        </p:nvPicPr>
        <p:blipFill>
          <a:blip r:embed="rId3" cstate="print"/>
          <a:stretch>
            <a:fillRect/>
          </a:stretch>
        </p:blipFill>
        <p:spPr>
          <a:xfrm>
            <a:off x="4572000" y="2206310"/>
            <a:ext cx="4056362" cy="411829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4427" y="952880"/>
            <a:ext cx="4545330" cy="574040"/>
          </a:xfrm>
          <a:prstGeom prst="rect">
            <a:avLst/>
          </a:prstGeom>
        </p:spPr>
        <p:txBody>
          <a:bodyPr vert="horz" wrap="square" lIns="0" tIns="12700" rIns="0" bIns="0" rtlCol="0">
            <a:spAutoFit/>
          </a:bodyPr>
          <a:lstStyle/>
          <a:p>
            <a:pPr marL="12700">
              <a:lnSpc>
                <a:spcPct val="100000"/>
              </a:lnSpc>
              <a:spcBef>
                <a:spcPts val="100"/>
              </a:spcBef>
            </a:pPr>
            <a:r>
              <a:rPr spc="-5" dirty="0" smtClean="0"/>
              <a:t>Father</a:t>
            </a:r>
            <a:r>
              <a:rPr lang="en-US" spc="-5" dirty="0" smtClean="0"/>
              <a:t>/</a:t>
            </a:r>
            <a:r>
              <a:rPr spc="-5" dirty="0" smtClean="0"/>
              <a:t>Son</a:t>
            </a:r>
            <a:r>
              <a:rPr spc="-15" dirty="0" smtClean="0"/>
              <a:t> </a:t>
            </a:r>
            <a:r>
              <a:rPr spc="-5" dirty="0"/>
              <a:t>Consistency</a:t>
            </a:r>
          </a:p>
        </p:txBody>
      </p:sp>
      <p:sp>
        <p:nvSpPr>
          <p:cNvPr id="3" name="object 3"/>
          <p:cNvSpPr/>
          <p:nvPr/>
        </p:nvSpPr>
        <p:spPr>
          <a:xfrm>
            <a:off x="626363" y="2100071"/>
            <a:ext cx="8087868" cy="434187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51628" y="35179"/>
            <a:ext cx="4109085" cy="391160"/>
          </a:xfrm>
          <a:prstGeom prst="rect">
            <a:avLst/>
          </a:prstGeom>
        </p:spPr>
        <p:txBody>
          <a:bodyPr vert="horz" wrap="square" lIns="0" tIns="12700" rIns="0" bIns="0" rtlCol="0">
            <a:spAutoFit/>
          </a:bodyPr>
          <a:lstStyle/>
          <a:p>
            <a:pPr marL="12700">
              <a:lnSpc>
                <a:spcPct val="100000"/>
              </a:lnSpc>
              <a:spcBef>
                <a:spcPts val="100"/>
              </a:spcBef>
            </a:pPr>
            <a:r>
              <a:rPr sz="2400" dirty="0"/>
              <a:t>Maturity </a:t>
            </a:r>
            <a:r>
              <a:rPr sz="2400" spc="-5" dirty="0"/>
              <a:t>in </a:t>
            </a:r>
            <a:r>
              <a:rPr sz="2400" dirty="0"/>
              <a:t>a </a:t>
            </a:r>
            <a:r>
              <a:rPr sz="2400" spc="-5" dirty="0"/>
              <a:t>Bullmastiff </a:t>
            </a:r>
            <a:r>
              <a:rPr sz="2400" dirty="0"/>
              <a:t>-</a:t>
            </a:r>
            <a:r>
              <a:rPr sz="2400" spc="-105" dirty="0"/>
              <a:t> </a:t>
            </a:r>
            <a:r>
              <a:rPr sz="2400" dirty="0"/>
              <a:t>Head</a:t>
            </a:r>
            <a:endParaRPr sz="2400"/>
          </a:p>
        </p:txBody>
      </p:sp>
      <p:sp>
        <p:nvSpPr>
          <p:cNvPr id="3" name="object 3"/>
          <p:cNvSpPr/>
          <p:nvPr/>
        </p:nvSpPr>
        <p:spPr>
          <a:xfrm>
            <a:off x="1577339" y="534923"/>
            <a:ext cx="5989320" cy="299313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665476" y="3383279"/>
            <a:ext cx="4238244" cy="324154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94247" y="1898904"/>
            <a:ext cx="2330196" cy="227076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88719" y="4376928"/>
            <a:ext cx="2389632" cy="2304288"/>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3775428" y="4978303"/>
            <a:ext cx="250190" cy="919480"/>
          </a:xfrm>
          <a:prstGeom prst="rect">
            <a:avLst/>
          </a:prstGeom>
        </p:spPr>
        <p:txBody>
          <a:bodyPr vert="vert270" wrap="square" lIns="0" tIns="0" rIns="0" bIns="0" rtlCol="0">
            <a:spAutoFit/>
          </a:bodyPr>
          <a:lstStyle/>
          <a:p>
            <a:pPr marL="12700">
              <a:lnSpc>
                <a:spcPts val="1839"/>
              </a:lnSpc>
            </a:pPr>
            <a:r>
              <a:rPr sz="1600" b="1" spc="-5" dirty="0">
                <a:solidFill>
                  <a:srgbClr val="000099"/>
                </a:solidFill>
                <a:latin typeface="Times New Roman"/>
                <a:cs typeface="Times New Roman"/>
              </a:rPr>
              <a:t>14</a:t>
            </a:r>
            <a:r>
              <a:rPr sz="1600" b="1" spc="-60" dirty="0">
                <a:solidFill>
                  <a:srgbClr val="000099"/>
                </a:solidFill>
                <a:latin typeface="Times New Roman"/>
                <a:cs typeface="Times New Roman"/>
              </a:rPr>
              <a:t> </a:t>
            </a:r>
            <a:r>
              <a:rPr sz="1600" b="1" spc="-10" dirty="0">
                <a:solidFill>
                  <a:srgbClr val="000099"/>
                </a:solidFill>
                <a:latin typeface="Times New Roman"/>
                <a:cs typeface="Times New Roman"/>
              </a:rPr>
              <a:t>months</a:t>
            </a:r>
            <a:endParaRPr sz="1600">
              <a:latin typeface="Times New Roman"/>
              <a:cs typeface="Times New Roman"/>
            </a:endParaRPr>
          </a:p>
        </p:txBody>
      </p:sp>
      <p:sp>
        <p:nvSpPr>
          <p:cNvPr id="5" name="object 5"/>
          <p:cNvSpPr txBox="1"/>
          <p:nvPr/>
        </p:nvSpPr>
        <p:spPr>
          <a:xfrm>
            <a:off x="8227667" y="2622401"/>
            <a:ext cx="250190" cy="817880"/>
          </a:xfrm>
          <a:prstGeom prst="rect">
            <a:avLst/>
          </a:prstGeom>
        </p:spPr>
        <p:txBody>
          <a:bodyPr vert="vert270" wrap="square" lIns="0" tIns="0" rIns="0" bIns="0" rtlCol="0">
            <a:spAutoFit/>
          </a:bodyPr>
          <a:lstStyle/>
          <a:p>
            <a:pPr marL="12700">
              <a:lnSpc>
                <a:spcPts val="1839"/>
              </a:lnSpc>
            </a:pPr>
            <a:r>
              <a:rPr sz="1600" b="1" spc="-5" dirty="0">
                <a:solidFill>
                  <a:srgbClr val="000099"/>
                </a:solidFill>
                <a:latin typeface="Times New Roman"/>
                <a:cs typeface="Times New Roman"/>
              </a:rPr>
              <a:t>9</a:t>
            </a:r>
            <a:r>
              <a:rPr sz="1600" b="1" spc="-60" dirty="0">
                <a:solidFill>
                  <a:srgbClr val="000099"/>
                </a:solidFill>
                <a:latin typeface="Times New Roman"/>
                <a:cs typeface="Times New Roman"/>
              </a:rPr>
              <a:t> </a:t>
            </a:r>
            <a:r>
              <a:rPr sz="1600" b="1" spc="-10" dirty="0">
                <a:solidFill>
                  <a:srgbClr val="000099"/>
                </a:solidFill>
                <a:latin typeface="Times New Roman"/>
                <a:cs typeface="Times New Roman"/>
              </a:rPr>
              <a:t>months</a:t>
            </a:r>
            <a:endParaRPr sz="1600">
              <a:latin typeface="Times New Roman"/>
              <a:cs typeface="Times New Roman"/>
            </a:endParaRPr>
          </a:p>
        </p:txBody>
      </p:sp>
      <p:sp>
        <p:nvSpPr>
          <p:cNvPr id="6" name="object 6"/>
          <p:cNvSpPr txBox="1"/>
          <p:nvPr/>
        </p:nvSpPr>
        <p:spPr>
          <a:xfrm>
            <a:off x="8335617" y="5054139"/>
            <a:ext cx="250190" cy="640715"/>
          </a:xfrm>
          <a:prstGeom prst="rect">
            <a:avLst/>
          </a:prstGeom>
        </p:spPr>
        <p:txBody>
          <a:bodyPr vert="vert270" wrap="square" lIns="0" tIns="0" rIns="0" bIns="0" rtlCol="0">
            <a:spAutoFit/>
          </a:bodyPr>
          <a:lstStyle/>
          <a:p>
            <a:pPr marL="12700">
              <a:lnSpc>
                <a:spcPts val="1839"/>
              </a:lnSpc>
            </a:pPr>
            <a:r>
              <a:rPr sz="1600" b="1" spc="-5" dirty="0">
                <a:solidFill>
                  <a:srgbClr val="000099"/>
                </a:solidFill>
                <a:latin typeface="Times New Roman"/>
                <a:cs typeface="Times New Roman"/>
              </a:rPr>
              <a:t>2</a:t>
            </a:r>
            <a:r>
              <a:rPr sz="1600" b="1" spc="-65" dirty="0">
                <a:solidFill>
                  <a:srgbClr val="000099"/>
                </a:solidFill>
                <a:latin typeface="Times New Roman"/>
                <a:cs typeface="Times New Roman"/>
              </a:rPr>
              <a:t> </a:t>
            </a:r>
            <a:r>
              <a:rPr sz="1600" b="1" spc="-5" dirty="0">
                <a:solidFill>
                  <a:srgbClr val="000099"/>
                </a:solidFill>
                <a:latin typeface="Times New Roman"/>
                <a:cs typeface="Times New Roman"/>
              </a:rPr>
              <a:t>years</a:t>
            </a:r>
            <a:endParaRPr sz="1600">
              <a:latin typeface="Times New Roman"/>
              <a:cs typeface="Times New Roman"/>
            </a:endParaRPr>
          </a:p>
        </p:txBody>
      </p:sp>
      <p:sp>
        <p:nvSpPr>
          <p:cNvPr id="7" name="object 7"/>
          <p:cNvSpPr txBox="1"/>
          <p:nvPr/>
        </p:nvSpPr>
        <p:spPr>
          <a:xfrm>
            <a:off x="3835880" y="2539724"/>
            <a:ext cx="250190" cy="817880"/>
          </a:xfrm>
          <a:prstGeom prst="rect">
            <a:avLst/>
          </a:prstGeom>
        </p:spPr>
        <p:txBody>
          <a:bodyPr vert="vert270" wrap="square" lIns="0" tIns="0" rIns="0" bIns="0" rtlCol="0">
            <a:spAutoFit/>
          </a:bodyPr>
          <a:lstStyle/>
          <a:p>
            <a:pPr marL="12700">
              <a:lnSpc>
                <a:spcPts val="1839"/>
              </a:lnSpc>
            </a:pPr>
            <a:r>
              <a:rPr sz="1600" b="1" spc="-5" dirty="0">
                <a:solidFill>
                  <a:srgbClr val="000099"/>
                </a:solidFill>
                <a:latin typeface="Times New Roman"/>
                <a:cs typeface="Times New Roman"/>
              </a:rPr>
              <a:t>3</a:t>
            </a:r>
            <a:r>
              <a:rPr sz="1600" b="1" spc="-60" dirty="0">
                <a:solidFill>
                  <a:srgbClr val="000099"/>
                </a:solidFill>
                <a:latin typeface="Times New Roman"/>
                <a:cs typeface="Times New Roman"/>
              </a:rPr>
              <a:t> </a:t>
            </a:r>
            <a:r>
              <a:rPr sz="1600" b="1" spc="-10" dirty="0">
                <a:solidFill>
                  <a:srgbClr val="000099"/>
                </a:solidFill>
                <a:latin typeface="Times New Roman"/>
                <a:cs typeface="Times New Roman"/>
              </a:rPr>
              <a:t>months</a:t>
            </a:r>
            <a:endParaRPr sz="1600">
              <a:latin typeface="Times New Roman"/>
              <a:cs typeface="Times New Roman"/>
            </a:endParaRPr>
          </a:p>
        </p:txBody>
      </p:sp>
      <p:sp>
        <p:nvSpPr>
          <p:cNvPr id="8" name="object 8"/>
          <p:cNvSpPr/>
          <p:nvPr/>
        </p:nvSpPr>
        <p:spPr>
          <a:xfrm>
            <a:off x="5765291" y="4320538"/>
            <a:ext cx="2421636" cy="2421636"/>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155191" y="1877567"/>
            <a:ext cx="2508504" cy="2336291"/>
          </a:xfrm>
          <a:prstGeom prst="rect">
            <a:avLst/>
          </a:prstGeom>
          <a:blipFill>
            <a:blip r:embed="rId5"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1944370" y="952880"/>
            <a:ext cx="3593465" cy="574040"/>
          </a:xfrm>
          <a:prstGeom prst="rect">
            <a:avLst/>
          </a:prstGeom>
        </p:spPr>
        <p:txBody>
          <a:bodyPr vert="horz" wrap="square" lIns="0" tIns="12700" rIns="0" bIns="0" rtlCol="0">
            <a:spAutoFit/>
          </a:bodyPr>
          <a:lstStyle/>
          <a:p>
            <a:pPr marL="12700">
              <a:lnSpc>
                <a:spcPct val="100000"/>
              </a:lnSpc>
              <a:spcBef>
                <a:spcPts val="100"/>
              </a:spcBef>
            </a:pPr>
            <a:r>
              <a:rPr spc="-5" dirty="0"/>
              <a:t>Maturity </a:t>
            </a:r>
            <a:r>
              <a:rPr spc="-10" dirty="0"/>
              <a:t>in </a:t>
            </a:r>
            <a:r>
              <a:rPr dirty="0"/>
              <a:t>a</a:t>
            </a:r>
            <a:r>
              <a:rPr spc="-40" dirty="0"/>
              <a:t> </a:t>
            </a:r>
            <a:r>
              <a:rPr dirty="0"/>
              <a:t>Male</a:t>
            </a:r>
          </a:p>
        </p:txBody>
      </p:sp>
      <p:sp>
        <p:nvSpPr>
          <p:cNvPr id="11" name="object 11"/>
          <p:cNvSpPr/>
          <p:nvPr/>
        </p:nvSpPr>
        <p:spPr>
          <a:xfrm>
            <a:off x="318515" y="265175"/>
            <a:ext cx="1153668" cy="1091184"/>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1928622" y="897763"/>
            <a:ext cx="6172200" cy="696595"/>
          </a:xfrm>
          <a:prstGeom prst="rect">
            <a:avLst/>
          </a:prstGeom>
        </p:spPr>
        <p:txBody>
          <a:bodyPr vert="horz" wrap="square" lIns="0" tIns="13335" rIns="0" bIns="0" rtlCol="0">
            <a:spAutoFit/>
          </a:bodyPr>
          <a:lstStyle/>
          <a:p>
            <a:pPr marL="12700">
              <a:lnSpc>
                <a:spcPct val="100000"/>
              </a:lnSpc>
              <a:spcBef>
                <a:spcPts val="105"/>
              </a:spcBef>
            </a:pPr>
            <a:r>
              <a:rPr sz="4400" b="0" i="0" dirty="0">
                <a:latin typeface="Times New Roman"/>
                <a:cs typeface="Times New Roman"/>
              </a:rPr>
              <a:t>Bullmastiff Breed</a:t>
            </a:r>
            <a:r>
              <a:rPr sz="4400" b="0" i="0" spc="-95" dirty="0">
                <a:latin typeface="Times New Roman"/>
                <a:cs typeface="Times New Roman"/>
              </a:rPr>
              <a:t> </a:t>
            </a:r>
            <a:r>
              <a:rPr sz="4400" b="0" i="0" dirty="0">
                <a:latin typeface="Times New Roman"/>
                <a:cs typeface="Times New Roman"/>
              </a:rPr>
              <a:t>Standard</a:t>
            </a:r>
            <a:endParaRPr sz="4400">
              <a:latin typeface="Times New Roman"/>
              <a:cs typeface="Times New Roman"/>
            </a:endParaRPr>
          </a:p>
        </p:txBody>
      </p:sp>
      <p:sp>
        <p:nvSpPr>
          <p:cNvPr id="22" name="object 22"/>
          <p:cNvSpPr/>
          <p:nvPr/>
        </p:nvSpPr>
        <p:spPr>
          <a:xfrm>
            <a:off x="92075" y="2118359"/>
            <a:ext cx="1065530" cy="0"/>
          </a:xfrm>
          <a:custGeom>
            <a:avLst/>
            <a:gdLst/>
            <a:ahLst/>
            <a:cxnLst/>
            <a:rect l="l" t="t" r="r" b="b"/>
            <a:pathLst>
              <a:path w="1065530">
                <a:moveTo>
                  <a:pt x="0" y="0"/>
                </a:moveTo>
                <a:lnTo>
                  <a:pt x="1065276" y="0"/>
                </a:lnTo>
              </a:path>
            </a:pathLst>
          </a:custGeom>
          <a:ln w="6096">
            <a:solidFill>
              <a:srgbClr val="000099"/>
            </a:solidFill>
          </a:ln>
        </p:spPr>
        <p:txBody>
          <a:bodyPr wrap="square" lIns="0" tIns="0" rIns="0" bIns="0" rtlCol="0"/>
          <a:lstStyle/>
          <a:p>
            <a:endParaRPr/>
          </a:p>
        </p:txBody>
      </p:sp>
      <p:sp>
        <p:nvSpPr>
          <p:cNvPr id="23" name="object 23"/>
          <p:cNvSpPr/>
          <p:nvPr/>
        </p:nvSpPr>
        <p:spPr>
          <a:xfrm>
            <a:off x="92075" y="2575432"/>
            <a:ext cx="1411605" cy="0"/>
          </a:xfrm>
          <a:custGeom>
            <a:avLst/>
            <a:gdLst/>
            <a:ahLst/>
            <a:cxnLst/>
            <a:rect l="l" t="t" r="r" b="b"/>
            <a:pathLst>
              <a:path w="1411605">
                <a:moveTo>
                  <a:pt x="0" y="0"/>
                </a:moveTo>
                <a:lnTo>
                  <a:pt x="1411224" y="0"/>
                </a:lnTo>
              </a:path>
            </a:pathLst>
          </a:custGeom>
          <a:ln w="6096">
            <a:solidFill>
              <a:srgbClr val="000099"/>
            </a:solidFill>
          </a:ln>
        </p:spPr>
        <p:txBody>
          <a:bodyPr wrap="square" lIns="0" tIns="0" rIns="0" bIns="0" rtlCol="0"/>
          <a:lstStyle/>
          <a:p>
            <a:endParaRPr/>
          </a:p>
        </p:txBody>
      </p:sp>
      <p:sp>
        <p:nvSpPr>
          <p:cNvPr id="24" name="object 24"/>
          <p:cNvSpPr/>
          <p:nvPr/>
        </p:nvSpPr>
        <p:spPr>
          <a:xfrm>
            <a:off x="92075" y="3185032"/>
            <a:ext cx="276225" cy="0"/>
          </a:xfrm>
          <a:custGeom>
            <a:avLst/>
            <a:gdLst/>
            <a:ahLst/>
            <a:cxnLst/>
            <a:rect l="l" t="t" r="r" b="b"/>
            <a:pathLst>
              <a:path w="276225">
                <a:moveTo>
                  <a:pt x="0" y="0"/>
                </a:moveTo>
                <a:lnTo>
                  <a:pt x="275844" y="0"/>
                </a:lnTo>
              </a:path>
            </a:pathLst>
          </a:custGeom>
          <a:ln w="6096">
            <a:solidFill>
              <a:srgbClr val="000099"/>
            </a:solidFill>
          </a:ln>
        </p:spPr>
        <p:txBody>
          <a:bodyPr wrap="square" lIns="0" tIns="0" rIns="0" bIns="0" rtlCol="0"/>
          <a:lstStyle/>
          <a:p>
            <a:endParaRPr/>
          </a:p>
        </p:txBody>
      </p:sp>
      <p:sp>
        <p:nvSpPr>
          <p:cNvPr id="25" name="object 25"/>
          <p:cNvSpPr/>
          <p:nvPr/>
        </p:nvSpPr>
        <p:spPr>
          <a:xfrm>
            <a:off x="92075" y="4099559"/>
            <a:ext cx="1031875" cy="0"/>
          </a:xfrm>
          <a:custGeom>
            <a:avLst/>
            <a:gdLst/>
            <a:ahLst/>
            <a:cxnLst/>
            <a:rect l="l" t="t" r="r" b="b"/>
            <a:pathLst>
              <a:path w="1031875">
                <a:moveTo>
                  <a:pt x="0" y="0"/>
                </a:moveTo>
                <a:lnTo>
                  <a:pt x="1031747" y="0"/>
                </a:lnTo>
              </a:path>
            </a:pathLst>
          </a:custGeom>
          <a:ln w="6096">
            <a:solidFill>
              <a:srgbClr val="000099"/>
            </a:solidFill>
          </a:ln>
        </p:spPr>
        <p:txBody>
          <a:bodyPr wrap="square" lIns="0" tIns="0" rIns="0" bIns="0" rtlCol="0"/>
          <a:lstStyle/>
          <a:p>
            <a:endParaRPr/>
          </a:p>
        </p:txBody>
      </p:sp>
      <p:sp>
        <p:nvSpPr>
          <p:cNvPr id="26" name="object 26"/>
          <p:cNvSpPr/>
          <p:nvPr/>
        </p:nvSpPr>
        <p:spPr>
          <a:xfrm>
            <a:off x="92075" y="5318759"/>
            <a:ext cx="277495" cy="0"/>
          </a:xfrm>
          <a:custGeom>
            <a:avLst/>
            <a:gdLst/>
            <a:ahLst/>
            <a:cxnLst/>
            <a:rect l="l" t="t" r="r" b="b"/>
            <a:pathLst>
              <a:path w="277495">
                <a:moveTo>
                  <a:pt x="0" y="0"/>
                </a:moveTo>
                <a:lnTo>
                  <a:pt x="277368" y="0"/>
                </a:lnTo>
              </a:path>
            </a:pathLst>
          </a:custGeom>
          <a:ln w="6096">
            <a:solidFill>
              <a:srgbClr val="000099"/>
            </a:solidFill>
          </a:ln>
        </p:spPr>
        <p:txBody>
          <a:bodyPr wrap="square" lIns="0" tIns="0" rIns="0" bIns="0" rtlCol="0"/>
          <a:lstStyle/>
          <a:p>
            <a:endParaRPr/>
          </a:p>
        </p:txBody>
      </p:sp>
      <p:sp>
        <p:nvSpPr>
          <p:cNvPr id="27" name="object 27"/>
          <p:cNvSpPr/>
          <p:nvPr/>
        </p:nvSpPr>
        <p:spPr>
          <a:xfrm>
            <a:off x="92075" y="5623496"/>
            <a:ext cx="226060" cy="0"/>
          </a:xfrm>
          <a:custGeom>
            <a:avLst/>
            <a:gdLst/>
            <a:ahLst/>
            <a:cxnLst/>
            <a:rect l="l" t="t" r="r" b="b"/>
            <a:pathLst>
              <a:path w="226060">
                <a:moveTo>
                  <a:pt x="0" y="0"/>
                </a:moveTo>
                <a:lnTo>
                  <a:pt x="225552" y="0"/>
                </a:lnTo>
              </a:path>
            </a:pathLst>
          </a:custGeom>
          <a:ln w="6096">
            <a:solidFill>
              <a:srgbClr val="000099"/>
            </a:solidFill>
          </a:ln>
        </p:spPr>
        <p:txBody>
          <a:bodyPr wrap="square" lIns="0" tIns="0" rIns="0" bIns="0" rtlCol="0"/>
          <a:lstStyle/>
          <a:p>
            <a:endParaRPr/>
          </a:p>
        </p:txBody>
      </p:sp>
      <p:sp>
        <p:nvSpPr>
          <p:cNvPr id="28" name="object 28"/>
          <p:cNvSpPr/>
          <p:nvPr/>
        </p:nvSpPr>
        <p:spPr>
          <a:xfrm>
            <a:off x="92075" y="6233096"/>
            <a:ext cx="698500" cy="0"/>
          </a:xfrm>
          <a:custGeom>
            <a:avLst/>
            <a:gdLst/>
            <a:ahLst/>
            <a:cxnLst/>
            <a:rect l="l" t="t" r="r" b="b"/>
            <a:pathLst>
              <a:path w="698500">
                <a:moveTo>
                  <a:pt x="0" y="0"/>
                </a:moveTo>
                <a:lnTo>
                  <a:pt x="697992" y="0"/>
                </a:lnTo>
              </a:path>
            </a:pathLst>
          </a:custGeom>
          <a:ln w="6096">
            <a:solidFill>
              <a:srgbClr val="000099"/>
            </a:solidFill>
          </a:ln>
        </p:spPr>
        <p:txBody>
          <a:bodyPr wrap="square" lIns="0" tIns="0" rIns="0" bIns="0" rtlCol="0"/>
          <a:lstStyle/>
          <a:p>
            <a:endParaRPr/>
          </a:p>
        </p:txBody>
      </p:sp>
      <p:sp>
        <p:nvSpPr>
          <p:cNvPr id="29" name="object 29"/>
          <p:cNvSpPr txBox="1"/>
          <p:nvPr/>
        </p:nvSpPr>
        <p:spPr>
          <a:xfrm>
            <a:off x="79349" y="1962657"/>
            <a:ext cx="8964295" cy="4750435"/>
          </a:xfrm>
          <a:prstGeom prst="rect">
            <a:avLst/>
          </a:prstGeom>
        </p:spPr>
        <p:txBody>
          <a:bodyPr vert="horz" wrap="square" lIns="0" tIns="12065" rIns="0" bIns="0" rtlCol="0">
            <a:spAutoFit/>
          </a:bodyPr>
          <a:lstStyle/>
          <a:p>
            <a:pPr marL="12700">
              <a:lnSpc>
                <a:spcPct val="100000"/>
              </a:lnSpc>
              <a:spcBef>
                <a:spcPts val="95"/>
              </a:spcBef>
            </a:pPr>
            <a:r>
              <a:rPr sz="1000" i="1" spc="-5" dirty="0">
                <a:solidFill>
                  <a:srgbClr val="000099"/>
                </a:solidFill>
                <a:latin typeface="Times New Roman"/>
                <a:cs typeface="Times New Roman"/>
              </a:rPr>
              <a:t>General </a:t>
            </a:r>
            <a:r>
              <a:rPr sz="1000" i="1" dirty="0">
                <a:solidFill>
                  <a:srgbClr val="000099"/>
                </a:solidFill>
                <a:latin typeface="Times New Roman"/>
                <a:cs typeface="Times New Roman"/>
              </a:rPr>
              <a:t>Appearance </a:t>
            </a:r>
            <a:r>
              <a:rPr sz="1000" b="1" i="1" spc="-5" dirty="0">
                <a:solidFill>
                  <a:srgbClr val="000099"/>
                </a:solidFill>
                <a:latin typeface="Times New Roman"/>
                <a:cs typeface="Times New Roman"/>
              </a:rPr>
              <a:t>- That </a:t>
            </a:r>
            <a:r>
              <a:rPr sz="1000" b="1" i="1" dirty="0">
                <a:solidFill>
                  <a:srgbClr val="000099"/>
                </a:solidFill>
                <a:latin typeface="Times New Roman"/>
                <a:cs typeface="Times New Roman"/>
              </a:rPr>
              <a:t>of </a:t>
            </a:r>
            <a:r>
              <a:rPr sz="1000" b="1" i="1" spc="-5" dirty="0">
                <a:solidFill>
                  <a:srgbClr val="000099"/>
                </a:solidFill>
                <a:latin typeface="Times New Roman"/>
                <a:cs typeface="Times New Roman"/>
              </a:rPr>
              <a:t>a </a:t>
            </a:r>
            <a:r>
              <a:rPr sz="1000" b="1" i="1" dirty="0">
                <a:solidFill>
                  <a:srgbClr val="000099"/>
                </a:solidFill>
                <a:latin typeface="Times New Roman"/>
                <a:cs typeface="Times New Roman"/>
              </a:rPr>
              <a:t>symmetrical animal, </a:t>
            </a:r>
            <a:r>
              <a:rPr sz="1000" b="1" i="1" spc="-5" dirty="0">
                <a:solidFill>
                  <a:srgbClr val="000099"/>
                </a:solidFill>
                <a:latin typeface="Times New Roman"/>
                <a:cs typeface="Times New Roman"/>
              </a:rPr>
              <a:t>showing great strength; powerfully built, but active. The foundation breeding was </a:t>
            </a:r>
            <a:r>
              <a:rPr sz="1000" b="1" i="1" dirty="0">
                <a:solidFill>
                  <a:srgbClr val="000099"/>
                </a:solidFill>
                <a:latin typeface="Times New Roman"/>
                <a:cs typeface="Times New Roman"/>
              </a:rPr>
              <a:t>60% </a:t>
            </a:r>
            <a:r>
              <a:rPr sz="1000" b="1" i="1" spc="-5" dirty="0">
                <a:solidFill>
                  <a:srgbClr val="000099"/>
                </a:solidFill>
                <a:latin typeface="Times New Roman"/>
                <a:cs typeface="Times New Roman"/>
              </a:rPr>
              <a:t>Mastiff and </a:t>
            </a:r>
            <a:r>
              <a:rPr sz="1000" b="1" i="1" dirty="0">
                <a:solidFill>
                  <a:srgbClr val="000099"/>
                </a:solidFill>
                <a:latin typeface="Times New Roman"/>
                <a:cs typeface="Times New Roman"/>
              </a:rPr>
              <a:t>40%</a:t>
            </a:r>
            <a:r>
              <a:rPr sz="1000" b="1" i="1" spc="240" dirty="0">
                <a:solidFill>
                  <a:srgbClr val="000099"/>
                </a:solidFill>
                <a:latin typeface="Times New Roman"/>
                <a:cs typeface="Times New Roman"/>
              </a:rPr>
              <a:t> </a:t>
            </a:r>
            <a:r>
              <a:rPr sz="1000" b="1" i="1" spc="-5" dirty="0">
                <a:solidFill>
                  <a:srgbClr val="000099"/>
                </a:solidFill>
                <a:latin typeface="Times New Roman"/>
                <a:cs typeface="Times New Roman"/>
              </a:rPr>
              <a:t>Bulldog.</a:t>
            </a:r>
            <a:endParaRPr sz="1000">
              <a:latin typeface="Times New Roman"/>
              <a:cs typeface="Times New Roman"/>
            </a:endParaRPr>
          </a:p>
          <a:p>
            <a:pPr marL="354965">
              <a:lnSpc>
                <a:spcPct val="100000"/>
              </a:lnSpc>
            </a:pPr>
            <a:r>
              <a:rPr sz="1000" b="1" i="1" spc="-5" dirty="0">
                <a:solidFill>
                  <a:srgbClr val="000099"/>
                </a:solidFill>
                <a:latin typeface="Times New Roman"/>
                <a:cs typeface="Times New Roman"/>
              </a:rPr>
              <a:t>The breed was developed in England </a:t>
            </a:r>
            <a:r>
              <a:rPr sz="1000" b="1" i="1" dirty="0">
                <a:solidFill>
                  <a:srgbClr val="000099"/>
                </a:solidFill>
                <a:latin typeface="Times New Roman"/>
                <a:cs typeface="Times New Roman"/>
              </a:rPr>
              <a:t>by gamekeepers for </a:t>
            </a:r>
            <a:r>
              <a:rPr sz="1000" b="1" i="1" spc="-5" dirty="0">
                <a:solidFill>
                  <a:srgbClr val="000099"/>
                </a:solidFill>
                <a:latin typeface="Times New Roman"/>
                <a:cs typeface="Times New Roman"/>
              </a:rPr>
              <a:t>protection against</a:t>
            </a:r>
            <a:r>
              <a:rPr sz="1000" b="1" i="1" spc="-10" dirty="0">
                <a:solidFill>
                  <a:srgbClr val="000099"/>
                </a:solidFill>
                <a:latin typeface="Times New Roman"/>
                <a:cs typeface="Times New Roman"/>
              </a:rPr>
              <a:t> </a:t>
            </a:r>
            <a:r>
              <a:rPr sz="1000" b="1" i="1" spc="-5" dirty="0">
                <a:solidFill>
                  <a:srgbClr val="000099"/>
                </a:solidFill>
                <a:latin typeface="Times New Roman"/>
                <a:cs typeface="Times New Roman"/>
              </a:rPr>
              <a:t>poachers.</a:t>
            </a:r>
            <a:endParaRPr sz="1000">
              <a:latin typeface="Times New Roman"/>
              <a:cs typeface="Times New Roman"/>
            </a:endParaRPr>
          </a:p>
          <a:p>
            <a:pPr>
              <a:lnSpc>
                <a:spcPct val="100000"/>
              </a:lnSpc>
              <a:spcBef>
                <a:spcPts val="50"/>
              </a:spcBef>
            </a:pPr>
            <a:endParaRPr sz="1000">
              <a:latin typeface="Times New Roman"/>
              <a:cs typeface="Times New Roman"/>
            </a:endParaRPr>
          </a:p>
          <a:p>
            <a:pPr marL="354965" marR="128270" indent="-342900">
              <a:lnSpc>
                <a:spcPct val="100000"/>
              </a:lnSpc>
              <a:spcBef>
                <a:spcPts val="5"/>
              </a:spcBef>
            </a:pPr>
            <a:r>
              <a:rPr sz="1000" i="1" spc="-5" dirty="0">
                <a:solidFill>
                  <a:srgbClr val="000099"/>
                </a:solidFill>
                <a:latin typeface="Times New Roman"/>
                <a:cs typeface="Times New Roman"/>
              </a:rPr>
              <a:t>Size, Proportion, Substance </a:t>
            </a:r>
            <a:r>
              <a:rPr sz="1000" b="1" i="1" spc="-5" dirty="0">
                <a:solidFill>
                  <a:srgbClr val="000099"/>
                </a:solidFill>
                <a:latin typeface="Times New Roman"/>
                <a:cs typeface="Times New Roman"/>
              </a:rPr>
              <a:t>- </a:t>
            </a:r>
            <a:r>
              <a:rPr sz="1000" b="1" spc="-5" dirty="0">
                <a:solidFill>
                  <a:srgbClr val="000099"/>
                </a:solidFill>
                <a:latin typeface="Times New Roman"/>
                <a:cs typeface="Times New Roman"/>
              </a:rPr>
              <a:t>Size</a:t>
            </a:r>
            <a:r>
              <a:rPr sz="1000" b="1" i="1" spc="-5" dirty="0">
                <a:solidFill>
                  <a:srgbClr val="000099"/>
                </a:solidFill>
                <a:latin typeface="Times New Roman"/>
                <a:cs typeface="Times New Roman"/>
              </a:rPr>
              <a:t>: Dogs, </a:t>
            </a:r>
            <a:r>
              <a:rPr sz="1000" b="1" i="1" dirty="0">
                <a:solidFill>
                  <a:srgbClr val="000099"/>
                </a:solidFill>
                <a:latin typeface="Times New Roman"/>
                <a:cs typeface="Times New Roman"/>
              </a:rPr>
              <a:t>25 </a:t>
            </a:r>
            <a:r>
              <a:rPr sz="1000" b="1" i="1" spc="-5" dirty="0">
                <a:solidFill>
                  <a:srgbClr val="000099"/>
                </a:solidFill>
                <a:latin typeface="Times New Roman"/>
                <a:cs typeface="Times New Roman"/>
              </a:rPr>
              <a:t>to </a:t>
            </a:r>
            <a:r>
              <a:rPr sz="1000" b="1" i="1" dirty="0">
                <a:solidFill>
                  <a:srgbClr val="000099"/>
                </a:solidFill>
                <a:latin typeface="Times New Roman"/>
                <a:cs typeface="Times New Roman"/>
              </a:rPr>
              <a:t>27 </a:t>
            </a:r>
            <a:r>
              <a:rPr sz="1000" b="1" i="1" spc="-5" dirty="0">
                <a:solidFill>
                  <a:srgbClr val="000099"/>
                </a:solidFill>
                <a:latin typeface="Times New Roman"/>
                <a:cs typeface="Times New Roman"/>
              </a:rPr>
              <a:t>inches </a:t>
            </a:r>
            <a:r>
              <a:rPr sz="1000" b="1" i="1" dirty="0">
                <a:solidFill>
                  <a:srgbClr val="000099"/>
                </a:solidFill>
                <a:latin typeface="Times New Roman"/>
                <a:cs typeface="Times New Roman"/>
              </a:rPr>
              <a:t>at </a:t>
            </a:r>
            <a:r>
              <a:rPr sz="1000" b="1" i="1" spc="-5" dirty="0">
                <a:solidFill>
                  <a:srgbClr val="000099"/>
                </a:solidFill>
                <a:latin typeface="Times New Roman"/>
                <a:cs typeface="Times New Roman"/>
              </a:rPr>
              <a:t>the withers, and </a:t>
            </a:r>
            <a:r>
              <a:rPr sz="1000" b="1" i="1" dirty="0">
                <a:solidFill>
                  <a:srgbClr val="000099"/>
                </a:solidFill>
                <a:latin typeface="Times New Roman"/>
                <a:cs typeface="Times New Roman"/>
              </a:rPr>
              <a:t>110 </a:t>
            </a:r>
            <a:r>
              <a:rPr sz="1000" b="1" i="1" spc="-5" dirty="0">
                <a:solidFill>
                  <a:srgbClr val="000099"/>
                </a:solidFill>
                <a:latin typeface="Times New Roman"/>
                <a:cs typeface="Times New Roman"/>
              </a:rPr>
              <a:t>to </a:t>
            </a:r>
            <a:r>
              <a:rPr sz="1000" b="1" i="1" dirty="0">
                <a:solidFill>
                  <a:srgbClr val="000099"/>
                </a:solidFill>
                <a:latin typeface="Times New Roman"/>
                <a:cs typeface="Times New Roman"/>
              </a:rPr>
              <a:t>130 </a:t>
            </a:r>
            <a:r>
              <a:rPr sz="1000" b="1" i="1" spc="-5" dirty="0">
                <a:solidFill>
                  <a:srgbClr val="000099"/>
                </a:solidFill>
                <a:latin typeface="Times New Roman"/>
                <a:cs typeface="Times New Roman"/>
              </a:rPr>
              <a:t>pounds weight. Bitches, </a:t>
            </a:r>
            <a:r>
              <a:rPr sz="1000" b="1" i="1" dirty="0">
                <a:solidFill>
                  <a:srgbClr val="000099"/>
                </a:solidFill>
                <a:latin typeface="Times New Roman"/>
                <a:cs typeface="Times New Roman"/>
              </a:rPr>
              <a:t>24 </a:t>
            </a:r>
            <a:r>
              <a:rPr sz="1000" b="1" i="1" spc="-5" dirty="0">
                <a:solidFill>
                  <a:srgbClr val="000099"/>
                </a:solidFill>
                <a:latin typeface="Times New Roman"/>
                <a:cs typeface="Times New Roman"/>
              </a:rPr>
              <a:t>to </a:t>
            </a:r>
            <a:r>
              <a:rPr sz="1000" b="1" i="1" dirty="0">
                <a:solidFill>
                  <a:srgbClr val="000099"/>
                </a:solidFill>
                <a:latin typeface="Times New Roman"/>
                <a:cs typeface="Times New Roman"/>
              </a:rPr>
              <a:t>26 </a:t>
            </a:r>
            <a:r>
              <a:rPr sz="1000" b="1" i="1" spc="-5" dirty="0">
                <a:solidFill>
                  <a:srgbClr val="000099"/>
                </a:solidFill>
                <a:latin typeface="Times New Roman"/>
                <a:cs typeface="Times New Roman"/>
              </a:rPr>
              <a:t>inches </a:t>
            </a:r>
            <a:r>
              <a:rPr sz="1000" b="1" i="1" dirty="0">
                <a:solidFill>
                  <a:srgbClr val="000099"/>
                </a:solidFill>
                <a:latin typeface="Times New Roman"/>
                <a:cs typeface="Times New Roman"/>
              </a:rPr>
              <a:t>at </a:t>
            </a:r>
            <a:r>
              <a:rPr sz="1000" b="1" i="1" spc="-5" dirty="0">
                <a:solidFill>
                  <a:srgbClr val="000099"/>
                </a:solidFill>
                <a:latin typeface="Times New Roman"/>
                <a:cs typeface="Times New Roman"/>
              </a:rPr>
              <a:t>the withers, and </a:t>
            </a:r>
            <a:r>
              <a:rPr sz="1000" b="1" i="1" dirty="0">
                <a:solidFill>
                  <a:srgbClr val="000099"/>
                </a:solidFill>
                <a:latin typeface="Times New Roman"/>
                <a:cs typeface="Times New Roman"/>
              </a:rPr>
              <a:t>100 </a:t>
            </a:r>
            <a:r>
              <a:rPr sz="1000" b="1" i="1" spc="-5" dirty="0">
                <a:solidFill>
                  <a:srgbClr val="000099"/>
                </a:solidFill>
                <a:latin typeface="Times New Roman"/>
                <a:cs typeface="Times New Roman"/>
              </a:rPr>
              <a:t>to </a:t>
            </a:r>
            <a:r>
              <a:rPr sz="1000" b="1" i="1" spc="20" dirty="0">
                <a:solidFill>
                  <a:srgbClr val="000099"/>
                </a:solidFill>
                <a:latin typeface="Times New Roman"/>
                <a:cs typeface="Times New Roman"/>
              </a:rPr>
              <a:t>120 </a:t>
            </a:r>
            <a:r>
              <a:rPr sz="1000" b="1" i="1" spc="-5" dirty="0">
                <a:solidFill>
                  <a:srgbClr val="000099"/>
                </a:solidFill>
                <a:latin typeface="Times New Roman"/>
                <a:cs typeface="Times New Roman"/>
              </a:rPr>
              <a:t>pounds  weight. All things being equal, the </a:t>
            </a:r>
            <a:r>
              <a:rPr sz="1000" b="1" i="1" dirty="0">
                <a:solidFill>
                  <a:srgbClr val="000099"/>
                </a:solidFill>
                <a:latin typeface="Times New Roman"/>
                <a:cs typeface="Times New Roman"/>
              </a:rPr>
              <a:t>more </a:t>
            </a:r>
            <a:r>
              <a:rPr sz="1000" b="1" i="1" spc="-5" dirty="0">
                <a:solidFill>
                  <a:srgbClr val="000099"/>
                </a:solidFill>
                <a:latin typeface="Times New Roman"/>
                <a:cs typeface="Times New Roman"/>
              </a:rPr>
              <a:t>substantial </a:t>
            </a:r>
            <a:r>
              <a:rPr sz="1000" b="1" i="1" dirty="0">
                <a:solidFill>
                  <a:srgbClr val="000099"/>
                </a:solidFill>
                <a:latin typeface="Times New Roman"/>
                <a:cs typeface="Times New Roman"/>
              </a:rPr>
              <a:t>dog </a:t>
            </a:r>
            <a:r>
              <a:rPr sz="1000" b="1" i="1" spc="-5" dirty="0">
                <a:solidFill>
                  <a:srgbClr val="000099"/>
                </a:solidFill>
                <a:latin typeface="Times New Roman"/>
                <a:cs typeface="Times New Roman"/>
              </a:rPr>
              <a:t>within these </a:t>
            </a:r>
            <a:r>
              <a:rPr sz="1000" b="1" i="1" dirty="0">
                <a:solidFill>
                  <a:srgbClr val="000099"/>
                </a:solidFill>
                <a:latin typeface="Times New Roman"/>
                <a:cs typeface="Times New Roman"/>
              </a:rPr>
              <a:t>limits </a:t>
            </a:r>
            <a:r>
              <a:rPr sz="1000" b="1" i="1" spc="-5" dirty="0">
                <a:solidFill>
                  <a:srgbClr val="000099"/>
                </a:solidFill>
                <a:latin typeface="Times New Roman"/>
                <a:cs typeface="Times New Roman"/>
              </a:rPr>
              <a:t>is favored. </a:t>
            </a:r>
            <a:r>
              <a:rPr sz="1000" b="1" spc="-5" dirty="0">
                <a:solidFill>
                  <a:srgbClr val="000099"/>
                </a:solidFill>
                <a:latin typeface="Times New Roman"/>
                <a:cs typeface="Times New Roman"/>
              </a:rPr>
              <a:t>Proportion</a:t>
            </a:r>
            <a:r>
              <a:rPr sz="1000" b="1" i="1" spc="-5" dirty="0">
                <a:solidFill>
                  <a:srgbClr val="000099"/>
                </a:solidFill>
                <a:latin typeface="Times New Roman"/>
                <a:cs typeface="Times New Roman"/>
              </a:rPr>
              <a:t>: The length from tip </a:t>
            </a:r>
            <a:r>
              <a:rPr sz="1000" b="1" i="1" dirty="0">
                <a:solidFill>
                  <a:srgbClr val="000099"/>
                </a:solidFill>
                <a:latin typeface="Times New Roman"/>
                <a:cs typeface="Times New Roman"/>
              </a:rPr>
              <a:t>of </a:t>
            </a:r>
            <a:r>
              <a:rPr sz="1000" b="1" i="1" spc="-5" dirty="0">
                <a:solidFill>
                  <a:srgbClr val="000099"/>
                </a:solidFill>
                <a:latin typeface="Times New Roman"/>
                <a:cs typeface="Times New Roman"/>
              </a:rPr>
              <a:t>breastbone to rear </a:t>
            </a:r>
            <a:r>
              <a:rPr sz="1000" b="1" i="1" dirty="0">
                <a:solidFill>
                  <a:srgbClr val="000099"/>
                </a:solidFill>
                <a:latin typeface="Times New Roman"/>
                <a:cs typeface="Times New Roman"/>
              </a:rPr>
              <a:t>of </a:t>
            </a:r>
            <a:r>
              <a:rPr sz="1000" b="1" i="1" spc="-5" dirty="0">
                <a:solidFill>
                  <a:srgbClr val="000099"/>
                </a:solidFill>
                <a:latin typeface="Times New Roman"/>
                <a:cs typeface="Times New Roman"/>
              </a:rPr>
              <a:t>thigh exceeds the  height from withers to ground only slightly, resulting in a nearly square</a:t>
            </a:r>
            <a:r>
              <a:rPr sz="1000" b="1" i="1" spc="30" dirty="0">
                <a:solidFill>
                  <a:srgbClr val="000099"/>
                </a:solidFill>
                <a:latin typeface="Times New Roman"/>
                <a:cs typeface="Times New Roman"/>
              </a:rPr>
              <a:t> </a:t>
            </a:r>
            <a:r>
              <a:rPr sz="1000" b="1" i="1" dirty="0">
                <a:solidFill>
                  <a:srgbClr val="000099"/>
                </a:solidFill>
                <a:latin typeface="Times New Roman"/>
                <a:cs typeface="Times New Roman"/>
              </a:rPr>
              <a:t>appearance.</a:t>
            </a:r>
            <a:endParaRPr sz="1000">
              <a:latin typeface="Times New Roman"/>
              <a:cs typeface="Times New Roman"/>
            </a:endParaRPr>
          </a:p>
          <a:p>
            <a:pPr>
              <a:lnSpc>
                <a:spcPct val="100000"/>
              </a:lnSpc>
              <a:spcBef>
                <a:spcPts val="45"/>
              </a:spcBef>
            </a:pPr>
            <a:endParaRPr sz="1000">
              <a:latin typeface="Times New Roman"/>
              <a:cs typeface="Times New Roman"/>
            </a:endParaRPr>
          </a:p>
          <a:p>
            <a:pPr marL="354965" marR="5080" indent="-342900">
              <a:lnSpc>
                <a:spcPct val="100000"/>
              </a:lnSpc>
              <a:spcBef>
                <a:spcPts val="5"/>
              </a:spcBef>
            </a:pPr>
            <a:r>
              <a:rPr sz="1000" i="1" spc="-5" dirty="0">
                <a:solidFill>
                  <a:srgbClr val="000099"/>
                </a:solidFill>
                <a:latin typeface="Times New Roman"/>
                <a:cs typeface="Times New Roman"/>
              </a:rPr>
              <a:t>Head </a:t>
            </a:r>
            <a:r>
              <a:rPr sz="1000" b="1" i="1" spc="-5" dirty="0">
                <a:solidFill>
                  <a:srgbClr val="000099"/>
                </a:solidFill>
                <a:latin typeface="Times New Roman"/>
                <a:cs typeface="Times New Roman"/>
              </a:rPr>
              <a:t>- </a:t>
            </a:r>
            <a:r>
              <a:rPr sz="1000" b="1" spc="-5" dirty="0">
                <a:solidFill>
                  <a:srgbClr val="000099"/>
                </a:solidFill>
                <a:latin typeface="Times New Roman"/>
                <a:cs typeface="Times New Roman"/>
              </a:rPr>
              <a:t>Expression</a:t>
            </a:r>
            <a:r>
              <a:rPr sz="1000" b="1" i="1" spc="-5" dirty="0">
                <a:solidFill>
                  <a:srgbClr val="000099"/>
                </a:solidFill>
                <a:latin typeface="Times New Roman"/>
                <a:cs typeface="Times New Roman"/>
              </a:rPr>
              <a:t>: Keen, alert and intelligent. </a:t>
            </a:r>
            <a:r>
              <a:rPr sz="1000" b="1" spc="-5" dirty="0">
                <a:solidFill>
                  <a:srgbClr val="000099"/>
                </a:solidFill>
                <a:latin typeface="Times New Roman"/>
                <a:cs typeface="Times New Roman"/>
              </a:rPr>
              <a:t>Eyes</a:t>
            </a:r>
            <a:r>
              <a:rPr sz="1000" b="1" i="1" spc="-5" dirty="0">
                <a:solidFill>
                  <a:srgbClr val="000099"/>
                </a:solidFill>
                <a:latin typeface="Times New Roman"/>
                <a:cs typeface="Times New Roman"/>
              </a:rPr>
              <a:t>: dark and </a:t>
            </a:r>
            <a:r>
              <a:rPr sz="1000" b="1" i="1" dirty="0">
                <a:solidFill>
                  <a:srgbClr val="000099"/>
                </a:solidFill>
                <a:latin typeface="Times New Roman"/>
                <a:cs typeface="Times New Roman"/>
              </a:rPr>
              <a:t>medium </a:t>
            </a:r>
            <a:r>
              <a:rPr sz="1000" b="1" i="1" spc="-5" dirty="0">
                <a:solidFill>
                  <a:srgbClr val="000099"/>
                </a:solidFill>
                <a:latin typeface="Times New Roman"/>
                <a:cs typeface="Times New Roman"/>
              </a:rPr>
              <a:t>size. </a:t>
            </a:r>
            <a:r>
              <a:rPr sz="1000" b="1" spc="-5" dirty="0">
                <a:solidFill>
                  <a:srgbClr val="000099"/>
                </a:solidFill>
                <a:latin typeface="Times New Roman"/>
                <a:cs typeface="Times New Roman"/>
              </a:rPr>
              <a:t>Ears</a:t>
            </a:r>
            <a:r>
              <a:rPr sz="1000" b="1" i="1" spc="-5" dirty="0">
                <a:solidFill>
                  <a:srgbClr val="000099"/>
                </a:solidFill>
                <a:latin typeface="Times New Roman"/>
                <a:cs typeface="Times New Roman"/>
              </a:rPr>
              <a:t>: V-shaped and carried close to the cheeks, set </a:t>
            </a:r>
            <a:r>
              <a:rPr sz="1000" b="1" i="1" dirty="0">
                <a:solidFill>
                  <a:srgbClr val="000099"/>
                </a:solidFill>
                <a:latin typeface="Times New Roman"/>
                <a:cs typeface="Times New Roman"/>
              </a:rPr>
              <a:t>on </a:t>
            </a:r>
            <a:r>
              <a:rPr sz="1000" b="1" i="1" spc="-5" dirty="0">
                <a:solidFill>
                  <a:srgbClr val="000099"/>
                </a:solidFill>
                <a:latin typeface="Times New Roman"/>
                <a:cs typeface="Times New Roman"/>
              </a:rPr>
              <a:t>wide and high, level with the occiput  and cheeks, giving a square </a:t>
            </a:r>
            <a:r>
              <a:rPr sz="1000" b="1" i="1" dirty="0">
                <a:solidFill>
                  <a:srgbClr val="000099"/>
                </a:solidFill>
                <a:latin typeface="Times New Roman"/>
                <a:cs typeface="Times New Roman"/>
              </a:rPr>
              <a:t>appearance </a:t>
            </a:r>
            <a:r>
              <a:rPr sz="1000" b="1" i="1" spc="-5" dirty="0">
                <a:solidFill>
                  <a:srgbClr val="000099"/>
                </a:solidFill>
                <a:latin typeface="Times New Roman"/>
                <a:cs typeface="Times New Roman"/>
              </a:rPr>
              <a:t>to the skull; darker in color than the </a:t>
            </a:r>
            <a:r>
              <a:rPr sz="1000" b="1" i="1" dirty="0">
                <a:solidFill>
                  <a:srgbClr val="000099"/>
                </a:solidFill>
                <a:latin typeface="Times New Roman"/>
                <a:cs typeface="Times New Roman"/>
              </a:rPr>
              <a:t>body </a:t>
            </a:r>
            <a:r>
              <a:rPr sz="1000" b="1" i="1" spc="-5" dirty="0">
                <a:solidFill>
                  <a:srgbClr val="000099"/>
                </a:solidFill>
                <a:latin typeface="Times New Roman"/>
                <a:cs typeface="Times New Roman"/>
              </a:rPr>
              <a:t>and </a:t>
            </a:r>
            <a:r>
              <a:rPr sz="1000" b="1" i="1" dirty="0">
                <a:solidFill>
                  <a:srgbClr val="000099"/>
                </a:solidFill>
                <a:latin typeface="Times New Roman"/>
                <a:cs typeface="Times New Roman"/>
              </a:rPr>
              <a:t>medium </a:t>
            </a:r>
            <a:r>
              <a:rPr sz="1000" b="1" i="1" spc="-5" dirty="0">
                <a:solidFill>
                  <a:srgbClr val="000099"/>
                </a:solidFill>
                <a:latin typeface="Times New Roman"/>
                <a:cs typeface="Times New Roman"/>
              </a:rPr>
              <a:t>in size. </a:t>
            </a:r>
            <a:r>
              <a:rPr sz="1000" b="1" spc="-10" dirty="0">
                <a:solidFill>
                  <a:srgbClr val="000099"/>
                </a:solidFill>
                <a:latin typeface="Times New Roman"/>
                <a:cs typeface="Times New Roman"/>
              </a:rPr>
              <a:t>Skull</a:t>
            </a:r>
            <a:r>
              <a:rPr sz="1000" b="1" i="1" spc="-10" dirty="0">
                <a:solidFill>
                  <a:srgbClr val="000099"/>
                </a:solidFill>
                <a:latin typeface="Times New Roman"/>
                <a:cs typeface="Times New Roman"/>
              </a:rPr>
              <a:t>: </a:t>
            </a:r>
            <a:r>
              <a:rPr sz="1000" b="1" i="1" spc="-5" dirty="0">
                <a:solidFill>
                  <a:srgbClr val="000099"/>
                </a:solidFill>
                <a:latin typeface="Times New Roman"/>
                <a:cs typeface="Times New Roman"/>
              </a:rPr>
              <a:t>Large, with a fair </a:t>
            </a:r>
            <a:r>
              <a:rPr sz="1000" b="1" i="1" dirty="0">
                <a:solidFill>
                  <a:srgbClr val="000099"/>
                </a:solidFill>
                <a:latin typeface="Times New Roman"/>
                <a:cs typeface="Times New Roman"/>
              </a:rPr>
              <a:t>amount of </a:t>
            </a:r>
            <a:r>
              <a:rPr sz="1000" b="1" i="1" spc="-5" dirty="0">
                <a:solidFill>
                  <a:srgbClr val="000099"/>
                </a:solidFill>
                <a:latin typeface="Times New Roman"/>
                <a:cs typeface="Times New Roman"/>
              </a:rPr>
              <a:t>wrinkle when alert;  </a:t>
            </a:r>
            <a:r>
              <a:rPr sz="1000" b="1" i="1" dirty="0">
                <a:solidFill>
                  <a:srgbClr val="000099"/>
                </a:solidFill>
                <a:latin typeface="Times New Roman"/>
                <a:cs typeface="Times New Roman"/>
              </a:rPr>
              <a:t>broad, </a:t>
            </a:r>
            <a:r>
              <a:rPr sz="1000" b="1" i="1" spc="-5" dirty="0">
                <a:solidFill>
                  <a:srgbClr val="000099"/>
                </a:solidFill>
                <a:latin typeface="Times New Roman"/>
                <a:cs typeface="Times New Roman"/>
              </a:rPr>
              <a:t>with cheeks well </a:t>
            </a:r>
            <a:r>
              <a:rPr sz="1000" b="1" i="1" dirty="0">
                <a:solidFill>
                  <a:srgbClr val="000099"/>
                </a:solidFill>
                <a:latin typeface="Times New Roman"/>
                <a:cs typeface="Times New Roman"/>
              </a:rPr>
              <a:t>developed. </a:t>
            </a:r>
            <a:r>
              <a:rPr sz="1000" b="1" i="1" spc="-5" dirty="0">
                <a:solidFill>
                  <a:srgbClr val="000099"/>
                </a:solidFill>
                <a:latin typeface="Times New Roman"/>
                <a:cs typeface="Times New Roman"/>
              </a:rPr>
              <a:t>Forehead flat. </a:t>
            </a:r>
            <a:r>
              <a:rPr sz="1000" b="1" spc="-5" dirty="0">
                <a:solidFill>
                  <a:srgbClr val="000099"/>
                </a:solidFill>
                <a:latin typeface="Times New Roman"/>
                <a:cs typeface="Times New Roman"/>
              </a:rPr>
              <a:t>Stop</a:t>
            </a:r>
            <a:r>
              <a:rPr sz="1000" b="1" i="1" spc="-5" dirty="0">
                <a:solidFill>
                  <a:srgbClr val="000099"/>
                </a:solidFill>
                <a:latin typeface="Times New Roman"/>
                <a:cs typeface="Times New Roman"/>
              </a:rPr>
              <a:t>: </a:t>
            </a:r>
            <a:r>
              <a:rPr sz="1000" b="1" i="1" dirty="0">
                <a:solidFill>
                  <a:srgbClr val="000099"/>
                </a:solidFill>
                <a:latin typeface="Times New Roman"/>
                <a:cs typeface="Times New Roman"/>
              </a:rPr>
              <a:t>moderate. </a:t>
            </a:r>
            <a:r>
              <a:rPr sz="1000" b="1" dirty="0">
                <a:solidFill>
                  <a:srgbClr val="000099"/>
                </a:solidFill>
                <a:latin typeface="Times New Roman"/>
                <a:cs typeface="Times New Roman"/>
              </a:rPr>
              <a:t>Muzzle</a:t>
            </a:r>
            <a:r>
              <a:rPr sz="1000" b="1" i="1" dirty="0">
                <a:solidFill>
                  <a:srgbClr val="000099"/>
                </a:solidFill>
                <a:latin typeface="Times New Roman"/>
                <a:cs typeface="Times New Roman"/>
              </a:rPr>
              <a:t>: broad </a:t>
            </a:r>
            <a:r>
              <a:rPr sz="1000" b="1" i="1" spc="-5" dirty="0">
                <a:solidFill>
                  <a:srgbClr val="000099"/>
                </a:solidFill>
                <a:latin typeface="Times New Roman"/>
                <a:cs typeface="Times New Roman"/>
              </a:rPr>
              <a:t>and </a:t>
            </a:r>
            <a:r>
              <a:rPr sz="1000" b="1" i="1" dirty="0">
                <a:solidFill>
                  <a:srgbClr val="000099"/>
                </a:solidFill>
                <a:latin typeface="Times New Roman"/>
                <a:cs typeface="Times New Roman"/>
              </a:rPr>
              <a:t>deep; </a:t>
            </a:r>
            <a:r>
              <a:rPr sz="1000" b="1" i="1" spc="-5" dirty="0">
                <a:solidFill>
                  <a:srgbClr val="000099"/>
                </a:solidFill>
                <a:latin typeface="Times New Roman"/>
                <a:cs typeface="Times New Roman"/>
              </a:rPr>
              <a:t>its length in </a:t>
            </a:r>
            <a:r>
              <a:rPr sz="1000" b="1" i="1" dirty="0">
                <a:solidFill>
                  <a:srgbClr val="000099"/>
                </a:solidFill>
                <a:latin typeface="Times New Roman"/>
                <a:cs typeface="Times New Roman"/>
              </a:rPr>
              <a:t>comparison </a:t>
            </a:r>
            <a:r>
              <a:rPr sz="1000" b="1" i="1" spc="-5" dirty="0">
                <a:solidFill>
                  <a:srgbClr val="000099"/>
                </a:solidFill>
                <a:latin typeface="Times New Roman"/>
                <a:cs typeface="Times New Roman"/>
              </a:rPr>
              <a:t>with that </a:t>
            </a:r>
            <a:r>
              <a:rPr sz="1000" b="1" i="1" dirty="0">
                <a:solidFill>
                  <a:srgbClr val="000099"/>
                </a:solidFill>
                <a:latin typeface="Times New Roman"/>
                <a:cs typeface="Times New Roman"/>
              </a:rPr>
              <a:t>of </a:t>
            </a:r>
            <a:r>
              <a:rPr sz="1000" b="1" i="1" spc="-5" dirty="0">
                <a:solidFill>
                  <a:srgbClr val="000099"/>
                </a:solidFill>
                <a:latin typeface="Times New Roman"/>
                <a:cs typeface="Times New Roman"/>
              </a:rPr>
              <a:t>the entire </a:t>
            </a:r>
            <a:r>
              <a:rPr sz="1000" b="1" i="1" dirty="0">
                <a:solidFill>
                  <a:srgbClr val="000099"/>
                </a:solidFill>
                <a:latin typeface="Times New Roman"/>
                <a:cs typeface="Times New Roman"/>
              </a:rPr>
              <a:t>head, approximately  as </a:t>
            </a:r>
            <a:r>
              <a:rPr sz="1000" b="1" i="1" spc="-5" dirty="0">
                <a:solidFill>
                  <a:srgbClr val="000099"/>
                </a:solidFill>
                <a:latin typeface="Times New Roman"/>
                <a:cs typeface="Times New Roman"/>
              </a:rPr>
              <a:t>1 is to </a:t>
            </a:r>
            <a:r>
              <a:rPr sz="1000" b="1" i="1" dirty="0">
                <a:solidFill>
                  <a:srgbClr val="000099"/>
                </a:solidFill>
                <a:latin typeface="Times New Roman"/>
                <a:cs typeface="Times New Roman"/>
              </a:rPr>
              <a:t>3. </a:t>
            </a:r>
            <a:r>
              <a:rPr sz="1000" b="1" i="1" spc="-5" dirty="0">
                <a:solidFill>
                  <a:srgbClr val="000099"/>
                </a:solidFill>
                <a:latin typeface="Times New Roman"/>
                <a:cs typeface="Times New Roman"/>
              </a:rPr>
              <a:t>Lack </a:t>
            </a:r>
            <a:r>
              <a:rPr sz="1000" b="1" i="1" dirty="0">
                <a:solidFill>
                  <a:srgbClr val="000099"/>
                </a:solidFill>
                <a:latin typeface="Times New Roman"/>
                <a:cs typeface="Times New Roman"/>
              </a:rPr>
              <a:t>of </a:t>
            </a:r>
            <a:r>
              <a:rPr sz="1000" b="1" i="1" spc="-5" dirty="0">
                <a:solidFill>
                  <a:srgbClr val="000099"/>
                </a:solidFill>
                <a:latin typeface="Times New Roman"/>
                <a:cs typeface="Times New Roman"/>
              </a:rPr>
              <a:t>foreface with nostrils set </a:t>
            </a:r>
            <a:r>
              <a:rPr sz="1000" b="1" i="1" dirty="0">
                <a:solidFill>
                  <a:srgbClr val="000099"/>
                </a:solidFill>
                <a:latin typeface="Times New Roman"/>
                <a:cs typeface="Times New Roman"/>
              </a:rPr>
              <a:t>on </a:t>
            </a:r>
            <a:r>
              <a:rPr sz="1000" b="1" i="1" spc="-5" dirty="0">
                <a:solidFill>
                  <a:srgbClr val="000099"/>
                </a:solidFill>
                <a:latin typeface="Times New Roman"/>
                <a:cs typeface="Times New Roman"/>
              </a:rPr>
              <a:t>top </a:t>
            </a:r>
            <a:r>
              <a:rPr sz="1000" b="1" i="1" dirty="0">
                <a:solidFill>
                  <a:srgbClr val="000099"/>
                </a:solidFill>
                <a:latin typeface="Times New Roman"/>
                <a:cs typeface="Times New Roman"/>
              </a:rPr>
              <a:t>of </a:t>
            </a:r>
            <a:r>
              <a:rPr sz="1000" b="1" i="1" spc="-5" dirty="0">
                <a:solidFill>
                  <a:srgbClr val="000099"/>
                </a:solidFill>
                <a:latin typeface="Times New Roman"/>
                <a:cs typeface="Times New Roman"/>
              </a:rPr>
              <a:t>muzzle is a reversion to the Bulldog and is very undesirable. A dark muzzle is preferable. </a:t>
            </a:r>
            <a:r>
              <a:rPr sz="1000" b="1" spc="-5" dirty="0">
                <a:solidFill>
                  <a:srgbClr val="000099"/>
                </a:solidFill>
                <a:latin typeface="Times New Roman"/>
                <a:cs typeface="Times New Roman"/>
              </a:rPr>
              <a:t>Nose</a:t>
            </a:r>
            <a:r>
              <a:rPr sz="1000" b="1" i="1" spc="-5" dirty="0">
                <a:solidFill>
                  <a:srgbClr val="000099"/>
                </a:solidFill>
                <a:latin typeface="Times New Roman"/>
                <a:cs typeface="Times New Roman"/>
              </a:rPr>
              <a:t>: black with  nostrils large and broad. </a:t>
            </a:r>
            <a:r>
              <a:rPr sz="1000" b="1" dirty="0">
                <a:solidFill>
                  <a:srgbClr val="000099"/>
                </a:solidFill>
                <a:latin typeface="Times New Roman"/>
                <a:cs typeface="Times New Roman"/>
              </a:rPr>
              <a:t>Flews</a:t>
            </a:r>
            <a:r>
              <a:rPr sz="1000" b="1" i="1" dirty="0">
                <a:solidFill>
                  <a:srgbClr val="000099"/>
                </a:solidFill>
                <a:latin typeface="Times New Roman"/>
                <a:cs typeface="Times New Roman"/>
              </a:rPr>
              <a:t>: </a:t>
            </a:r>
            <a:r>
              <a:rPr sz="1000" b="1" i="1" spc="-5" dirty="0">
                <a:solidFill>
                  <a:srgbClr val="000099"/>
                </a:solidFill>
                <a:latin typeface="Times New Roman"/>
                <a:cs typeface="Times New Roman"/>
              </a:rPr>
              <a:t>not too pendulous. </a:t>
            </a:r>
            <a:r>
              <a:rPr sz="1000" b="1" dirty="0">
                <a:solidFill>
                  <a:srgbClr val="000099"/>
                </a:solidFill>
                <a:latin typeface="Times New Roman"/>
                <a:cs typeface="Times New Roman"/>
              </a:rPr>
              <a:t>Bite</a:t>
            </a:r>
            <a:r>
              <a:rPr sz="1000" b="1" i="1" dirty="0">
                <a:solidFill>
                  <a:srgbClr val="000099"/>
                </a:solidFill>
                <a:latin typeface="Times New Roman"/>
                <a:cs typeface="Times New Roman"/>
              </a:rPr>
              <a:t>: </a:t>
            </a:r>
            <a:r>
              <a:rPr sz="1000" b="1" i="1" spc="-5" dirty="0">
                <a:solidFill>
                  <a:srgbClr val="000099"/>
                </a:solidFill>
                <a:latin typeface="Times New Roman"/>
                <a:cs typeface="Times New Roman"/>
              </a:rPr>
              <a:t>preferably level or slightly undershot. Canine teeth large and set wide</a:t>
            </a:r>
            <a:r>
              <a:rPr sz="1000" b="1" i="1" spc="125" dirty="0">
                <a:solidFill>
                  <a:srgbClr val="000099"/>
                </a:solidFill>
                <a:latin typeface="Times New Roman"/>
                <a:cs typeface="Times New Roman"/>
              </a:rPr>
              <a:t> </a:t>
            </a:r>
            <a:r>
              <a:rPr sz="1000" b="1" i="1" spc="-5" dirty="0">
                <a:solidFill>
                  <a:srgbClr val="000099"/>
                </a:solidFill>
                <a:latin typeface="Times New Roman"/>
                <a:cs typeface="Times New Roman"/>
              </a:rPr>
              <a:t>apart.</a:t>
            </a:r>
            <a:endParaRPr sz="1000">
              <a:latin typeface="Times New Roman"/>
              <a:cs typeface="Times New Roman"/>
            </a:endParaRPr>
          </a:p>
          <a:p>
            <a:pPr>
              <a:lnSpc>
                <a:spcPct val="100000"/>
              </a:lnSpc>
              <a:spcBef>
                <a:spcPts val="50"/>
              </a:spcBef>
            </a:pPr>
            <a:endParaRPr sz="1000">
              <a:latin typeface="Times New Roman"/>
              <a:cs typeface="Times New Roman"/>
            </a:endParaRPr>
          </a:p>
          <a:p>
            <a:pPr marL="354965" marR="20955" indent="-342900">
              <a:lnSpc>
                <a:spcPct val="100000"/>
              </a:lnSpc>
            </a:pPr>
            <a:r>
              <a:rPr sz="1000" i="1" spc="-5" dirty="0">
                <a:solidFill>
                  <a:srgbClr val="000099"/>
                </a:solidFill>
                <a:latin typeface="Times New Roman"/>
                <a:cs typeface="Times New Roman"/>
              </a:rPr>
              <a:t>Neck, Topline, </a:t>
            </a:r>
            <a:r>
              <a:rPr sz="1000" i="1" dirty="0">
                <a:solidFill>
                  <a:srgbClr val="000099"/>
                </a:solidFill>
                <a:latin typeface="Times New Roman"/>
                <a:cs typeface="Times New Roman"/>
              </a:rPr>
              <a:t>Body </a:t>
            </a:r>
            <a:r>
              <a:rPr sz="1000" b="1" i="1" spc="-5" dirty="0">
                <a:solidFill>
                  <a:srgbClr val="000099"/>
                </a:solidFill>
                <a:latin typeface="Times New Roman"/>
                <a:cs typeface="Times New Roman"/>
              </a:rPr>
              <a:t>- </a:t>
            </a:r>
            <a:r>
              <a:rPr sz="1000" b="1" spc="-10" dirty="0">
                <a:solidFill>
                  <a:srgbClr val="000099"/>
                </a:solidFill>
                <a:latin typeface="Times New Roman"/>
                <a:cs typeface="Times New Roman"/>
              </a:rPr>
              <a:t>Neck</a:t>
            </a:r>
            <a:r>
              <a:rPr sz="1000" b="1" i="1" spc="-10" dirty="0">
                <a:solidFill>
                  <a:srgbClr val="000099"/>
                </a:solidFill>
                <a:latin typeface="Times New Roman"/>
                <a:cs typeface="Times New Roman"/>
              </a:rPr>
              <a:t>: </a:t>
            </a:r>
            <a:r>
              <a:rPr sz="1000" b="1" i="1" spc="-5" dirty="0">
                <a:solidFill>
                  <a:srgbClr val="000099"/>
                </a:solidFill>
                <a:latin typeface="Times New Roman"/>
                <a:cs typeface="Times New Roman"/>
              </a:rPr>
              <a:t>slightly arched, </a:t>
            </a:r>
            <a:r>
              <a:rPr sz="1000" b="1" i="1" dirty="0">
                <a:solidFill>
                  <a:srgbClr val="000099"/>
                </a:solidFill>
                <a:latin typeface="Times New Roman"/>
                <a:cs typeface="Times New Roman"/>
              </a:rPr>
              <a:t>of moderate </a:t>
            </a:r>
            <a:r>
              <a:rPr sz="1000" b="1" i="1" spc="-5" dirty="0">
                <a:solidFill>
                  <a:srgbClr val="000099"/>
                </a:solidFill>
                <a:latin typeface="Times New Roman"/>
                <a:cs typeface="Times New Roman"/>
              </a:rPr>
              <a:t>length, very muscular, and </a:t>
            </a:r>
            <a:r>
              <a:rPr sz="1000" b="1" i="1" dirty="0">
                <a:solidFill>
                  <a:srgbClr val="000099"/>
                </a:solidFill>
                <a:latin typeface="Times New Roman"/>
                <a:cs typeface="Times New Roman"/>
              </a:rPr>
              <a:t>almost </a:t>
            </a:r>
            <a:r>
              <a:rPr sz="1000" b="1" i="1" spc="-5" dirty="0">
                <a:solidFill>
                  <a:srgbClr val="000099"/>
                </a:solidFill>
                <a:latin typeface="Times New Roman"/>
                <a:cs typeface="Times New Roman"/>
              </a:rPr>
              <a:t>equal in circumference to the skull. </a:t>
            </a:r>
            <a:r>
              <a:rPr sz="1000" b="1" spc="-5" dirty="0">
                <a:solidFill>
                  <a:srgbClr val="000099"/>
                </a:solidFill>
                <a:latin typeface="Times New Roman"/>
                <a:cs typeface="Times New Roman"/>
              </a:rPr>
              <a:t>Topline</a:t>
            </a:r>
            <a:r>
              <a:rPr sz="1000" b="1" i="1" spc="-5" dirty="0">
                <a:solidFill>
                  <a:srgbClr val="000099"/>
                </a:solidFill>
                <a:latin typeface="Times New Roman"/>
                <a:cs typeface="Times New Roman"/>
              </a:rPr>
              <a:t>: Straight and level between  withers and loin. </a:t>
            </a:r>
            <a:r>
              <a:rPr sz="1000" b="1" dirty="0">
                <a:solidFill>
                  <a:srgbClr val="000099"/>
                </a:solidFill>
                <a:latin typeface="Times New Roman"/>
                <a:cs typeface="Times New Roman"/>
              </a:rPr>
              <a:t>Body</a:t>
            </a:r>
            <a:r>
              <a:rPr sz="1000" b="1" i="1" dirty="0">
                <a:solidFill>
                  <a:srgbClr val="000099"/>
                </a:solidFill>
                <a:latin typeface="Times New Roman"/>
                <a:cs typeface="Times New Roman"/>
              </a:rPr>
              <a:t>: Compact. </a:t>
            </a:r>
            <a:r>
              <a:rPr sz="1000" b="1" i="1" spc="-5" dirty="0">
                <a:solidFill>
                  <a:srgbClr val="000099"/>
                </a:solidFill>
                <a:latin typeface="Times New Roman"/>
                <a:cs typeface="Times New Roman"/>
              </a:rPr>
              <a:t>Chest wide and </a:t>
            </a:r>
            <a:r>
              <a:rPr sz="1000" b="1" i="1" dirty="0">
                <a:solidFill>
                  <a:srgbClr val="000099"/>
                </a:solidFill>
                <a:latin typeface="Times New Roman"/>
                <a:cs typeface="Times New Roman"/>
              </a:rPr>
              <a:t>deep, </a:t>
            </a:r>
            <a:r>
              <a:rPr sz="1000" b="1" i="1" spc="-5" dirty="0">
                <a:solidFill>
                  <a:srgbClr val="000099"/>
                </a:solidFill>
                <a:latin typeface="Times New Roman"/>
                <a:cs typeface="Times New Roman"/>
              </a:rPr>
              <a:t>with ribs well sprung and well set down between the forelegs. </a:t>
            </a:r>
            <a:r>
              <a:rPr sz="1000" b="1" spc="-5" dirty="0">
                <a:solidFill>
                  <a:srgbClr val="000099"/>
                </a:solidFill>
                <a:latin typeface="Times New Roman"/>
                <a:cs typeface="Times New Roman"/>
              </a:rPr>
              <a:t>Back</a:t>
            </a:r>
            <a:r>
              <a:rPr sz="1000" b="1" i="1" spc="-5" dirty="0">
                <a:solidFill>
                  <a:srgbClr val="000099"/>
                </a:solidFill>
                <a:latin typeface="Times New Roman"/>
                <a:cs typeface="Times New Roman"/>
              </a:rPr>
              <a:t>: short, giving the impression </a:t>
            </a:r>
            <a:r>
              <a:rPr sz="1000" b="1" i="1" dirty="0">
                <a:solidFill>
                  <a:srgbClr val="000099"/>
                </a:solidFill>
                <a:latin typeface="Times New Roman"/>
                <a:cs typeface="Times New Roman"/>
              </a:rPr>
              <a:t>of </a:t>
            </a:r>
            <a:r>
              <a:rPr sz="1000" b="1" i="1" spc="-5" dirty="0">
                <a:solidFill>
                  <a:srgbClr val="000099"/>
                </a:solidFill>
                <a:latin typeface="Times New Roman"/>
                <a:cs typeface="Times New Roman"/>
              </a:rPr>
              <a:t>a </a:t>
            </a:r>
            <a:r>
              <a:rPr sz="1000" b="1" i="1" dirty="0">
                <a:solidFill>
                  <a:srgbClr val="000099"/>
                </a:solidFill>
                <a:latin typeface="Times New Roman"/>
                <a:cs typeface="Times New Roman"/>
              </a:rPr>
              <a:t>well-  </a:t>
            </a:r>
            <a:r>
              <a:rPr sz="1000" b="1" i="1" spc="-5" dirty="0">
                <a:solidFill>
                  <a:srgbClr val="000099"/>
                </a:solidFill>
                <a:latin typeface="Times New Roman"/>
                <a:cs typeface="Times New Roman"/>
              </a:rPr>
              <a:t>balanced </a:t>
            </a:r>
            <a:r>
              <a:rPr sz="1000" b="1" i="1" dirty="0">
                <a:solidFill>
                  <a:srgbClr val="000099"/>
                </a:solidFill>
                <a:latin typeface="Times New Roman"/>
                <a:cs typeface="Times New Roman"/>
              </a:rPr>
              <a:t>dog. </a:t>
            </a:r>
            <a:r>
              <a:rPr sz="1000" b="1" spc="-5" dirty="0">
                <a:solidFill>
                  <a:srgbClr val="000099"/>
                </a:solidFill>
                <a:latin typeface="Times New Roman"/>
                <a:cs typeface="Times New Roman"/>
              </a:rPr>
              <a:t>Loin</a:t>
            </a:r>
            <a:r>
              <a:rPr sz="1000" b="1" i="1" spc="-5" dirty="0">
                <a:solidFill>
                  <a:srgbClr val="000099"/>
                </a:solidFill>
                <a:latin typeface="Times New Roman"/>
                <a:cs typeface="Times New Roman"/>
              </a:rPr>
              <a:t>: wide, muscular and slightly arched, with fair </a:t>
            </a:r>
            <a:r>
              <a:rPr sz="1000" b="1" i="1" dirty="0">
                <a:solidFill>
                  <a:srgbClr val="000099"/>
                </a:solidFill>
                <a:latin typeface="Times New Roman"/>
                <a:cs typeface="Times New Roman"/>
              </a:rPr>
              <a:t>depth of </a:t>
            </a:r>
            <a:r>
              <a:rPr sz="1000" b="1" i="1" spc="-5" dirty="0">
                <a:solidFill>
                  <a:srgbClr val="000099"/>
                </a:solidFill>
                <a:latin typeface="Times New Roman"/>
                <a:cs typeface="Times New Roman"/>
              </a:rPr>
              <a:t>flank. </a:t>
            </a:r>
            <a:r>
              <a:rPr sz="1000" b="1" spc="-5" dirty="0">
                <a:solidFill>
                  <a:srgbClr val="000099"/>
                </a:solidFill>
                <a:latin typeface="Times New Roman"/>
                <a:cs typeface="Times New Roman"/>
              </a:rPr>
              <a:t>Tail</a:t>
            </a:r>
            <a:r>
              <a:rPr sz="1000" b="1" i="1" spc="-5" dirty="0">
                <a:solidFill>
                  <a:srgbClr val="000099"/>
                </a:solidFill>
                <a:latin typeface="Times New Roman"/>
                <a:cs typeface="Times New Roman"/>
              </a:rPr>
              <a:t>: set </a:t>
            </a:r>
            <a:r>
              <a:rPr sz="1000" b="1" i="1" dirty="0">
                <a:solidFill>
                  <a:srgbClr val="000099"/>
                </a:solidFill>
                <a:latin typeface="Times New Roman"/>
                <a:cs typeface="Times New Roman"/>
              </a:rPr>
              <a:t>on </a:t>
            </a:r>
            <a:r>
              <a:rPr sz="1000" b="1" i="1" spc="-5" dirty="0">
                <a:solidFill>
                  <a:srgbClr val="000099"/>
                </a:solidFill>
                <a:latin typeface="Times New Roman"/>
                <a:cs typeface="Times New Roman"/>
              </a:rPr>
              <a:t>high, strong </a:t>
            </a:r>
            <a:r>
              <a:rPr sz="1000" b="1" i="1" dirty="0">
                <a:solidFill>
                  <a:srgbClr val="000099"/>
                </a:solidFill>
                <a:latin typeface="Times New Roman"/>
                <a:cs typeface="Times New Roman"/>
              </a:rPr>
              <a:t>at </a:t>
            </a:r>
            <a:r>
              <a:rPr sz="1000" b="1" i="1" spc="-5" dirty="0">
                <a:solidFill>
                  <a:srgbClr val="000099"/>
                </a:solidFill>
                <a:latin typeface="Times New Roman"/>
                <a:cs typeface="Times New Roman"/>
              </a:rPr>
              <a:t>the root and tapering to the hocks. It </a:t>
            </a:r>
            <a:r>
              <a:rPr sz="1000" b="1" i="1" dirty="0">
                <a:solidFill>
                  <a:srgbClr val="000099"/>
                </a:solidFill>
                <a:latin typeface="Times New Roman"/>
                <a:cs typeface="Times New Roman"/>
              </a:rPr>
              <a:t>may be </a:t>
            </a:r>
            <a:r>
              <a:rPr sz="1000" b="1" i="1" spc="-5" dirty="0">
                <a:solidFill>
                  <a:srgbClr val="000099"/>
                </a:solidFill>
                <a:latin typeface="Times New Roman"/>
                <a:cs typeface="Times New Roman"/>
              </a:rPr>
              <a:t>straight  </a:t>
            </a:r>
            <a:r>
              <a:rPr sz="1000" b="1" i="1" dirty="0">
                <a:solidFill>
                  <a:srgbClr val="000099"/>
                </a:solidFill>
                <a:latin typeface="Times New Roman"/>
                <a:cs typeface="Times New Roman"/>
              </a:rPr>
              <a:t>or </a:t>
            </a:r>
            <a:r>
              <a:rPr sz="1000" b="1" i="1" spc="-5" dirty="0">
                <a:solidFill>
                  <a:srgbClr val="000099"/>
                </a:solidFill>
                <a:latin typeface="Times New Roman"/>
                <a:cs typeface="Times New Roman"/>
              </a:rPr>
              <a:t>curved, but never carried hound fashion. </a:t>
            </a:r>
            <a:r>
              <a:rPr sz="1000" b="1" spc="-5" dirty="0">
                <a:solidFill>
                  <a:srgbClr val="000099"/>
                </a:solidFill>
                <a:latin typeface="Times New Roman"/>
                <a:cs typeface="Times New Roman"/>
              </a:rPr>
              <a:t>Forequarters</a:t>
            </a:r>
            <a:r>
              <a:rPr sz="1000" b="1" i="1" spc="-5" dirty="0">
                <a:solidFill>
                  <a:srgbClr val="000099"/>
                </a:solidFill>
                <a:latin typeface="Times New Roman"/>
                <a:cs typeface="Times New Roman"/>
              </a:rPr>
              <a:t>: shoulders muscular but not </a:t>
            </a:r>
            <a:r>
              <a:rPr sz="1000" b="1" i="1" dirty="0">
                <a:solidFill>
                  <a:srgbClr val="000099"/>
                </a:solidFill>
                <a:latin typeface="Times New Roman"/>
                <a:cs typeface="Times New Roman"/>
              </a:rPr>
              <a:t>loaded, </a:t>
            </a:r>
            <a:r>
              <a:rPr sz="1000" b="1" i="1" spc="-5" dirty="0">
                <a:solidFill>
                  <a:srgbClr val="000099"/>
                </a:solidFill>
                <a:latin typeface="Times New Roman"/>
                <a:cs typeface="Times New Roman"/>
              </a:rPr>
              <a:t>and slightly sloping. Forelegs straight, well </a:t>
            </a:r>
            <a:r>
              <a:rPr sz="1000" b="1" i="1" dirty="0">
                <a:solidFill>
                  <a:srgbClr val="000099"/>
                </a:solidFill>
                <a:latin typeface="Times New Roman"/>
                <a:cs typeface="Times New Roman"/>
              </a:rPr>
              <a:t>boned </a:t>
            </a:r>
            <a:r>
              <a:rPr sz="1000" b="1" i="1" spc="-5" dirty="0">
                <a:solidFill>
                  <a:srgbClr val="000099"/>
                </a:solidFill>
                <a:latin typeface="Times New Roman"/>
                <a:cs typeface="Times New Roman"/>
              </a:rPr>
              <a:t>and set well  </a:t>
            </a:r>
            <a:r>
              <a:rPr sz="1000" b="1" i="1" dirty="0">
                <a:solidFill>
                  <a:srgbClr val="000099"/>
                </a:solidFill>
                <a:latin typeface="Times New Roman"/>
                <a:cs typeface="Times New Roman"/>
              </a:rPr>
              <a:t>apart; </a:t>
            </a:r>
            <a:r>
              <a:rPr sz="1000" b="1" i="1" spc="-5" dirty="0">
                <a:solidFill>
                  <a:srgbClr val="000099"/>
                </a:solidFill>
                <a:latin typeface="Times New Roman"/>
                <a:cs typeface="Times New Roman"/>
              </a:rPr>
              <a:t>elbows turned neither in nor out. Pasterns straight, feet </a:t>
            </a:r>
            <a:r>
              <a:rPr sz="1000" b="1" i="1" dirty="0">
                <a:solidFill>
                  <a:srgbClr val="000099"/>
                </a:solidFill>
                <a:latin typeface="Times New Roman"/>
                <a:cs typeface="Times New Roman"/>
              </a:rPr>
              <a:t>of medium </a:t>
            </a:r>
            <a:r>
              <a:rPr sz="1000" b="1" i="1" spc="-5" dirty="0">
                <a:solidFill>
                  <a:srgbClr val="000099"/>
                </a:solidFill>
                <a:latin typeface="Times New Roman"/>
                <a:cs typeface="Times New Roman"/>
              </a:rPr>
              <a:t>size, with round toes well arched. </a:t>
            </a:r>
            <a:r>
              <a:rPr sz="1000" b="1" i="1" dirty="0">
                <a:solidFill>
                  <a:srgbClr val="000099"/>
                </a:solidFill>
                <a:latin typeface="Times New Roman"/>
                <a:cs typeface="Times New Roman"/>
              </a:rPr>
              <a:t>Pads </a:t>
            </a:r>
            <a:r>
              <a:rPr sz="1000" b="1" i="1" spc="-5" dirty="0">
                <a:solidFill>
                  <a:srgbClr val="000099"/>
                </a:solidFill>
                <a:latin typeface="Times New Roman"/>
                <a:cs typeface="Times New Roman"/>
              </a:rPr>
              <a:t>thick </a:t>
            </a:r>
            <a:r>
              <a:rPr sz="1000" b="1" i="1" spc="15" dirty="0">
                <a:solidFill>
                  <a:srgbClr val="000099"/>
                </a:solidFill>
                <a:latin typeface="Times New Roman"/>
                <a:cs typeface="Times New Roman"/>
              </a:rPr>
              <a:t>and </a:t>
            </a:r>
            <a:r>
              <a:rPr sz="1000" b="1" i="1" spc="-5" dirty="0">
                <a:solidFill>
                  <a:srgbClr val="000099"/>
                </a:solidFill>
                <a:latin typeface="Times New Roman"/>
                <a:cs typeface="Times New Roman"/>
              </a:rPr>
              <a:t>tough, nails </a:t>
            </a:r>
            <a:r>
              <a:rPr sz="1000" b="1" i="1" dirty="0">
                <a:solidFill>
                  <a:srgbClr val="000099"/>
                </a:solidFill>
                <a:latin typeface="Times New Roman"/>
                <a:cs typeface="Times New Roman"/>
              </a:rPr>
              <a:t>black. </a:t>
            </a:r>
            <a:r>
              <a:rPr sz="1000" b="1" spc="-5" dirty="0">
                <a:solidFill>
                  <a:srgbClr val="000099"/>
                </a:solidFill>
                <a:latin typeface="Times New Roman"/>
                <a:cs typeface="Times New Roman"/>
              </a:rPr>
              <a:t>Hindquarters</a:t>
            </a:r>
            <a:r>
              <a:rPr sz="1000" b="1" i="1" spc="-5" dirty="0">
                <a:solidFill>
                  <a:srgbClr val="000099"/>
                </a:solidFill>
                <a:latin typeface="Times New Roman"/>
                <a:cs typeface="Times New Roman"/>
              </a:rPr>
              <a:t>:  </a:t>
            </a:r>
            <a:r>
              <a:rPr sz="1000" b="1" i="1" dirty="0">
                <a:solidFill>
                  <a:srgbClr val="000099"/>
                </a:solidFill>
                <a:latin typeface="Times New Roman"/>
                <a:cs typeface="Times New Roman"/>
              </a:rPr>
              <a:t>broad </a:t>
            </a:r>
            <a:r>
              <a:rPr sz="1000" b="1" i="1" spc="-5" dirty="0">
                <a:solidFill>
                  <a:srgbClr val="000099"/>
                </a:solidFill>
                <a:latin typeface="Times New Roman"/>
                <a:cs typeface="Times New Roman"/>
              </a:rPr>
              <a:t>and muscular and well-developed second thigh denoting power, but not </a:t>
            </a:r>
            <a:r>
              <a:rPr sz="1000" b="1" i="1" dirty="0">
                <a:solidFill>
                  <a:srgbClr val="000099"/>
                </a:solidFill>
                <a:latin typeface="Times New Roman"/>
                <a:cs typeface="Times New Roman"/>
              </a:rPr>
              <a:t>cumbersome. </a:t>
            </a:r>
            <a:r>
              <a:rPr sz="1000" b="1" i="1" spc="-5" dirty="0">
                <a:solidFill>
                  <a:srgbClr val="000099"/>
                </a:solidFill>
                <a:latin typeface="Times New Roman"/>
                <a:cs typeface="Times New Roman"/>
              </a:rPr>
              <a:t>Moderate angulation </a:t>
            </a:r>
            <a:r>
              <a:rPr sz="1000" b="1" i="1" dirty="0">
                <a:solidFill>
                  <a:srgbClr val="000099"/>
                </a:solidFill>
                <a:latin typeface="Times New Roman"/>
                <a:cs typeface="Times New Roman"/>
              </a:rPr>
              <a:t>at </a:t>
            </a:r>
            <a:r>
              <a:rPr sz="1000" b="1" i="1" spc="-5" dirty="0">
                <a:solidFill>
                  <a:srgbClr val="000099"/>
                </a:solidFill>
                <a:latin typeface="Times New Roman"/>
                <a:cs typeface="Times New Roman"/>
              </a:rPr>
              <a:t>hocks. Cowhocks and splay feet are serious  faults.</a:t>
            </a:r>
            <a:endParaRPr sz="1000">
              <a:latin typeface="Times New Roman"/>
              <a:cs typeface="Times New Roman"/>
            </a:endParaRPr>
          </a:p>
          <a:p>
            <a:pPr>
              <a:lnSpc>
                <a:spcPct val="100000"/>
              </a:lnSpc>
              <a:spcBef>
                <a:spcPts val="50"/>
              </a:spcBef>
            </a:pPr>
            <a:endParaRPr sz="1000">
              <a:latin typeface="Times New Roman"/>
              <a:cs typeface="Times New Roman"/>
            </a:endParaRPr>
          </a:p>
          <a:p>
            <a:pPr marL="12700">
              <a:lnSpc>
                <a:spcPct val="100000"/>
              </a:lnSpc>
              <a:spcBef>
                <a:spcPts val="5"/>
              </a:spcBef>
            </a:pPr>
            <a:r>
              <a:rPr sz="1000" i="1" spc="-5" dirty="0">
                <a:solidFill>
                  <a:srgbClr val="000099"/>
                </a:solidFill>
                <a:latin typeface="Times New Roman"/>
                <a:cs typeface="Times New Roman"/>
              </a:rPr>
              <a:t>Coat </a:t>
            </a:r>
            <a:r>
              <a:rPr sz="1000" b="1" i="1" spc="-5" dirty="0">
                <a:solidFill>
                  <a:srgbClr val="000099"/>
                </a:solidFill>
                <a:latin typeface="Times New Roman"/>
                <a:cs typeface="Times New Roman"/>
              </a:rPr>
              <a:t>- Short and dense, giving </a:t>
            </a:r>
            <a:r>
              <a:rPr sz="1000" b="1" i="1" dirty="0">
                <a:solidFill>
                  <a:srgbClr val="000099"/>
                </a:solidFill>
                <a:latin typeface="Times New Roman"/>
                <a:cs typeface="Times New Roman"/>
              </a:rPr>
              <a:t>good </a:t>
            </a:r>
            <a:r>
              <a:rPr sz="1000" b="1" i="1" spc="-5" dirty="0">
                <a:solidFill>
                  <a:srgbClr val="000099"/>
                </a:solidFill>
                <a:latin typeface="Times New Roman"/>
                <a:cs typeface="Times New Roman"/>
              </a:rPr>
              <a:t>weather protection. </a:t>
            </a:r>
            <a:r>
              <a:rPr sz="1000" b="1" spc="-5" dirty="0">
                <a:solidFill>
                  <a:srgbClr val="000099"/>
                </a:solidFill>
                <a:latin typeface="Times New Roman"/>
                <a:cs typeface="Times New Roman"/>
              </a:rPr>
              <a:t>Color</a:t>
            </a:r>
            <a:r>
              <a:rPr sz="1000" b="1" i="1" spc="-5" dirty="0">
                <a:solidFill>
                  <a:srgbClr val="000099"/>
                </a:solidFill>
                <a:latin typeface="Times New Roman"/>
                <a:cs typeface="Times New Roman"/>
              </a:rPr>
              <a:t>: red, fawn </a:t>
            </a:r>
            <a:r>
              <a:rPr sz="1000" b="1" i="1" dirty="0">
                <a:solidFill>
                  <a:srgbClr val="000099"/>
                </a:solidFill>
                <a:latin typeface="Times New Roman"/>
                <a:cs typeface="Times New Roman"/>
              </a:rPr>
              <a:t>or </a:t>
            </a:r>
            <a:r>
              <a:rPr sz="1000" b="1" i="1" spc="-5" dirty="0">
                <a:solidFill>
                  <a:srgbClr val="000099"/>
                </a:solidFill>
                <a:latin typeface="Times New Roman"/>
                <a:cs typeface="Times New Roman"/>
              </a:rPr>
              <a:t>brindle. Except </a:t>
            </a:r>
            <a:r>
              <a:rPr sz="1000" b="1" i="1" dirty="0">
                <a:solidFill>
                  <a:srgbClr val="000099"/>
                </a:solidFill>
                <a:latin typeface="Times New Roman"/>
                <a:cs typeface="Times New Roman"/>
              </a:rPr>
              <a:t>for </a:t>
            </a:r>
            <a:r>
              <a:rPr sz="1000" b="1" i="1" spc="-5" dirty="0">
                <a:solidFill>
                  <a:srgbClr val="000099"/>
                </a:solidFill>
                <a:latin typeface="Times New Roman"/>
                <a:cs typeface="Times New Roman"/>
              </a:rPr>
              <a:t>a very </a:t>
            </a:r>
            <a:r>
              <a:rPr sz="1000" b="1" i="1" dirty="0">
                <a:solidFill>
                  <a:srgbClr val="000099"/>
                </a:solidFill>
                <a:latin typeface="Times New Roman"/>
                <a:cs typeface="Times New Roman"/>
              </a:rPr>
              <a:t>small </a:t>
            </a:r>
            <a:r>
              <a:rPr sz="1000" b="1" i="1" spc="-5" dirty="0">
                <a:solidFill>
                  <a:srgbClr val="000099"/>
                </a:solidFill>
                <a:latin typeface="Times New Roman"/>
                <a:cs typeface="Times New Roman"/>
              </a:rPr>
              <a:t>white spot </a:t>
            </a:r>
            <a:r>
              <a:rPr sz="1000" b="1" i="1" dirty="0">
                <a:solidFill>
                  <a:srgbClr val="000099"/>
                </a:solidFill>
                <a:latin typeface="Times New Roman"/>
                <a:cs typeface="Times New Roman"/>
              </a:rPr>
              <a:t>on </a:t>
            </a:r>
            <a:r>
              <a:rPr sz="1000" b="1" i="1" spc="-5" dirty="0">
                <a:solidFill>
                  <a:srgbClr val="000099"/>
                </a:solidFill>
                <a:latin typeface="Times New Roman"/>
                <a:cs typeface="Times New Roman"/>
              </a:rPr>
              <a:t>the chest, white </a:t>
            </a:r>
            <a:r>
              <a:rPr sz="1000" b="1" i="1" dirty="0">
                <a:solidFill>
                  <a:srgbClr val="000099"/>
                </a:solidFill>
                <a:latin typeface="Times New Roman"/>
                <a:cs typeface="Times New Roman"/>
              </a:rPr>
              <a:t>marking</a:t>
            </a:r>
            <a:r>
              <a:rPr sz="1000" b="1" i="1" spc="100" dirty="0">
                <a:solidFill>
                  <a:srgbClr val="000099"/>
                </a:solidFill>
                <a:latin typeface="Times New Roman"/>
                <a:cs typeface="Times New Roman"/>
              </a:rPr>
              <a:t> </a:t>
            </a:r>
            <a:r>
              <a:rPr sz="1000" b="1" i="1" spc="-5" dirty="0">
                <a:solidFill>
                  <a:srgbClr val="000099"/>
                </a:solidFill>
                <a:latin typeface="Times New Roman"/>
                <a:cs typeface="Times New Roman"/>
              </a:rPr>
              <a:t>is considered a fault.</a:t>
            </a:r>
            <a:endParaRPr sz="1000">
              <a:latin typeface="Times New Roman"/>
              <a:cs typeface="Times New Roman"/>
            </a:endParaRPr>
          </a:p>
          <a:p>
            <a:pPr>
              <a:lnSpc>
                <a:spcPct val="100000"/>
              </a:lnSpc>
              <a:spcBef>
                <a:spcPts val="45"/>
              </a:spcBef>
            </a:pPr>
            <a:endParaRPr sz="1000">
              <a:latin typeface="Times New Roman"/>
              <a:cs typeface="Times New Roman"/>
            </a:endParaRPr>
          </a:p>
          <a:p>
            <a:pPr marL="354965" marR="88900" indent="-342900">
              <a:lnSpc>
                <a:spcPct val="100000"/>
              </a:lnSpc>
              <a:spcBef>
                <a:spcPts val="5"/>
              </a:spcBef>
            </a:pPr>
            <a:r>
              <a:rPr sz="1000" i="1" spc="-5" dirty="0">
                <a:solidFill>
                  <a:srgbClr val="000099"/>
                </a:solidFill>
                <a:latin typeface="Times New Roman"/>
                <a:cs typeface="Times New Roman"/>
              </a:rPr>
              <a:t>Gait </a:t>
            </a:r>
            <a:r>
              <a:rPr sz="1000" b="1" i="1" spc="-5" dirty="0">
                <a:solidFill>
                  <a:srgbClr val="000099"/>
                </a:solidFill>
                <a:latin typeface="Times New Roman"/>
                <a:cs typeface="Times New Roman"/>
              </a:rPr>
              <a:t>- Free, </a:t>
            </a:r>
            <a:r>
              <a:rPr sz="1000" b="1" i="1" dirty="0">
                <a:solidFill>
                  <a:srgbClr val="000099"/>
                </a:solidFill>
                <a:latin typeface="Times New Roman"/>
                <a:cs typeface="Times New Roman"/>
              </a:rPr>
              <a:t>smooth, </a:t>
            </a:r>
            <a:r>
              <a:rPr sz="1000" b="1" i="1" spc="-5" dirty="0">
                <a:solidFill>
                  <a:srgbClr val="000099"/>
                </a:solidFill>
                <a:latin typeface="Times New Roman"/>
                <a:cs typeface="Times New Roman"/>
              </a:rPr>
              <a:t>and powerful. </a:t>
            </a:r>
            <a:r>
              <a:rPr sz="1000" b="1" i="1" spc="-10" dirty="0">
                <a:solidFill>
                  <a:srgbClr val="000099"/>
                </a:solidFill>
                <a:latin typeface="Times New Roman"/>
                <a:cs typeface="Times New Roman"/>
              </a:rPr>
              <a:t>When </a:t>
            </a:r>
            <a:r>
              <a:rPr sz="1000" b="1" i="1" spc="-5" dirty="0">
                <a:solidFill>
                  <a:srgbClr val="000099"/>
                </a:solidFill>
                <a:latin typeface="Times New Roman"/>
                <a:cs typeface="Times New Roman"/>
              </a:rPr>
              <a:t>viewed from the side, reach and drive indicate </a:t>
            </a:r>
            <a:r>
              <a:rPr sz="1000" b="1" i="1" dirty="0">
                <a:solidFill>
                  <a:srgbClr val="000099"/>
                </a:solidFill>
                <a:latin typeface="Times New Roman"/>
                <a:cs typeface="Times New Roman"/>
              </a:rPr>
              <a:t>maximum </a:t>
            </a:r>
            <a:r>
              <a:rPr sz="1000" b="1" i="1" spc="-10" dirty="0">
                <a:solidFill>
                  <a:srgbClr val="000099"/>
                </a:solidFill>
                <a:latin typeface="Times New Roman"/>
                <a:cs typeface="Times New Roman"/>
              </a:rPr>
              <a:t>use </a:t>
            </a:r>
            <a:r>
              <a:rPr sz="1000" b="1" i="1" dirty="0">
                <a:solidFill>
                  <a:srgbClr val="000099"/>
                </a:solidFill>
                <a:latin typeface="Times New Roman"/>
                <a:cs typeface="Times New Roman"/>
              </a:rPr>
              <a:t>of </a:t>
            </a:r>
            <a:r>
              <a:rPr sz="1000" b="1" i="1" spc="-5" dirty="0">
                <a:solidFill>
                  <a:srgbClr val="000099"/>
                </a:solidFill>
                <a:latin typeface="Times New Roman"/>
                <a:cs typeface="Times New Roman"/>
              </a:rPr>
              <a:t>the </a:t>
            </a:r>
            <a:r>
              <a:rPr sz="1000" b="1" i="1" dirty="0">
                <a:solidFill>
                  <a:srgbClr val="000099"/>
                </a:solidFill>
                <a:latin typeface="Times New Roman"/>
                <a:cs typeface="Times New Roman"/>
              </a:rPr>
              <a:t>dog’s moderate angulation. </a:t>
            </a:r>
            <a:r>
              <a:rPr sz="1000" b="1" i="1" spc="-5" dirty="0">
                <a:solidFill>
                  <a:srgbClr val="000099"/>
                </a:solidFill>
                <a:latin typeface="Times New Roman"/>
                <a:cs typeface="Times New Roman"/>
              </a:rPr>
              <a:t>Back </a:t>
            </a:r>
            <a:r>
              <a:rPr sz="1000" b="1" i="1" dirty="0">
                <a:solidFill>
                  <a:srgbClr val="000099"/>
                </a:solidFill>
                <a:latin typeface="Times New Roman"/>
                <a:cs typeface="Times New Roman"/>
              </a:rPr>
              <a:t>remains </a:t>
            </a:r>
            <a:r>
              <a:rPr sz="1000" b="1" i="1" spc="-5" dirty="0">
                <a:solidFill>
                  <a:srgbClr val="000099"/>
                </a:solidFill>
                <a:latin typeface="Times New Roman"/>
                <a:cs typeface="Times New Roman"/>
              </a:rPr>
              <a:t>level and </a:t>
            </a:r>
            <a:r>
              <a:rPr sz="1000" b="1" i="1" dirty="0">
                <a:solidFill>
                  <a:srgbClr val="000099"/>
                </a:solidFill>
                <a:latin typeface="Times New Roman"/>
                <a:cs typeface="Times New Roman"/>
              </a:rPr>
              <a:t>firm.  Coming </a:t>
            </a:r>
            <a:r>
              <a:rPr sz="1000" b="1" i="1" spc="-5" dirty="0">
                <a:solidFill>
                  <a:srgbClr val="000099"/>
                </a:solidFill>
                <a:latin typeface="Times New Roman"/>
                <a:cs typeface="Times New Roman"/>
              </a:rPr>
              <a:t>and going, the </a:t>
            </a:r>
            <a:r>
              <a:rPr sz="1000" b="1" i="1" dirty="0">
                <a:solidFill>
                  <a:srgbClr val="000099"/>
                </a:solidFill>
                <a:latin typeface="Times New Roman"/>
                <a:cs typeface="Times New Roman"/>
              </a:rPr>
              <a:t>dog moves </a:t>
            </a:r>
            <a:r>
              <a:rPr sz="1000" b="1" i="1" spc="-5" dirty="0">
                <a:solidFill>
                  <a:srgbClr val="000099"/>
                </a:solidFill>
                <a:latin typeface="Times New Roman"/>
                <a:cs typeface="Times New Roman"/>
              </a:rPr>
              <a:t>in a straight line. Feet tend to converge under the </a:t>
            </a:r>
            <a:r>
              <a:rPr sz="1000" b="1" i="1" dirty="0">
                <a:solidFill>
                  <a:srgbClr val="000099"/>
                </a:solidFill>
                <a:latin typeface="Times New Roman"/>
                <a:cs typeface="Times New Roman"/>
              </a:rPr>
              <a:t>body, </a:t>
            </a:r>
            <a:r>
              <a:rPr sz="1000" b="1" i="1" spc="-5" dirty="0">
                <a:solidFill>
                  <a:srgbClr val="000099"/>
                </a:solidFill>
                <a:latin typeface="Times New Roman"/>
                <a:cs typeface="Times New Roman"/>
              </a:rPr>
              <a:t>without crossing over, </a:t>
            </a:r>
            <a:r>
              <a:rPr sz="1000" b="1" i="1" dirty="0">
                <a:solidFill>
                  <a:srgbClr val="000099"/>
                </a:solidFill>
                <a:latin typeface="Times New Roman"/>
                <a:cs typeface="Times New Roman"/>
              </a:rPr>
              <a:t>as </a:t>
            </a:r>
            <a:r>
              <a:rPr sz="1000" b="1" i="1" spc="-5" dirty="0">
                <a:solidFill>
                  <a:srgbClr val="000099"/>
                </a:solidFill>
                <a:latin typeface="Times New Roman"/>
                <a:cs typeface="Times New Roman"/>
              </a:rPr>
              <a:t>speed </a:t>
            </a:r>
            <a:r>
              <a:rPr sz="1000" b="1" i="1" dirty="0">
                <a:solidFill>
                  <a:srgbClr val="000099"/>
                </a:solidFill>
                <a:latin typeface="Times New Roman"/>
                <a:cs typeface="Times New Roman"/>
              </a:rPr>
              <a:t>increases. </a:t>
            </a:r>
            <a:r>
              <a:rPr sz="1000" b="1" i="1" spc="-5" dirty="0">
                <a:solidFill>
                  <a:srgbClr val="000099"/>
                </a:solidFill>
                <a:latin typeface="Times New Roman"/>
                <a:cs typeface="Times New Roman"/>
              </a:rPr>
              <a:t>There is no twisting in </a:t>
            </a:r>
            <a:r>
              <a:rPr sz="1000" b="1" i="1" dirty="0">
                <a:solidFill>
                  <a:srgbClr val="000099"/>
                </a:solidFill>
                <a:latin typeface="Times New Roman"/>
                <a:cs typeface="Times New Roman"/>
              </a:rPr>
              <a:t>or </a:t>
            </a:r>
            <a:r>
              <a:rPr sz="1000" b="1" i="1" spc="-5" dirty="0">
                <a:solidFill>
                  <a:srgbClr val="000099"/>
                </a:solidFill>
                <a:latin typeface="Times New Roman"/>
                <a:cs typeface="Times New Roman"/>
              </a:rPr>
              <a:t>out  </a:t>
            </a:r>
            <a:r>
              <a:rPr sz="1000" b="1" i="1" dirty="0">
                <a:solidFill>
                  <a:srgbClr val="000099"/>
                </a:solidFill>
                <a:latin typeface="Times New Roman"/>
                <a:cs typeface="Times New Roman"/>
              </a:rPr>
              <a:t>at </a:t>
            </a:r>
            <a:r>
              <a:rPr sz="1000" b="1" i="1" spc="-5" dirty="0">
                <a:solidFill>
                  <a:srgbClr val="000099"/>
                </a:solidFill>
                <a:latin typeface="Times New Roman"/>
                <a:cs typeface="Times New Roman"/>
              </a:rPr>
              <a:t>the</a:t>
            </a:r>
            <a:r>
              <a:rPr sz="1000" b="1" i="1" spc="-25" dirty="0">
                <a:solidFill>
                  <a:srgbClr val="000099"/>
                </a:solidFill>
                <a:latin typeface="Times New Roman"/>
                <a:cs typeface="Times New Roman"/>
              </a:rPr>
              <a:t> </a:t>
            </a:r>
            <a:r>
              <a:rPr sz="1000" b="1" i="1" spc="-5" dirty="0">
                <a:solidFill>
                  <a:srgbClr val="000099"/>
                </a:solidFill>
                <a:latin typeface="Times New Roman"/>
                <a:cs typeface="Times New Roman"/>
              </a:rPr>
              <a:t>joints.</a:t>
            </a:r>
            <a:endParaRPr sz="1000">
              <a:latin typeface="Times New Roman"/>
              <a:cs typeface="Times New Roman"/>
            </a:endParaRPr>
          </a:p>
          <a:p>
            <a:pPr>
              <a:lnSpc>
                <a:spcPct val="100000"/>
              </a:lnSpc>
              <a:spcBef>
                <a:spcPts val="45"/>
              </a:spcBef>
            </a:pPr>
            <a:endParaRPr sz="1000">
              <a:latin typeface="Times New Roman"/>
              <a:cs typeface="Times New Roman"/>
            </a:endParaRPr>
          </a:p>
          <a:p>
            <a:pPr marL="354965" marR="67310" indent="-342900">
              <a:lnSpc>
                <a:spcPct val="100000"/>
              </a:lnSpc>
              <a:spcBef>
                <a:spcPts val="5"/>
              </a:spcBef>
            </a:pPr>
            <a:r>
              <a:rPr sz="1000" i="1" spc="-5" dirty="0">
                <a:solidFill>
                  <a:srgbClr val="000099"/>
                </a:solidFill>
                <a:latin typeface="Times New Roman"/>
                <a:cs typeface="Times New Roman"/>
              </a:rPr>
              <a:t>Temperament </a:t>
            </a:r>
            <a:r>
              <a:rPr sz="1000" b="1" i="1" spc="-5" dirty="0">
                <a:solidFill>
                  <a:srgbClr val="000099"/>
                </a:solidFill>
                <a:latin typeface="Times New Roman"/>
                <a:cs typeface="Times New Roman"/>
              </a:rPr>
              <a:t>- Fearless and confident yet docile. The </a:t>
            </a:r>
            <a:r>
              <a:rPr sz="1000" b="1" i="1" dirty="0">
                <a:solidFill>
                  <a:srgbClr val="000099"/>
                </a:solidFill>
                <a:latin typeface="Times New Roman"/>
                <a:cs typeface="Times New Roman"/>
              </a:rPr>
              <a:t>dog combines </a:t>
            </a:r>
            <a:r>
              <a:rPr sz="1000" b="1" i="1" spc="-5" dirty="0">
                <a:solidFill>
                  <a:srgbClr val="000099"/>
                </a:solidFill>
                <a:latin typeface="Times New Roman"/>
                <a:cs typeface="Times New Roman"/>
              </a:rPr>
              <a:t>the reliability, intelligence, and willingness to please required in a </a:t>
            </a:r>
            <a:r>
              <a:rPr sz="1000" b="1" i="1" spc="5" dirty="0">
                <a:solidFill>
                  <a:srgbClr val="000099"/>
                </a:solidFill>
                <a:latin typeface="Times New Roman"/>
                <a:cs typeface="Times New Roman"/>
              </a:rPr>
              <a:t>dependable </a:t>
            </a:r>
            <a:r>
              <a:rPr sz="1000" b="1" i="1" dirty="0">
                <a:solidFill>
                  <a:srgbClr val="000099"/>
                </a:solidFill>
                <a:latin typeface="Times New Roman"/>
                <a:cs typeface="Times New Roman"/>
              </a:rPr>
              <a:t>family companion </a:t>
            </a:r>
            <a:r>
              <a:rPr sz="1000" b="1" i="1" spc="-5" dirty="0">
                <a:solidFill>
                  <a:srgbClr val="000099"/>
                </a:solidFill>
                <a:latin typeface="Times New Roman"/>
                <a:cs typeface="Times New Roman"/>
              </a:rPr>
              <a:t>and  protector.</a:t>
            </a:r>
            <a:endParaRPr sz="1000">
              <a:latin typeface="Times New Roman"/>
              <a:cs typeface="Times New Roman"/>
            </a:endParaRPr>
          </a:p>
          <a:p>
            <a:pPr>
              <a:lnSpc>
                <a:spcPct val="100000"/>
              </a:lnSpc>
              <a:spcBef>
                <a:spcPts val="45"/>
              </a:spcBef>
            </a:pPr>
            <a:endParaRPr sz="1000">
              <a:latin typeface="Times New Roman"/>
              <a:cs typeface="Times New Roman"/>
            </a:endParaRPr>
          </a:p>
          <a:p>
            <a:pPr marL="12700">
              <a:lnSpc>
                <a:spcPct val="100000"/>
              </a:lnSpc>
              <a:spcBef>
                <a:spcPts val="5"/>
              </a:spcBef>
            </a:pPr>
            <a:r>
              <a:rPr sz="1000" b="1" spc="-5" dirty="0">
                <a:solidFill>
                  <a:srgbClr val="000099"/>
                </a:solidFill>
                <a:latin typeface="Times New Roman"/>
                <a:cs typeface="Times New Roman"/>
              </a:rPr>
              <a:t>Approved </a:t>
            </a:r>
            <a:r>
              <a:rPr sz="1000" b="1" dirty="0">
                <a:solidFill>
                  <a:srgbClr val="000099"/>
                </a:solidFill>
                <a:latin typeface="Times New Roman"/>
                <a:cs typeface="Times New Roman"/>
              </a:rPr>
              <a:t>March</a:t>
            </a:r>
            <a:r>
              <a:rPr sz="1000" b="1" spc="-10" dirty="0">
                <a:solidFill>
                  <a:srgbClr val="000099"/>
                </a:solidFill>
                <a:latin typeface="Times New Roman"/>
                <a:cs typeface="Times New Roman"/>
              </a:rPr>
              <a:t> </a:t>
            </a:r>
            <a:r>
              <a:rPr sz="1000" b="1" dirty="0">
                <a:solidFill>
                  <a:srgbClr val="000099"/>
                </a:solidFill>
                <a:latin typeface="Times New Roman"/>
                <a:cs typeface="Times New Roman"/>
              </a:rPr>
              <a:t>1992</a:t>
            </a:r>
            <a:endParaRPr sz="1000">
              <a:latin typeface="Times New Roman"/>
              <a:cs typeface="Times New Roman"/>
            </a:endParaRPr>
          </a:p>
        </p:txBody>
      </p:sp>
      <p:sp>
        <p:nvSpPr>
          <p:cNvPr id="30" name="object 30"/>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4866869" y="4282750"/>
            <a:ext cx="177800" cy="393700"/>
          </a:xfrm>
          <a:prstGeom prst="rect">
            <a:avLst/>
          </a:prstGeom>
        </p:spPr>
        <p:txBody>
          <a:bodyPr vert="horz" wrap="square" lIns="0" tIns="0" rIns="0" bIns="0" rtlCol="0">
            <a:spAutoFit/>
          </a:bodyPr>
          <a:lstStyle/>
          <a:p>
            <a:pPr>
              <a:lnSpc>
                <a:spcPts val="3050"/>
              </a:lnSpc>
            </a:pPr>
            <a:r>
              <a:rPr sz="2800" b="1" i="1" spc="-5" dirty="0">
                <a:solidFill>
                  <a:srgbClr val="00006B"/>
                </a:solidFill>
                <a:latin typeface="Times New Roman"/>
                <a:cs typeface="Times New Roman"/>
              </a:rPr>
              <a:t>g</a:t>
            </a:r>
            <a:endParaRPr sz="2800">
              <a:latin typeface="Times New Roman"/>
              <a:cs typeface="Times New Roman"/>
            </a:endParaRPr>
          </a:p>
        </p:txBody>
      </p:sp>
      <p:sp>
        <p:nvSpPr>
          <p:cNvPr id="22" name="object 22"/>
          <p:cNvSpPr txBox="1">
            <a:spLocks noGrp="1"/>
          </p:cNvSpPr>
          <p:nvPr>
            <p:ph type="body" idx="1"/>
          </p:nvPr>
        </p:nvSpPr>
        <p:spPr>
          <a:prstGeom prst="rect">
            <a:avLst/>
          </a:prstGeom>
        </p:spPr>
        <p:txBody>
          <a:bodyPr vert="horz" wrap="square" lIns="0" tIns="59690" rIns="0" bIns="0" rtlCol="0">
            <a:spAutoFit/>
          </a:bodyPr>
          <a:lstStyle/>
          <a:p>
            <a:pPr marL="243840" marR="41275" indent="-231140">
              <a:lnSpc>
                <a:spcPts val="3030"/>
              </a:lnSpc>
              <a:spcBef>
                <a:spcPts val="470"/>
              </a:spcBef>
              <a:buClr>
                <a:srgbClr val="000099"/>
              </a:buClr>
              <a:buFont typeface="Times New Roman"/>
              <a:buChar char="•"/>
              <a:tabLst>
                <a:tab pos="244475" algn="l"/>
              </a:tabLst>
            </a:pPr>
            <a:r>
              <a:rPr spc="-5" dirty="0"/>
              <a:t>Back short, topline </a:t>
            </a:r>
            <a:r>
              <a:rPr dirty="0"/>
              <a:t>straight </a:t>
            </a:r>
            <a:r>
              <a:rPr spc="-5" dirty="0"/>
              <a:t>&amp;  </a:t>
            </a:r>
            <a:r>
              <a:rPr i="1" spc="-5" dirty="0"/>
              <a:t>level between withers and</a:t>
            </a:r>
            <a:r>
              <a:rPr i="1" spc="-45" dirty="0"/>
              <a:t> </a:t>
            </a:r>
            <a:r>
              <a:rPr i="1" spc="-5" dirty="0"/>
              <a:t>loin</a:t>
            </a:r>
          </a:p>
          <a:p>
            <a:pPr marL="243840" indent="-231140">
              <a:lnSpc>
                <a:spcPts val="2805"/>
              </a:lnSpc>
              <a:buClr>
                <a:srgbClr val="000099"/>
              </a:buClr>
              <a:buFont typeface="Times New Roman"/>
              <a:buChar char="•"/>
              <a:tabLst>
                <a:tab pos="244475" algn="l"/>
              </a:tabLst>
            </a:pPr>
            <a:r>
              <a:rPr spc="-5" dirty="0"/>
              <a:t>Body</a:t>
            </a:r>
            <a:r>
              <a:rPr spc="-15" dirty="0"/>
              <a:t> </a:t>
            </a:r>
            <a:r>
              <a:rPr spc="-5" dirty="0"/>
              <a:t>compact</a:t>
            </a:r>
          </a:p>
          <a:p>
            <a:pPr marL="243840" marR="165735" indent="-231140">
              <a:lnSpc>
                <a:spcPct val="90000"/>
              </a:lnSpc>
              <a:spcBef>
                <a:spcPts val="170"/>
              </a:spcBef>
              <a:buClr>
                <a:srgbClr val="000099"/>
              </a:buClr>
              <a:buFont typeface="Times New Roman"/>
              <a:buChar char="•"/>
              <a:tabLst>
                <a:tab pos="244475" algn="l"/>
              </a:tabLst>
            </a:pPr>
            <a:r>
              <a:rPr spc="-5" dirty="0"/>
              <a:t>When viewed </a:t>
            </a:r>
            <a:r>
              <a:rPr dirty="0"/>
              <a:t>from </a:t>
            </a:r>
            <a:r>
              <a:rPr spc="-5" dirty="0"/>
              <a:t>top,</a:t>
            </a:r>
            <a:r>
              <a:rPr spc="-55" dirty="0"/>
              <a:t> </a:t>
            </a:r>
            <a:r>
              <a:rPr spc="-5" dirty="0"/>
              <a:t>width  </a:t>
            </a:r>
            <a:r>
              <a:rPr i="1" spc="-5" dirty="0"/>
              <a:t>at </a:t>
            </a:r>
            <a:r>
              <a:rPr i="1" dirty="0"/>
              <a:t>shoulder and </a:t>
            </a:r>
            <a:r>
              <a:rPr i="1" spc="-5" dirty="0"/>
              <a:t>rear should  essentially be</a:t>
            </a:r>
            <a:r>
              <a:rPr i="1" spc="-40" dirty="0"/>
              <a:t> </a:t>
            </a:r>
            <a:r>
              <a:rPr i="1" spc="-5" dirty="0"/>
              <a:t>equal</a:t>
            </a:r>
          </a:p>
          <a:p>
            <a:pPr marL="243840" marR="5080" indent="-231140">
              <a:lnSpc>
                <a:spcPts val="3020"/>
              </a:lnSpc>
              <a:spcBef>
                <a:spcPts val="45"/>
              </a:spcBef>
              <a:buClr>
                <a:srgbClr val="000099"/>
              </a:buClr>
              <a:buFont typeface="Times New Roman"/>
              <a:buChar char="•"/>
              <a:tabLst>
                <a:tab pos="244475" algn="l"/>
              </a:tabLst>
            </a:pPr>
            <a:r>
              <a:rPr spc="-55" dirty="0"/>
              <a:t>Well </a:t>
            </a:r>
            <a:r>
              <a:rPr spc="-5" dirty="0"/>
              <a:t>balanced – </a:t>
            </a:r>
            <a:r>
              <a:rPr dirty="0"/>
              <a:t>front </a:t>
            </a:r>
            <a:r>
              <a:rPr spc="-5" dirty="0"/>
              <a:t>matchin  </a:t>
            </a:r>
            <a:r>
              <a:rPr i="1" spc="-5" dirty="0"/>
              <a:t>rear in </a:t>
            </a:r>
            <a:r>
              <a:rPr i="1" dirty="0"/>
              <a:t>bone </a:t>
            </a:r>
            <a:r>
              <a:rPr i="1" spc="-5" dirty="0"/>
              <a:t>and</a:t>
            </a:r>
            <a:r>
              <a:rPr i="1" spc="-35" dirty="0"/>
              <a:t> </a:t>
            </a:r>
            <a:r>
              <a:rPr i="1" spc="-5" dirty="0"/>
              <a:t>substance</a:t>
            </a:r>
          </a:p>
          <a:p>
            <a:pPr marL="243840" marR="1093470" indent="-231140">
              <a:lnSpc>
                <a:spcPts val="3030"/>
              </a:lnSpc>
              <a:buClr>
                <a:srgbClr val="000099"/>
              </a:buClr>
              <a:buFont typeface="Times New Roman"/>
              <a:buChar char="•"/>
              <a:tabLst>
                <a:tab pos="244475" algn="l"/>
              </a:tabLst>
            </a:pPr>
            <a:r>
              <a:rPr spc="-5" dirty="0"/>
              <a:t>High </a:t>
            </a:r>
            <a:r>
              <a:rPr dirty="0"/>
              <a:t>tail </a:t>
            </a:r>
            <a:r>
              <a:rPr spc="-5" dirty="0"/>
              <a:t>set, but</a:t>
            </a:r>
            <a:r>
              <a:rPr spc="-55" dirty="0"/>
              <a:t> </a:t>
            </a:r>
            <a:r>
              <a:rPr spc="-5" dirty="0"/>
              <a:t>never  </a:t>
            </a:r>
            <a:r>
              <a:rPr i="1" spc="-5" dirty="0"/>
              <a:t>carried over the</a:t>
            </a:r>
            <a:r>
              <a:rPr i="1" spc="-35" dirty="0"/>
              <a:t> </a:t>
            </a:r>
            <a:r>
              <a:rPr i="1" spc="-5" dirty="0"/>
              <a:t>back</a:t>
            </a:r>
          </a:p>
          <a:p>
            <a:pPr marL="243840" indent="-231140">
              <a:lnSpc>
                <a:spcPts val="2975"/>
              </a:lnSpc>
              <a:buClr>
                <a:srgbClr val="000099"/>
              </a:buClr>
              <a:buFont typeface="Times New Roman"/>
              <a:buChar char="•"/>
              <a:tabLst>
                <a:tab pos="244475" algn="l"/>
              </a:tabLst>
            </a:pPr>
            <a:r>
              <a:rPr spc="-5" dirty="0"/>
              <a:t>Ribs wells</a:t>
            </a:r>
            <a:r>
              <a:rPr spc="-15" dirty="0"/>
              <a:t> </a:t>
            </a:r>
            <a:r>
              <a:rPr spc="-5" dirty="0"/>
              <a:t>sprung</a:t>
            </a:r>
          </a:p>
        </p:txBody>
      </p:sp>
      <p:sp>
        <p:nvSpPr>
          <p:cNvPr id="23" name="object 23"/>
          <p:cNvSpPr/>
          <p:nvPr/>
        </p:nvSpPr>
        <p:spPr>
          <a:xfrm>
            <a:off x="4840223" y="2921507"/>
            <a:ext cx="4271771" cy="3255264"/>
          </a:xfrm>
          <a:prstGeom prst="rect">
            <a:avLst/>
          </a:prstGeom>
          <a:blipFill>
            <a:blip r:embed="rId2" cstate="print"/>
            <a:stretch>
              <a:fillRect/>
            </a:stretch>
          </a:blipFill>
        </p:spPr>
        <p:txBody>
          <a:bodyPr wrap="square" lIns="0" tIns="0" rIns="0" bIns="0" rtlCol="0"/>
          <a:lstStyle/>
          <a:p>
            <a:endParaRPr/>
          </a:p>
        </p:txBody>
      </p:sp>
      <p:sp>
        <p:nvSpPr>
          <p:cNvPr id="24" name="object 24"/>
          <p:cNvSpPr/>
          <p:nvPr/>
        </p:nvSpPr>
        <p:spPr>
          <a:xfrm>
            <a:off x="5082540" y="4951476"/>
            <a:ext cx="749935" cy="1069975"/>
          </a:xfrm>
          <a:custGeom>
            <a:avLst/>
            <a:gdLst/>
            <a:ahLst/>
            <a:cxnLst/>
            <a:rect l="l" t="t" r="r" b="b"/>
            <a:pathLst>
              <a:path w="749935" h="1069975">
                <a:moveTo>
                  <a:pt x="0" y="1069848"/>
                </a:moveTo>
                <a:lnTo>
                  <a:pt x="749808" y="1069848"/>
                </a:lnTo>
                <a:lnTo>
                  <a:pt x="749808" y="0"/>
                </a:lnTo>
                <a:lnTo>
                  <a:pt x="0" y="0"/>
                </a:lnTo>
                <a:lnTo>
                  <a:pt x="0" y="1069848"/>
                </a:lnTo>
                <a:close/>
              </a:path>
            </a:pathLst>
          </a:custGeom>
          <a:solidFill>
            <a:srgbClr val="000000"/>
          </a:solidFill>
        </p:spPr>
        <p:txBody>
          <a:bodyPr wrap="square" lIns="0" tIns="0" rIns="0" bIns="0" rtlCol="0"/>
          <a:lstStyle/>
          <a:p>
            <a:endParaRPr/>
          </a:p>
        </p:txBody>
      </p:sp>
      <p:sp>
        <p:nvSpPr>
          <p:cNvPr id="25" name="object 25"/>
          <p:cNvSpPr txBox="1">
            <a:spLocks noGrp="1"/>
          </p:cNvSpPr>
          <p:nvPr>
            <p:ph type="title"/>
          </p:nvPr>
        </p:nvSpPr>
        <p:spPr>
          <a:xfrm>
            <a:off x="1944370" y="952880"/>
            <a:ext cx="3818890" cy="574040"/>
          </a:xfrm>
          <a:prstGeom prst="rect">
            <a:avLst/>
          </a:prstGeom>
        </p:spPr>
        <p:txBody>
          <a:bodyPr vert="horz" wrap="square" lIns="0" tIns="12700" rIns="0" bIns="0" rtlCol="0">
            <a:spAutoFit/>
          </a:bodyPr>
          <a:lstStyle/>
          <a:p>
            <a:pPr marL="12700">
              <a:lnSpc>
                <a:spcPct val="100000"/>
              </a:lnSpc>
              <a:spcBef>
                <a:spcPts val="100"/>
              </a:spcBef>
            </a:pPr>
            <a:r>
              <a:rPr spc="-5" dirty="0"/>
              <a:t>Neck, </a:t>
            </a:r>
            <a:r>
              <a:rPr spc="-45" dirty="0"/>
              <a:t>Topline,</a:t>
            </a:r>
            <a:r>
              <a:rPr spc="-20" dirty="0"/>
              <a:t> </a:t>
            </a:r>
            <a:r>
              <a:rPr spc="-5" dirty="0"/>
              <a:t>Body</a:t>
            </a:r>
          </a:p>
        </p:txBody>
      </p:sp>
      <p:sp>
        <p:nvSpPr>
          <p:cNvPr id="26" name="object 26"/>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409143" y="1974981"/>
            <a:ext cx="3801745" cy="4613275"/>
          </a:xfrm>
          <a:prstGeom prst="rect">
            <a:avLst/>
          </a:prstGeom>
        </p:spPr>
        <p:txBody>
          <a:bodyPr vert="horz" wrap="square" lIns="0" tIns="76200" rIns="0" bIns="0" rtlCol="0">
            <a:spAutoFit/>
          </a:bodyPr>
          <a:lstStyle/>
          <a:p>
            <a:pPr marL="243840" indent="-231140">
              <a:lnSpc>
                <a:spcPct val="100000"/>
              </a:lnSpc>
              <a:spcBef>
                <a:spcPts val="600"/>
              </a:spcBef>
              <a:buClr>
                <a:srgbClr val="000099"/>
              </a:buClr>
              <a:buFont typeface="Times New Roman"/>
              <a:buChar char="•"/>
              <a:tabLst>
                <a:tab pos="244475" algn="l"/>
              </a:tabLst>
            </a:pPr>
            <a:r>
              <a:rPr sz="2800" b="1" i="1" spc="-5" dirty="0">
                <a:solidFill>
                  <a:srgbClr val="00006B"/>
                </a:solidFill>
                <a:latin typeface="Times New Roman"/>
                <a:cs typeface="Times New Roman"/>
              </a:rPr>
              <a:t>Muscular but</a:t>
            </a:r>
            <a:r>
              <a:rPr sz="2800" b="1" i="1" spc="-15" dirty="0">
                <a:solidFill>
                  <a:srgbClr val="00006B"/>
                </a:solidFill>
                <a:latin typeface="Times New Roman"/>
                <a:cs typeface="Times New Roman"/>
              </a:rPr>
              <a:t> </a:t>
            </a:r>
            <a:r>
              <a:rPr sz="2800" b="1" i="1" spc="-5" dirty="0">
                <a:solidFill>
                  <a:srgbClr val="00006B"/>
                </a:solidFill>
                <a:latin typeface="Times New Roman"/>
                <a:cs typeface="Times New Roman"/>
              </a:rPr>
              <a:t>clean</a:t>
            </a:r>
            <a:endParaRPr sz="2800">
              <a:latin typeface="Times New Roman"/>
              <a:cs typeface="Times New Roman"/>
            </a:endParaRPr>
          </a:p>
          <a:p>
            <a:pPr marL="243840" indent="-231140">
              <a:lnSpc>
                <a:spcPct val="100000"/>
              </a:lnSpc>
              <a:spcBef>
                <a:spcPts val="505"/>
              </a:spcBef>
              <a:buClr>
                <a:srgbClr val="000099"/>
              </a:buClr>
              <a:buFont typeface="Times New Roman"/>
              <a:buChar char="•"/>
              <a:tabLst>
                <a:tab pos="244475" algn="l"/>
              </a:tabLst>
            </a:pPr>
            <a:r>
              <a:rPr sz="2800" b="1" i="1" spc="-5" dirty="0">
                <a:solidFill>
                  <a:srgbClr val="00006B"/>
                </a:solidFill>
                <a:latin typeface="Times New Roman"/>
                <a:cs typeface="Times New Roman"/>
              </a:rPr>
              <a:t>Round, well-arched</a:t>
            </a:r>
            <a:r>
              <a:rPr sz="2800" b="1" i="1" spc="-25" dirty="0">
                <a:solidFill>
                  <a:srgbClr val="00006B"/>
                </a:solidFill>
                <a:latin typeface="Times New Roman"/>
                <a:cs typeface="Times New Roman"/>
              </a:rPr>
              <a:t> </a:t>
            </a:r>
            <a:r>
              <a:rPr sz="2800" b="1" i="1" spc="-5" dirty="0">
                <a:solidFill>
                  <a:srgbClr val="00006B"/>
                </a:solidFill>
                <a:latin typeface="Times New Roman"/>
                <a:cs typeface="Times New Roman"/>
              </a:rPr>
              <a:t>toes</a:t>
            </a:r>
            <a:endParaRPr sz="2800">
              <a:latin typeface="Times New Roman"/>
              <a:cs typeface="Times New Roman"/>
            </a:endParaRPr>
          </a:p>
          <a:p>
            <a:pPr marL="243840" indent="-231140">
              <a:lnSpc>
                <a:spcPct val="100000"/>
              </a:lnSpc>
              <a:spcBef>
                <a:spcPts val="505"/>
              </a:spcBef>
              <a:buClr>
                <a:srgbClr val="000099"/>
              </a:buClr>
              <a:buFont typeface="Times New Roman"/>
              <a:buChar char="•"/>
              <a:tabLst>
                <a:tab pos="244475" algn="l"/>
              </a:tabLst>
            </a:pPr>
            <a:r>
              <a:rPr sz="2800" b="1" i="1" dirty="0">
                <a:solidFill>
                  <a:srgbClr val="00006B"/>
                </a:solidFill>
                <a:latin typeface="Times New Roman"/>
                <a:cs typeface="Times New Roman"/>
              </a:rPr>
              <a:t>Straight</a:t>
            </a:r>
            <a:r>
              <a:rPr sz="2800" b="1" i="1" spc="-35" dirty="0">
                <a:solidFill>
                  <a:srgbClr val="00006B"/>
                </a:solidFill>
                <a:latin typeface="Times New Roman"/>
                <a:cs typeface="Times New Roman"/>
              </a:rPr>
              <a:t> </a:t>
            </a:r>
            <a:r>
              <a:rPr sz="2800" b="1" i="1" spc="-5" dirty="0">
                <a:solidFill>
                  <a:srgbClr val="00006B"/>
                </a:solidFill>
                <a:latin typeface="Times New Roman"/>
                <a:cs typeface="Times New Roman"/>
              </a:rPr>
              <a:t>pasterns</a:t>
            </a:r>
            <a:endParaRPr sz="2800">
              <a:latin typeface="Times New Roman"/>
              <a:cs typeface="Times New Roman"/>
            </a:endParaRPr>
          </a:p>
          <a:p>
            <a:pPr marL="243840" marR="50800" indent="-231140">
              <a:lnSpc>
                <a:spcPct val="90000"/>
              </a:lnSpc>
              <a:spcBef>
                <a:spcPts val="840"/>
              </a:spcBef>
              <a:buClr>
                <a:srgbClr val="000099"/>
              </a:buClr>
              <a:buFont typeface="Times New Roman"/>
              <a:buChar char="•"/>
              <a:tabLst>
                <a:tab pos="244475" algn="l"/>
              </a:tabLst>
            </a:pPr>
            <a:r>
              <a:rPr sz="2800" b="1" i="1" spc="-5" dirty="0">
                <a:solidFill>
                  <a:srgbClr val="00006B"/>
                </a:solidFill>
                <a:latin typeface="Times New Roman"/>
                <a:cs typeface="Times New Roman"/>
              </a:rPr>
              <a:t>Muscular hindquarters,  well-developed second  thigh</a:t>
            </a:r>
            <a:endParaRPr sz="2800">
              <a:latin typeface="Times New Roman"/>
              <a:cs typeface="Times New Roman"/>
            </a:endParaRPr>
          </a:p>
          <a:p>
            <a:pPr marL="243840" indent="-231140">
              <a:lnSpc>
                <a:spcPct val="100000"/>
              </a:lnSpc>
              <a:spcBef>
                <a:spcPts val="505"/>
              </a:spcBef>
              <a:buClr>
                <a:srgbClr val="000099"/>
              </a:buClr>
              <a:buFont typeface="Times New Roman"/>
              <a:buChar char="•"/>
              <a:tabLst>
                <a:tab pos="244475" algn="l"/>
              </a:tabLst>
            </a:pPr>
            <a:r>
              <a:rPr sz="2800" b="1" i="1" spc="-5" dirty="0">
                <a:solidFill>
                  <a:srgbClr val="00006B"/>
                </a:solidFill>
                <a:latin typeface="Times New Roman"/>
                <a:cs typeface="Times New Roman"/>
              </a:rPr>
              <a:t>Short</a:t>
            </a:r>
            <a:r>
              <a:rPr sz="2800" b="1" i="1" spc="-10" dirty="0">
                <a:solidFill>
                  <a:srgbClr val="00006B"/>
                </a:solidFill>
                <a:latin typeface="Times New Roman"/>
                <a:cs typeface="Times New Roman"/>
              </a:rPr>
              <a:t> </a:t>
            </a:r>
            <a:r>
              <a:rPr sz="2800" b="1" i="1" spc="-5" dirty="0">
                <a:solidFill>
                  <a:srgbClr val="00006B"/>
                </a:solidFill>
                <a:latin typeface="Times New Roman"/>
                <a:cs typeface="Times New Roman"/>
              </a:rPr>
              <a:t>hock</a:t>
            </a:r>
            <a:endParaRPr sz="2800">
              <a:latin typeface="Times New Roman"/>
              <a:cs typeface="Times New Roman"/>
            </a:endParaRPr>
          </a:p>
          <a:p>
            <a:pPr marL="243840" indent="-231140">
              <a:lnSpc>
                <a:spcPct val="100000"/>
              </a:lnSpc>
              <a:spcBef>
                <a:spcPts val="505"/>
              </a:spcBef>
              <a:buClr>
                <a:srgbClr val="000099"/>
              </a:buClr>
              <a:buFont typeface="Times New Roman"/>
              <a:buChar char="•"/>
              <a:tabLst>
                <a:tab pos="244475" algn="l"/>
              </a:tabLst>
            </a:pPr>
            <a:r>
              <a:rPr sz="2800" b="1" i="1" spc="-5" dirty="0">
                <a:solidFill>
                  <a:srgbClr val="00006B"/>
                </a:solidFill>
                <a:latin typeface="Times New Roman"/>
                <a:cs typeface="Times New Roman"/>
              </a:rPr>
              <a:t>Moderate</a:t>
            </a:r>
            <a:r>
              <a:rPr sz="2800" b="1" i="1" spc="-35" dirty="0">
                <a:solidFill>
                  <a:srgbClr val="00006B"/>
                </a:solidFill>
                <a:latin typeface="Times New Roman"/>
                <a:cs typeface="Times New Roman"/>
              </a:rPr>
              <a:t> </a:t>
            </a:r>
            <a:r>
              <a:rPr sz="2800" b="1" i="1" dirty="0">
                <a:solidFill>
                  <a:srgbClr val="00006B"/>
                </a:solidFill>
                <a:latin typeface="Times New Roman"/>
                <a:cs typeface="Times New Roman"/>
              </a:rPr>
              <a:t>angulation</a:t>
            </a:r>
            <a:endParaRPr sz="2800">
              <a:latin typeface="Times New Roman"/>
              <a:cs typeface="Times New Roman"/>
            </a:endParaRPr>
          </a:p>
          <a:p>
            <a:pPr marL="243840" marR="183515" indent="-231140">
              <a:lnSpc>
                <a:spcPts val="3020"/>
              </a:lnSpc>
              <a:spcBef>
                <a:spcPts val="890"/>
              </a:spcBef>
              <a:buFont typeface="Times New Roman"/>
              <a:buChar char="•"/>
              <a:tabLst>
                <a:tab pos="244475" algn="l"/>
              </a:tabLst>
            </a:pPr>
            <a:r>
              <a:rPr sz="2800" b="1" i="1" spc="-5" dirty="0">
                <a:solidFill>
                  <a:srgbClr val="000099"/>
                </a:solidFill>
                <a:latin typeface="Times New Roman"/>
                <a:cs typeface="Times New Roman"/>
              </a:rPr>
              <a:t>Short leg / long back is  incorrect</a:t>
            </a:r>
            <a:endParaRPr sz="2800">
              <a:latin typeface="Times New Roman"/>
              <a:cs typeface="Times New Roman"/>
            </a:endParaRPr>
          </a:p>
        </p:txBody>
      </p:sp>
      <p:sp>
        <p:nvSpPr>
          <p:cNvPr id="24" name="object 24"/>
          <p:cNvSpPr txBox="1">
            <a:spLocks noGrp="1"/>
          </p:cNvSpPr>
          <p:nvPr>
            <p:ph type="title"/>
          </p:nvPr>
        </p:nvSpPr>
        <p:spPr>
          <a:xfrm>
            <a:off x="1944370" y="952880"/>
            <a:ext cx="3818890" cy="574040"/>
          </a:xfrm>
          <a:prstGeom prst="rect">
            <a:avLst/>
          </a:prstGeom>
        </p:spPr>
        <p:txBody>
          <a:bodyPr vert="horz" wrap="square" lIns="0" tIns="12700" rIns="0" bIns="0" rtlCol="0">
            <a:spAutoFit/>
          </a:bodyPr>
          <a:lstStyle/>
          <a:p>
            <a:pPr marL="12700">
              <a:lnSpc>
                <a:spcPct val="100000"/>
              </a:lnSpc>
              <a:spcBef>
                <a:spcPts val="100"/>
              </a:spcBef>
            </a:pPr>
            <a:r>
              <a:rPr spc="-5" dirty="0"/>
              <a:t>Neck, </a:t>
            </a:r>
            <a:r>
              <a:rPr spc="-45" dirty="0"/>
              <a:t>Topline,</a:t>
            </a:r>
            <a:r>
              <a:rPr spc="-20" dirty="0"/>
              <a:t> </a:t>
            </a:r>
            <a:r>
              <a:rPr spc="-5" dirty="0"/>
              <a:t>Body</a:t>
            </a:r>
          </a:p>
        </p:txBody>
      </p:sp>
      <p:sp>
        <p:nvSpPr>
          <p:cNvPr id="25" name="object 25"/>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pic>
        <p:nvPicPr>
          <p:cNvPr id="26" name="Picture 25" descr="Jasper78jpg80of90.jpg"/>
          <p:cNvPicPr>
            <a:picLocks noChangeAspect="1"/>
          </p:cNvPicPr>
          <p:nvPr/>
        </p:nvPicPr>
        <p:blipFill>
          <a:blip r:embed="rId3" cstate="print"/>
          <a:stretch>
            <a:fillRect/>
          </a:stretch>
        </p:blipFill>
        <p:spPr>
          <a:xfrm>
            <a:off x="4212285" y="2362200"/>
            <a:ext cx="4629469" cy="3810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27320" y="2555748"/>
            <a:ext cx="3589020" cy="3575304"/>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676400" y="952880"/>
            <a:ext cx="2819400" cy="571120"/>
          </a:xfrm>
        </p:spPr>
        <p:txBody>
          <a:bodyPr/>
          <a:lstStyle/>
          <a:p>
            <a:r>
              <a:rPr lang="en-US" dirty="0" smtClean="0"/>
              <a:t>Forequarters</a:t>
            </a:r>
            <a:endParaRPr lang="en-US" dirty="0"/>
          </a:p>
        </p:txBody>
      </p:sp>
      <p:sp>
        <p:nvSpPr>
          <p:cNvPr id="5" name="object 5"/>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pic>
        <p:nvPicPr>
          <p:cNvPr id="11" name="Picture 10" descr="Caitfront61jpg63of90.jpg"/>
          <p:cNvPicPr>
            <a:picLocks noChangeAspect="1"/>
          </p:cNvPicPr>
          <p:nvPr/>
        </p:nvPicPr>
        <p:blipFill>
          <a:blip r:embed="rId4" cstate="print"/>
          <a:stretch>
            <a:fillRect/>
          </a:stretch>
        </p:blipFill>
        <p:spPr>
          <a:xfrm>
            <a:off x="1447800" y="2133600"/>
            <a:ext cx="2979837" cy="44196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223215" y="1953513"/>
            <a:ext cx="4816475" cy="4677410"/>
          </a:xfrm>
          <a:prstGeom prst="rect">
            <a:avLst/>
          </a:prstGeom>
        </p:spPr>
        <p:txBody>
          <a:bodyPr vert="horz" wrap="square" lIns="0" tIns="60960" rIns="0" bIns="0" rtlCol="0">
            <a:spAutoFit/>
          </a:bodyPr>
          <a:lstStyle/>
          <a:p>
            <a:pPr marL="243840" marR="5080" indent="-231140">
              <a:lnSpc>
                <a:spcPts val="3020"/>
              </a:lnSpc>
              <a:spcBef>
                <a:spcPts val="480"/>
              </a:spcBef>
              <a:buClr>
                <a:srgbClr val="000099"/>
              </a:buClr>
              <a:buFont typeface="Times New Roman"/>
              <a:buChar char="•"/>
              <a:tabLst>
                <a:tab pos="244475" algn="l"/>
              </a:tabLst>
            </a:pPr>
            <a:r>
              <a:rPr sz="2800" b="1" i="1" spc="-10" dirty="0">
                <a:solidFill>
                  <a:srgbClr val="00006B"/>
                </a:solidFill>
                <a:latin typeface="Times New Roman"/>
                <a:cs typeface="Times New Roman"/>
              </a:rPr>
              <a:t>Neck </a:t>
            </a:r>
            <a:r>
              <a:rPr sz="2800" b="1" i="1" spc="-5" dirty="0">
                <a:solidFill>
                  <a:srgbClr val="00006B"/>
                </a:solidFill>
                <a:latin typeface="Times New Roman"/>
                <a:cs typeface="Times New Roman"/>
              </a:rPr>
              <a:t>slightly arched, almost  equal in circumference to</a:t>
            </a:r>
            <a:r>
              <a:rPr sz="2800" b="1" i="1" spc="-15" dirty="0">
                <a:solidFill>
                  <a:srgbClr val="00006B"/>
                </a:solidFill>
                <a:latin typeface="Times New Roman"/>
                <a:cs typeface="Times New Roman"/>
              </a:rPr>
              <a:t> </a:t>
            </a:r>
            <a:r>
              <a:rPr sz="2800" b="1" i="1" spc="-5" dirty="0">
                <a:solidFill>
                  <a:srgbClr val="00006B"/>
                </a:solidFill>
                <a:latin typeface="Times New Roman"/>
                <a:cs typeface="Times New Roman"/>
              </a:rPr>
              <a:t>skull</a:t>
            </a:r>
            <a:endParaRPr sz="2800">
              <a:latin typeface="Times New Roman"/>
              <a:cs typeface="Times New Roman"/>
            </a:endParaRPr>
          </a:p>
          <a:p>
            <a:pPr marL="243840" indent="-231140">
              <a:lnSpc>
                <a:spcPts val="2820"/>
              </a:lnSpc>
              <a:buClr>
                <a:srgbClr val="000099"/>
              </a:buClr>
              <a:buFont typeface="Times New Roman"/>
              <a:buChar char="•"/>
              <a:tabLst>
                <a:tab pos="244475" algn="l"/>
              </a:tabLst>
            </a:pPr>
            <a:r>
              <a:rPr sz="2800" b="1" i="1" spc="-55" dirty="0">
                <a:solidFill>
                  <a:srgbClr val="00006B"/>
                </a:solidFill>
                <a:latin typeface="Times New Roman"/>
                <a:cs typeface="Times New Roman"/>
              </a:rPr>
              <a:t>Well</a:t>
            </a:r>
            <a:r>
              <a:rPr sz="2800" b="1" i="1" spc="-5" dirty="0">
                <a:solidFill>
                  <a:srgbClr val="00006B"/>
                </a:solidFill>
                <a:latin typeface="Times New Roman"/>
                <a:cs typeface="Times New Roman"/>
              </a:rPr>
              <a:t> balanced</a:t>
            </a:r>
            <a:endParaRPr sz="2800">
              <a:latin typeface="Times New Roman"/>
              <a:cs typeface="Times New Roman"/>
            </a:endParaRPr>
          </a:p>
          <a:p>
            <a:pPr marL="243840" marR="483870" indent="-231140">
              <a:lnSpc>
                <a:spcPts val="3020"/>
              </a:lnSpc>
              <a:spcBef>
                <a:spcPts val="215"/>
              </a:spcBef>
              <a:buClr>
                <a:srgbClr val="000099"/>
              </a:buClr>
              <a:buFont typeface="Times New Roman"/>
              <a:buChar char="•"/>
              <a:tabLst>
                <a:tab pos="244475" algn="l"/>
              </a:tabLst>
            </a:pPr>
            <a:r>
              <a:rPr sz="2800" b="1" i="1" spc="-5" dirty="0">
                <a:solidFill>
                  <a:srgbClr val="00006B"/>
                </a:solidFill>
                <a:latin typeface="Times New Roman"/>
                <a:cs typeface="Times New Roman"/>
              </a:rPr>
              <a:t>Shoulders muscular but not  loaded</a:t>
            </a:r>
            <a:endParaRPr sz="2800">
              <a:latin typeface="Times New Roman"/>
              <a:cs typeface="Times New Roman"/>
            </a:endParaRPr>
          </a:p>
          <a:p>
            <a:pPr marL="243840" marR="865505" indent="-231140">
              <a:lnSpc>
                <a:spcPts val="3020"/>
              </a:lnSpc>
              <a:spcBef>
                <a:spcPts val="10"/>
              </a:spcBef>
              <a:buClr>
                <a:srgbClr val="000099"/>
              </a:buClr>
              <a:buFont typeface="Times New Roman"/>
              <a:buChar char="•"/>
              <a:tabLst>
                <a:tab pos="244475" algn="l"/>
              </a:tabLst>
            </a:pPr>
            <a:r>
              <a:rPr sz="2800" b="1" i="1" spc="-5" dirty="0">
                <a:solidFill>
                  <a:srgbClr val="00006B"/>
                </a:solidFill>
                <a:latin typeface="Times New Roman"/>
                <a:cs typeface="Times New Roman"/>
              </a:rPr>
              <a:t>Straight, </a:t>
            </a:r>
            <a:r>
              <a:rPr sz="2800" b="1" i="1" spc="-10" dirty="0">
                <a:solidFill>
                  <a:srgbClr val="00006B"/>
                </a:solidFill>
                <a:latin typeface="Times New Roman"/>
                <a:cs typeface="Times New Roman"/>
              </a:rPr>
              <a:t>stuffy </a:t>
            </a:r>
            <a:r>
              <a:rPr sz="2800" b="1" i="1" spc="-5" dirty="0">
                <a:solidFill>
                  <a:srgbClr val="00006B"/>
                </a:solidFill>
                <a:latin typeface="Times New Roman"/>
                <a:cs typeface="Times New Roman"/>
              </a:rPr>
              <a:t>shoulders  </a:t>
            </a:r>
            <a:r>
              <a:rPr sz="2800" b="1" i="1" dirty="0">
                <a:solidFill>
                  <a:srgbClr val="00006B"/>
                </a:solidFill>
                <a:latin typeface="Times New Roman"/>
                <a:cs typeface="Times New Roman"/>
              </a:rPr>
              <a:t>faulted</a:t>
            </a:r>
            <a:endParaRPr sz="2800">
              <a:latin typeface="Times New Roman"/>
              <a:cs typeface="Times New Roman"/>
            </a:endParaRPr>
          </a:p>
          <a:p>
            <a:pPr marL="243840" indent="-231140">
              <a:lnSpc>
                <a:spcPts val="2820"/>
              </a:lnSpc>
              <a:buClr>
                <a:srgbClr val="000099"/>
              </a:buClr>
              <a:buFont typeface="Times New Roman"/>
              <a:buChar char="•"/>
              <a:tabLst>
                <a:tab pos="244475" algn="l"/>
              </a:tabLst>
            </a:pPr>
            <a:r>
              <a:rPr sz="2800" b="1" i="1" spc="-5" dirty="0">
                <a:solidFill>
                  <a:srgbClr val="00006B"/>
                </a:solidFill>
                <a:latin typeface="Times New Roman"/>
                <a:cs typeface="Times New Roman"/>
              </a:rPr>
              <a:t>Good</a:t>
            </a:r>
            <a:r>
              <a:rPr sz="2800" b="1" i="1" spc="-10" dirty="0">
                <a:solidFill>
                  <a:srgbClr val="00006B"/>
                </a:solidFill>
                <a:latin typeface="Times New Roman"/>
                <a:cs typeface="Times New Roman"/>
              </a:rPr>
              <a:t> </a:t>
            </a:r>
            <a:r>
              <a:rPr sz="2800" b="1" i="1" dirty="0">
                <a:solidFill>
                  <a:srgbClr val="00006B"/>
                </a:solidFill>
                <a:latin typeface="Times New Roman"/>
                <a:cs typeface="Times New Roman"/>
              </a:rPr>
              <a:t>bone</a:t>
            </a:r>
            <a:endParaRPr sz="2800">
              <a:latin typeface="Times New Roman"/>
              <a:cs typeface="Times New Roman"/>
            </a:endParaRPr>
          </a:p>
          <a:p>
            <a:pPr marL="243840" indent="-231140">
              <a:lnSpc>
                <a:spcPts val="3025"/>
              </a:lnSpc>
              <a:buClr>
                <a:srgbClr val="000099"/>
              </a:buClr>
              <a:buFont typeface="Times New Roman"/>
              <a:buChar char="•"/>
              <a:tabLst>
                <a:tab pos="244475" algn="l"/>
              </a:tabLst>
            </a:pPr>
            <a:r>
              <a:rPr sz="2800" b="1" i="1" spc="-20" dirty="0">
                <a:solidFill>
                  <a:srgbClr val="00006B"/>
                </a:solidFill>
                <a:latin typeface="Times New Roman"/>
                <a:cs typeface="Times New Roman"/>
              </a:rPr>
              <a:t>Well-developed </a:t>
            </a:r>
            <a:r>
              <a:rPr sz="2800" b="1" i="1" spc="-5" dirty="0">
                <a:solidFill>
                  <a:srgbClr val="00006B"/>
                </a:solidFill>
                <a:latin typeface="Times New Roman"/>
                <a:cs typeface="Times New Roman"/>
              </a:rPr>
              <a:t>second</a:t>
            </a:r>
            <a:r>
              <a:rPr sz="2800" b="1" i="1" spc="-15" dirty="0">
                <a:solidFill>
                  <a:srgbClr val="00006B"/>
                </a:solidFill>
                <a:latin typeface="Times New Roman"/>
                <a:cs typeface="Times New Roman"/>
              </a:rPr>
              <a:t> </a:t>
            </a:r>
            <a:r>
              <a:rPr sz="2800" b="1" i="1" dirty="0">
                <a:solidFill>
                  <a:srgbClr val="00006B"/>
                </a:solidFill>
                <a:latin typeface="Times New Roman"/>
                <a:cs typeface="Times New Roman"/>
              </a:rPr>
              <a:t>thigh</a:t>
            </a:r>
            <a:endParaRPr sz="2800">
              <a:latin typeface="Times New Roman"/>
              <a:cs typeface="Times New Roman"/>
            </a:endParaRPr>
          </a:p>
          <a:p>
            <a:pPr marL="243840" indent="-231140">
              <a:lnSpc>
                <a:spcPts val="3025"/>
              </a:lnSpc>
              <a:buClr>
                <a:srgbClr val="000099"/>
              </a:buClr>
              <a:buFont typeface="Times New Roman"/>
              <a:buChar char="•"/>
              <a:tabLst>
                <a:tab pos="244475" algn="l"/>
              </a:tabLst>
            </a:pPr>
            <a:r>
              <a:rPr sz="2800" b="1" i="1" spc="-5" dirty="0">
                <a:solidFill>
                  <a:srgbClr val="00006B"/>
                </a:solidFill>
                <a:latin typeface="Times New Roman"/>
                <a:cs typeface="Times New Roman"/>
              </a:rPr>
              <a:t>Forelegs</a:t>
            </a:r>
            <a:r>
              <a:rPr sz="2800" b="1" i="1" spc="-10" dirty="0">
                <a:solidFill>
                  <a:srgbClr val="00006B"/>
                </a:solidFill>
                <a:latin typeface="Times New Roman"/>
                <a:cs typeface="Times New Roman"/>
              </a:rPr>
              <a:t> </a:t>
            </a:r>
            <a:r>
              <a:rPr sz="2800" b="1" i="1" spc="-5" dirty="0">
                <a:solidFill>
                  <a:srgbClr val="00006B"/>
                </a:solidFill>
                <a:latin typeface="Times New Roman"/>
                <a:cs typeface="Times New Roman"/>
              </a:rPr>
              <a:t>straight</a:t>
            </a:r>
            <a:endParaRPr sz="2800">
              <a:latin typeface="Times New Roman"/>
              <a:cs typeface="Times New Roman"/>
            </a:endParaRPr>
          </a:p>
          <a:p>
            <a:pPr marL="243840" marR="857250" indent="-231140">
              <a:lnSpc>
                <a:spcPts val="3030"/>
              </a:lnSpc>
              <a:spcBef>
                <a:spcPts val="204"/>
              </a:spcBef>
              <a:buClr>
                <a:srgbClr val="000099"/>
              </a:buClr>
              <a:buFont typeface="Times New Roman"/>
              <a:buChar char="•"/>
              <a:tabLst>
                <a:tab pos="244475" algn="l"/>
              </a:tabLst>
            </a:pPr>
            <a:r>
              <a:rPr sz="2800" b="1" i="1" spc="-40" dirty="0">
                <a:solidFill>
                  <a:srgbClr val="00006B"/>
                </a:solidFill>
                <a:latin typeface="Times New Roman"/>
                <a:cs typeface="Times New Roman"/>
              </a:rPr>
              <a:t>Topline </a:t>
            </a:r>
            <a:r>
              <a:rPr sz="2800" b="1" i="1" dirty="0">
                <a:solidFill>
                  <a:srgbClr val="00006B"/>
                </a:solidFill>
                <a:latin typeface="Times New Roman"/>
                <a:cs typeface="Times New Roman"/>
              </a:rPr>
              <a:t>straight and</a:t>
            </a:r>
            <a:r>
              <a:rPr sz="2800" b="1" i="1" spc="-70" dirty="0">
                <a:solidFill>
                  <a:srgbClr val="00006B"/>
                </a:solidFill>
                <a:latin typeface="Times New Roman"/>
                <a:cs typeface="Times New Roman"/>
              </a:rPr>
              <a:t> </a:t>
            </a:r>
            <a:r>
              <a:rPr sz="2800" b="1" i="1" spc="-5" dirty="0">
                <a:solidFill>
                  <a:srgbClr val="00006B"/>
                </a:solidFill>
                <a:latin typeface="Times New Roman"/>
                <a:cs typeface="Times New Roman"/>
              </a:rPr>
              <a:t>level  between withers and</a:t>
            </a:r>
            <a:r>
              <a:rPr sz="2800" b="1" i="1" spc="-30" dirty="0">
                <a:solidFill>
                  <a:srgbClr val="00006B"/>
                </a:solidFill>
                <a:latin typeface="Times New Roman"/>
                <a:cs typeface="Times New Roman"/>
              </a:rPr>
              <a:t> </a:t>
            </a:r>
            <a:r>
              <a:rPr sz="2800" b="1" i="1" spc="-5" dirty="0">
                <a:solidFill>
                  <a:srgbClr val="00006B"/>
                </a:solidFill>
                <a:latin typeface="Times New Roman"/>
                <a:cs typeface="Times New Roman"/>
              </a:rPr>
              <a:t>loin</a:t>
            </a:r>
            <a:endParaRPr sz="2800">
              <a:latin typeface="Times New Roman"/>
              <a:cs typeface="Times New Roman"/>
            </a:endParaRPr>
          </a:p>
        </p:txBody>
      </p:sp>
      <p:sp>
        <p:nvSpPr>
          <p:cNvPr id="22" name="object 22"/>
          <p:cNvSpPr txBox="1">
            <a:spLocks noGrp="1"/>
          </p:cNvSpPr>
          <p:nvPr>
            <p:ph type="title"/>
          </p:nvPr>
        </p:nvSpPr>
        <p:spPr>
          <a:xfrm>
            <a:off x="1944370" y="952880"/>
            <a:ext cx="3818890" cy="574040"/>
          </a:xfrm>
          <a:prstGeom prst="rect">
            <a:avLst/>
          </a:prstGeom>
        </p:spPr>
        <p:txBody>
          <a:bodyPr vert="horz" wrap="square" lIns="0" tIns="12700" rIns="0" bIns="0" rtlCol="0">
            <a:spAutoFit/>
          </a:bodyPr>
          <a:lstStyle/>
          <a:p>
            <a:pPr marL="12700">
              <a:lnSpc>
                <a:spcPct val="100000"/>
              </a:lnSpc>
              <a:spcBef>
                <a:spcPts val="100"/>
              </a:spcBef>
            </a:pPr>
            <a:r>
              <a:rPr spc="-5" dirty="0"/>
              <a:t>Neck, </a:t>
            </a:r>
            <a:r>
              <a:rPr spc="-45" dirty="0"/>
              <a:t>Topline,</a:t>
            </a:r>
            <a:r>
              <a:rPr spc="-20" dirty="0"/>
              <a:t> </a:t>
            </a:r>
            <a:r>
              <a:rPr spc="-5" dirty="0"/>
              <a:t>Body</a:t>
            </a: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24" name="object 24"/>
          <p:cNvSpPr/>
          <p:nvPr/>
        </p:nvSpPr>
        <p:spPr>
          <a:xfrm>
            <a:off x="4866132" y="2956560"/>
            <a:ext cx="4277868" cy="37200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547105" y="958976"/>
            <a:ext cx="3288029" cy="5205912"/>
          </a:xfrm>
          <a:prstGeom prst="rect">
            <a:avLst/>
          </a:prstGeom>
        </p:spPr>
        <p:txBody>
          <a:bodyPr vert="horz" wrap="square" lIns="0" tIns="12065" rIns="0" bIns="0" rtlCol="0">
            <a:spAutoFit/>
          </a:bodyPr>
          <a:lstStyle/>
          <a:p>
            <a:pPr marL="12700" marR="30480">
              <a:lnSpc>
                <a:spcPct val="100000"/>
              </a:lnSpc>
              <a:spcBef>
                <a:spcPts val="95"/>
              </a:spcBef>
            </a:pPr>
            <a:r>
              <a:rPr sz="1250" spc="-5" dirty="0">
                <a:solidFill>
                  <a:srgbClr val="000095"/>
                </a:solidFill>
                <a:latin typeface="Times New Roman"/>
                <a:cs typeface="Times New Roman"/>
              </a:rPr>
              <a:t>The </a:t>
            </a:r>
            <a:r>
              <a:rPr sz="1250" spc="-10" dirty="0">
                <a:solidFill>
                  <a:srgbClr val="000095"/>
                </a:solidFill>
                <a:latin typeface="Times New Roman"/>
                <a:cs typeface="Times New Roman"/>
              </a:rPr>
              <a:t>Bullmastiff </a:t>
            </a:r>
            <a:r>
              <a:rPr sz="1250" spc="-5" dirty="0">
                <a:solidFill>
                  <a:srgbClr val="000095"/>
                </a:solidFill>
                <a:latin typeface="Times New Roman"/>
                <a:cs typeface="Times New Roman"/>
              </a:rPr>
              <a:t>is wide across the shoulder area  but with no exaggerated bulk. He </a:t>
            </a:r>
            <a:r>
              <a:rPr sz="1250" spc="-10" dirty="0">
                <a:solidFill>
                  <a:srgbClr val="000095"/>
                </a:solidFill>
                <a:latin typeface="Times New Roman"/>
                <a:cs typeface="Times New Roman"/>
              </a:rPr>
              <a:t>must </a:t>
            </a:r>
            <a:r>
              <a:rPr sz="1250" spc="-5" dirty="0">
                <a:solidFill>
                  <a:srgbClr val="000095"/>
                </a:solidFill>
                <a:latin typeface="Times New Roman"/>
                <a:cs typeface="Times New Roman"/>
              </a:rPr>
              <a:t>never  appear loaded or bulgy but should have </a:t>
            </a:r>
            <a:r>
              <a:rPr sz="1250" spc="-10" dirty="0">
                <a:solidFill>
                  <a:srgbClr val="000095"/>
                </a:solidFill>
                <a:latin typeface="Times New Roman"/>
                <a:cs typeface="Times New Roman"/>
              </a:rPr>
              <a:t>large </a:t>
            </a:r>
            <a:r>
              <a:rPr sz="1250" spc="-5" dirty="0">
                <a:solidFill>
                  <a:srgbClr val="000095"/>
                </a:solidFill>
                <a:latin typeface="Times New Roman"/>
                <a:cs typeface="Times New Roman"/>
              </a:rPr>
              <a:t>well  defined muscles that are also smooth and powerful  both to the touch and sight. </a:t>
            </a:r>
            <a:r>
              <a:rPr sz="1250" dirty="0">
                <a:solidFill>
                  <a:srgbClr val="000095"/>
                </a:solidFill>
                <a:latin typeface="Times New Roman"/>
                <a:cs typeface="Times New Roman"/>
              </a:rPr>
              <a:t>The </a:t>
            </a:r>
            <a:r>
              <a:rPr sz="1250" spc="-5" dirty="0">
                <a:solidFill>
                  <a:srgbClr val="000095"/>
                </a:solidFill>
                <a:latin typeface="Times New Roman"/>
                <a:cs typeface="Times New Roman"/>
              </a:rPr>
              <a:t>front legs are  straight with round and heavy bone right to the  feet. The chest is to be well down between the  forelegs. There should be no indication of a gothic  or ill defined</a:t>
            </a:r>
            <a:r>
              <a:rPr sz="1250" spc="15" dirty="0">
                <a:solidFill>
                  <a:srgbClr val="000095"/>
                </a:solidFill>
                <a:latin typeface="Times New Roman"/>
                <a:cs typeface="Times New Roman"/>
              </a:rPr>
              <a:t> </a:t>
            </a:r>
            <a:r>
              <a:rPr sz="1250" spc="-5" dirty="0">
                <a:solidFill>
                  <a:srgbClr val="000095"/>
                </a:solidFill>
                <a:latin typeface="Times New Roman"/>
                <a:cs typeface="Times New Roman"/>
              </a:rPr>
              <a:t>forechest.</a:t>
            </a:r>
            <a:endParaRPr sz="1250" dirty="0">
              <a:latin typeface="Times New Roman"/>
              <a:cs typeface="Times New Roman"/>
            </a:endParaRPr>
          </a:p>
          <a:p>
            <a:pPr marL="12700" marR="5080">
              <a:lnSpc>
                <a:spcPct val="100000"/>
              </a:lnSpc>
              <a:spcBef>
                <a:spcPts val="5"/>
              </a:spcBef>
            </a:pPr>
            <a:r>
              <a:rPr sz="1250" spc="-5" dirty="0">
                <a:solidFill>
                  <a:srgbClr val="000095"/>
                </a:solidFill>
                <a:latin typeface="Times New Roman"/>
                <a:cs typeface="Times New Roman"/>
              </a:rPr>
              <a:t>A big broad front with plenty of depth between the  forelegs is essential. The chest should fill between  the forelegs when viewed from the front and the  chest should </a:t>
            </a:r>
            <a:r>
              <a:rPr sz="1250" dirty="0">
                <a:solidFill>
                  <a:srgbClr val="000095"/>
                </a:solidFill>
                <a:latin typeface="Times New Roman"/>
                <a:cs typeface="Times New Roman"/>
              </a:rPr>
              <a:t>not </a:t>
            </a:r>
            <a:r>
              <a:rPr sz="1250" spc="-5" dirty="0">
                <a:solidFill>
                  <a:srgbClr val="000095"/>
                </a:solidFill>
                <a:latin typeface="Times New Roman"/>
                <a:cs typeface="Times New Roman"/>
              </a:rPr>
              <a:t>have </a:t>
            </a:r>
            <a:r>
              <a:rPr sz="1250" dirty="0">
                <a:solidFill>
                  <a:srgbClr val="000095"/>
                </a:solidFill>
                <a:latin typeface="Times New Roman"/>
                <a:cs typeface="Times New Roman"/>
              </a:rPr>
              <a:t>a gothic </a:t>
            </a:r>
            <a:r>
              <a:rPr sz="1250" spc="-5" dirty="0">
                <a:solidFill>
                  <a:srgbClr val="000095"/>
                </a:solidFill>
                <a:latin typeface="Times New Roman"/>
                <a:cs typeface="Times New Roman"/>
              </a:rPr>
              <a:t>appearance between  the front legs. The humerus or upper arm </a:t>
            </a:r>
            <a:r>
              <a:rPr sz="1250" spc="-10" dirty="0">
                <a:solidFill>
                  <a:srgbClr val="000095"/>
                </a:solidFill>
                <a:latin typeface="Times New Roman"/>
                <a:cs typeface="Times New Roman"/>
              </a:rPr>
              <a:t>forms </a:t>
            </a:r>
            <a:r>
              <a:rPr sz="1250" spc="-5" dirty="0">
                <a:solidFill>
                  <a:srgbClr val="000095"/>
                </a:solidFill>
                <a:latin typeface="Times New Roman"/>
                <a:cs typeface="Times New Roman"/>
              </a:rPr>
              <a:t>a  right angle with the scapula. This is the point of the  </a:t>
            </a:r>
            <a:r>
              <a:rPr sz="1250" spc="-10" dirty="0">
                <a:solidFill>
                  <a:srgbClr val="000095"/>
                </a:solidFill>
                <a:latin typeface="Times New Roman"/>
                <a:cs typeface="Times New Roman"/>
              </a:rPr>
              <a:t>shoulder. </a:t>
            </a:r>
            <a:r>
              <a:rPr sz="1250" spc="-5" dirty="0">
                <a:solidFill>
                  <a:srgbClr val="000095"/>
                </a:solidFill>
                <a:latin typeface="Times New Roman"/>
                <a:cs typeface="Times New Roman"/>
              </a:rPr>
              <a:t>The scapula and upper arm (humerus)  should be of equal length. </a:t>
            </a:r>
            <a:endParaRPr sz="1250" dirty="0">
              <a:latin typeface="Times New Roman"/>
              <a:cs typeface="Times New Roman"/>
            </a:endParaRPr>
          </a:p>
          <a:p>
            <a:pPr marL="12700" marR="23495">
              <a:lnSpc>
                <a:spcPct val="100000"/>
              </a:lnSpc>
              <a:spcBef>
                <a:spcPts val="5"/>
              </a:spcBef>
            </a:pPr>
            <a:r>
              <a:rPr sz="1250" spc="-5" dirty="0">
                <a:solidFill>
                  <a:srgbClr val="000095"/>
                </a:solidFill>
                <a:latin typeface="Times New Roman"/>
                <a:cs typeface="Times New Roman"/>
              </a:rPr>
              <a:t>In other </a:t>
            </a:r>
            <a:r>
              <a:rPr sz="1250" dirty="0">
                <a:solidFill>
                  <a:srgbClr val="000095"/>
                </a:solidFill>
                <a:latin typeface="Times New Roman"/>
                <a:cs typeface="Times New Roman"/>
              </a:rPr>
              <a:t>words </a:t>
            </a:r>
            <a:r>
              <a:rPr sz="1250" spc="-5" dirty="0">
                <a:solidFill>
                  <a:srgbClr val="000095"/>
                </a:solidFill>
                <a:latin typeface="Times New Roman"/>
                <a:cs typeface="Times New Roman"/>
              </a:rPr>
              <a:t>the </a:t>
            </a:r>
            <a:r>
              <a:rPr sz="1250" spc="-10" dirty="0">
                <a:solidFill>
                  <a:srgbClr val="000095"/>
                </a:solidFill>
                <a:latin typeface="Times New Roman"/>
                <a:cs typeface="Times New Roman"/>
              </a:rPr>
              <a:t>Bullmastiff </a:t>
            </a:r>
            <a:r>
              <a:rPr sz="1250" spc="-5" dirty="0">
                <a:solidFill>
                  <a:srgbClr val="000095"/>
                </a:solidFill>
                <a:latin typeface="Times New Roman"/>
                <a:cs typeface="Times New Roman"/>
              </a:rPr>
              <a:t>is not a short legged  dog but rather has just a slight bit more leg under  him. The shoulders and upper arms are heavily  muscled and powerful looking but should never  have a loaded appearance. The bone of the forelegs  is round and </a:t>
            </a:r>
            <a:r>
              <a:rPr sz="1250" spc="-20" dirty="0">
                <a:solidFill>
                  <a:srgbClr val="000095"/>
                </a:solidFill>
                <a:latin typeface="Times New Roman"/>
                <a:cs typeface="Times New Roman"/>
              </a:rPr>
              <a:t>heavy, </a:t>
            </a:r>
            <a:r>
              <a:rPr sz="1250" spc="-5" dirty="0">
                <a:solidFill>
                  <a:srgbClr val="000095"/>
                </a:solidFill>
                <a:latin typeface="Times New Roman"/>
                <a:cs typeface="Times New Roman"/>
              </a:rPr>
              <a:t>the forelegs are set well apart  and the elbows are tucked in close to the chest  wall. </a:t>
            </a:r>
            <a:r>
              <a:rPr sz="1250" dirty="0">
                <a:solidFill>
                  <a:srgbClr val="000095"/>
                </a:solidFill>
                <a:latin typeface="Times New Roman"/>
                <a:cs typeface="Times New Roman"/>
              </a:rPr>
              <a:t>The </a:t>
            </a:r>
            <a:r>
              <a:rPr sz="1250" spc="-5" dirty="0">
                <a:solidFill>
                  <a:srgbClr val="000095"/>
                </a:solidFill>
                <a:latin typeface="Times New Roman"/>
                <a:cs typeface="Times New Roman"/>
              </a:rPr>
              <a:t>standard calls for straight pasterns </a:t>
            </a:r>
            <a:r>
              <a:rPr sz="1250" dirty="0">
                <a:solidFill>
                  <a:srgbClr val="000095"/>
                </a:solidFill>
                <a:latin typeface="Times New Roman"/>
                <a:cs typeface="Times New Roman"/>
              </a:rPr>
              <a:t>but  </a:t>
            </a:r>
            <a:r>
              <a:rPr sz="1250" spc="-5" dirty="0">
                <a:solidFill>
                  <a:srgbClr val="000095"/>
                </a:solidFill>
                <a:latin typeface="Times New Roman"/>
                <a:cs typeface="Times New Roman"/>
              </a:rPr>
              <a:t>perhaps a slight slope with give is more desirable  as is found in most working</a:t>
            </a:r>
            <a:r>
              <a:rPr sz="1250" spc="40" dirty="0">
                <a:solidFill>
                  <a:srgbClr val="000095"/>
                </a:solidFill>
                <a:latin typeface="Times New Roman"/>
                <a:cs typeface="Times New Roman"/>
              </a:rPr>
              <a:t> </a:t>
            </a:r>
            <a:r>
              <a:rPr sz="1250" spc="-5" dirty="0">
                <a:solidFill>
                  <a:srgbClr val="000095"/>
                </a:solidFill>
                <a:latin typeface="Times New Roman"/>
                <a:cs typeface="Times New Roman"/>
              </a:rPr>
              <a:t>dogs.</a:t>
            </a:r>
            <a:endParaRPr sz="1250" dirty="0">
              <a:latin typeface="Times New Roman"/>
              <a:cs typeface="Times New Roman"/>
            </a:endParaRPr>
          </a:p>
        </p:txBody>
      </p:sp>
      <p:sp>
        <p:nvSpPr>
          <p:cNvPr id="22" name="object 22"/>
          <p:cNvSpPr/>
          <p:nvPr/>
        </p:nvSpPr>
        <p:spPr>
          <a:xfrm>
            <a:off x="483108" y="876300"/>
            <a:ext cx="2534412" cy="3471672"/>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2167127" y="3442715"/>
            <a:ext cx="3179064" cy="3220212"/>
          </a:xfrm>
          <a:prstGeom prst="rect">
            <a:avLst/>
          </a:prstGeom>
          <a:blipFill>
            <a:blip r:embed="rId3" cstate="print"/>
            <a:stretch>
              <a:fillRect/>
            </a:stretch>
          </a:blipFill>
        </p:spPr>
        <p:txBody>
          <a:bodyPr wrap="square" lIns="0" tIns="0" rIns="0" bIns="0" rtlCol="0"/>
          <a:lstStyle/>
          <a:p>
            <a:endParaRPr/>
          </a:p>
        </p:txBody>
      </p:sp>
      <p:sp>
        <p:nvSpPr>
          <p:cNvPr id="24" name="object 24"/>
          <p:cNvSpPr txBox="1">
            <a:spLocks noGrp="1"/>
          </p:cNvSpPr>
          <p:nvPr>
            <p:ph type="title"/>
          </p:nvPr>
        </p:nvSpPr>
        <p:spPr>
          <a:xfrm>
            <a:off x="1812798" y="149478"/>
            <a:ext cx="6261735" cy="574040"/>
          </a:xfrm>
          <a:prstGeom prst="rect">
            <a:avLst/>
          </a:prstGeom>
        </p:spPr>
        <p:txBody>
          <a:bodyPr vert="horz" wrap="square" lIns="0" tIns="12700" rIns="0" bIns="0" rtlCol="0">
            <a:spAutoFit/>
          </a:bodyPr>
          <a:lstStyle/>
          <a:p>
            <a:pPr marL="12700">
              <a:lnSpc>
                <a:spcPct val="100000"/>
              </a:lnSpc>
              <a:spcBef>
                <a:spcPts val="100"/>
              </a:spcBef>
            </a:pPr>
            <a:r>
              <a:rPr spc="-5" dirty="0" smtClean="0"/>
              <a:t>Fronts </a:t>
            </a:r>
            <a:r>
              <a:rPr dirty="0" smtClean="0"/>
              <a:t>/ </a:t>
            </a:r>
            <a:r>
              <a:rPr spc="-5" dirty="0" err="1" smtClean="0"/>
              <a:t>Prosternum</a:t>
            </a:r>
            <a:r>
              <a:rPr spc="-5" dirty="0" smtClean="0"/>
              <a:t> </a:t>
            </a:r>
            <a:r>
              <a:rPr dirty="0" smtClean="0"/>
              <a:t>/</a:t>
            </a:r>
            <a:r>
              <a:rPr spc="-35" dirty="0" smtClean="0"/>
              <a:t> </a:t>
            </a:r>
            <a:r>
              <a:rPr dirty="0" smtClean="0"/>
              <a:t>Shoulders</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562600" y="2043683"/>
            <a:ext cx="2683762" cy="450951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39367" y="2002535"/>
            <a:ext cx="3383279" cy="4529328"/>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944370" y="952880"/>
            <a:ext cx="3818890" cy="574040"/>
          </a:xfrm>
          <a:prstGeom prst="rect">
            <a:avLst/>
          </a:prstGeom>
        </p:spPr>
        <p:txBody>
          <a:bodyPr vert="horz" wrap="square" lIns="0" tIns="12700" rIns="0" bIns="0" rtlCol="0">
            <a:spAutoFit/>
          </a:bodyPr>
          <a:lstStyle/>
          <a:p>
            <a:pPr marL="12700">
              <a:lnSpc>
                <a:spcPct val="100000"/>
              </a:lnSpc>
              <a:spcBef>
                <a:spcPts val="100"/>
              </a:spcBef>
            </a:pPr>
            <a:r>
              <a:rPr lang="en-US" spc="-5" dirty="0" smtClean="0"/>
              <a:t>Hindquarters</a:t>
            </a:r>
            <a:endParaRPr spc="-5" dirty="0"/>
          </a:p>
        </p:txBody>
      </p:sp>
      <p:sp>
        <p:nvSpPr>
          <p:cNvPr id="5" name="object 5"/>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2244851" y="2567939"/>
            <a:ext cx="4650232" cy="3712464"/>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3853434" y="3669029"/>
            <a:ext cx="0" cy="2585085"/>
          </a:xfrm>
          <a:custGeom>
            <a:avLst/>
            <a:gdLst/>
            <a:ahLst/>
            <a:cxnLst/>
            <a:rect l="l" t="t" r="r" b="b"/>
            <a:pathLst>
              <a:path h="2585085">
                <a:moveTo>
                  <a:pt x="0" y="0"/>
                </a:moveTo>
                <a:lnTo>
                  <a:pt x="0" y="2584704"/>
                </a:lnTo>
              </a:path>
            </a:pathLst>
          </a:custGeom>
          <a:ln w="38100">
            <a:solidFill>
              <a:srgbClr val="F8F8F8"/>
            </a:solidFill>
          </a:ln>
        </p:spPr>
        <p:txBody>
          <a:bodyPr wrap="square" lIns="0" tIns="0" rIns="0" bIns="0" rtlCol="0"/>
          <a:lstStyle/>
          <a:p>
            <a:endParaRPr/>
          </a:p>
        </p:txBody>
      </p:sp>
      <p:sp>
        <p:nvSpPr>
          <p:cNvPr id="23" name="object 23"/>
          <p:cNvSpPr/>
          <p:nvPr/>
        </p:nvSpPr>
        <p:spPr>
          <a:xfrm>
            <a:off x="2981705" y="4463034"/>
            <a:ext cx="2990215" cy="0"/>
          </a:xfrm>
          <a:custGeom>
            <a:avLst/>
            <a:gdLst/>
            <a:ahLst/>
            <a:cxnLst/>
            <a:rect l="l" t="t" r="r" b="b"/>
            <a:pathLst>
              <a:path w="2990215">
                <a:moveTo>
                  <a:pt x="0" y="0"/>
                </a:moveTo>
                <a:lnTo>
                  <a:pt x="2990088" y="0"/>
                </a:lnTo>
              </a:path>
            </a:pathLst>
          </a:custGeom>
          <a:ln w="38100">
            <a:solidFill>
              <a:srgbClr val="F8F8F8"/>
            </a:solidFill>
          </a:ln>
        </p:spPr>
        <p:txBody>
          <a:bodyPr wrap="square" lIns="0" tIns="0" rIns="0" bIns="0" rtlCol="0"/>
          <a:lstStyle/>
          <a:p>
            <a:endParaRPr/>
          </a:p>
        </p:txBody>
      </p:sp>
      <p:sp>
        <p:nvSpPr>
          <p:cNvPr id="24" name="object 24"/>
          <p:cNvSpPr/>
          <p:nvPr/>
        </p:nvSpPr>
        <p:spPr>
          <a:xfrm>
            <a:off x="3124961" y="6250685"/>
            <a:ext cx="2988945" cy="0"/>
          </a:xfrm>
          <a:custGeom>
            <a:avLst/>
            <a:gdLst/>
            <a:ahLst/>
            <a:cxnLst/>
            <a:rect l="l" t="t" r="r" b="b"/>
            <a:pathLst>
              <a:path w="2988945">
                <a:moveTo>
                  <a:pt x="0" y="0"/>
                </a:moveTo>
                <a:lnTo>
                  <a:pt x="2988564" y="0"/>
                </a:lnTo>
              </a:path>
            </a:pathLst>
          </a:custGeom>
          <a:ln w="38100">
            <a:solidFill>
              <a:srgbClr val="F8F8F8"/>
            </a:solidFill>
          </a:ln>
        </p:spPr>
        <p:txBody>
          <a:bodyPr wrap="square" lIns="0" tIns="0" rIns="0" bIns="0" rtlCol="0"/>
          <a:lstStyle/>
          <a:p>
            <a:endParaRPr/>
          </a:p>
        </p:txBody>
      </p:sp>
      <p:sp>
        <p:nvSpPr>
          <p:cNvPr id="25" name="object 25"/>
          <p:cNvSpPr/>
          <p:nvPr/>
        </p:nvSpPr>
        <p:spPr>
          <a:xfrm>
            <a:off x="3901313" y="2162682"/>
            <a:ext cx="76200" cy="29209"/>
          </a:xfrm>
          <a:custGeom>
            <a:avLst/>
            <a:gdLst/>
            <a:ahLst/>
            <a:cxnLst/>
            <a:rect l="l" t="t" r="r" b="b"/>
            <a:pathLst>
              <a:path w="76200" h="29210">
                <a:moveTo>
                  <a:pt x="0" y="28955"/>
                </a:moveTo>
                <a:lnTo>
                  <a:pt x="76200" y="28955"/>
                </a:lnTo>
                <a:lnTo>
                  <a:pt x="76200" y="0"/>
                </a:lnTo>
                <a:lnTo>
                  <a:pt x="0" y="0"/>
                </a:lnTo>
                <a:lnTo>
                  <a:pt x="0" y="28955"/>
                </a:lnTo>
                <a:close/>
              </a:path>
            </a:pathLst>
          </a:custGeom>
          <a:solidFill>
            <a:srgbClr val="EAEAEA"/>
          </a:solidFill>
        </p:spPr>
        <p:txBody>
          <a:bodyPr wrap="square" lIns="0" tIns="0" rIns="0" bIns="0" rtlCol="0"/>
          <a:lstStyle/>
          <a:p>
            <a:endParaRPr/>
          </a:p>
        </p:txBody>
      </p:sp>
      <p:sp>
        <p:nvSpPr>
          <p:cNvPr id="26" name="object 26"/>
          <p:cNvSpPr txBox="1"/>
          <p:nvPr/>
        </p:nvSpPr>
        <p:spPr>
          <a:xfrm>
            <a:off x="1916938" y="1812163"/>
            <a:ext cx="6264275" cy="391160"/>
          </a:xfrm>
          <a:prstGeom prst="rect">
            <a:avLst/>
          </a:prstGeom>
        </p:spPr>
        <p:txBody>
          <a:bodyPr vert="horz" wrap="square" lIns="0" tIns="12700" rIns="0" bIns="0" rtlCol="0">
            <a:spAutoFit/>
          </a:bodyPr>
          <a:lstStyle/>
          <a:p>
            <a:pPr marL="12700">
              <a:lnSpc>
                <a:spcPct val="100000"/>
              </a:lnSpc>
              <a:spcBef>
                <a:spcPts val="100"/>
              </a:spcBef>
              <a:tabLst>
                <a:tab pos="2137410" algn="l"/>
                <a:tab pos="4430395" algn="l"/>
              </a:tabLst>
            </a:pPr>
            <a:r>
              <a:rPr sz="2400" b="1" i="1" u="heavy" spc="-5" dirty="0">
                <a:solidFill>
                  <a:srgbClr val="000099"/>
                </a:solidFill>
                <a:uFill>
                  <a:solidFill>
                    <a:srgbClr val="000099"/>
                  </a:solidFill>
                </a:uFill>
                <a:latin typeface="Times New Roman"/>
                <a:cs typeface="Times New Roman"/>
              </a:rPr>
              <a:t>Length</a:t>
            </a:r>
            <a:r>
              <a:rPr sz="2400" b="1" i="1" u="heavy" spc="5" dirty="0">
                <a:solidFill>
                  <a:srgbClr val="000099"/>
                </a:solidFill>
                <a:uFill>
                  <a:solidFill>
                    <a:srgbClr val="000099"/>
                  </a:solidFill>
                </a:uFill>
                <a:latin typeface="Times New Roman"/>
                <a:cs typeface="Times New Roman"/>
              </a:rPr>
              <a:t> </a:t>
            </a:r>
            <a:r>
              <a:rPr sz="2400" b="1" i="1" u="heavy" dirty="0">
                <a:solidFill>
                  <a:srgbClr val="000099"/>
                </a:solidFill>
                <a:uFill>
                  <a:solidFill>
                    <a:srgbClr val="000099"/>
                  </a:solidFill>
                </a:uFill>
                <a:latin typeface="Times New Roman"/>
                <a:cs typeface="Times New Roman"/>
              </a:rPr>
              <a:t>of</a:t>
            </a:r>
            <a:r>
              <a:rPr sz="2400" b="1" i="1" u="heavy" spc="-5" dirty="0">
                <a:solidFill>
                  <a:srgbClr val="000099"/>
                </a:solidFill>
                <a:uFill>
                  <a:solidFill>
                    <a:srgbClr val="000099"/>
                  </a:solidFill>
                </a:uFill>
                <a:latin typeface="Times New Roman"/>
                <a:cs typeface="Times New Roman"/>
              </a:rPr>
              <a:t> </a:t>
            </a:r>
            <a:r>
              <a:rPr sz="2400" b="1" i="1" u="heavy" dirty="0">
                <a:solidFill>
                  <a:srgbClr val="000099"/>
                </a:solidFill>
                <a:uFill>
                  <a:solidFill>
                    <a:srgbClr val="000099"/>
                  </a:solidFill>
                </a:uFill>
                <a:latin typeface="Times New Roman"/>
                <a:cs typeface="Times New Roman"/>
              </a:rPr>
              <a:t>back.</a:t>
            </a:r>
            <a:r>
              <a:rPr sz="2400" b="1" i="1" dirty="0">
                <a:solidFill>
                  <a:srgbClr val="000099"/>
                </a:solidFill>
                <a:latin typeface="Times New Roman"/>
                <a:cs typeface="Times New Roman"/>
              </a:rPr>
              <a:t>	</a:t>
            </a:r>
            <a:r>
              <a:rPr sz="2400" b="1" i="1" dirty="0">
                <a:solidFill>
                  <a:srgbClr val="777777"/>
                </a:solidFill>
                <a:latin typeface="Times New Roman"/>
                <a:cs typeface="Times New Roman"/>
              </a:rPr>
              <a:t>"Body--compact.	Back –</a:t>
            </a:r>
            <a:r>
              <a:rPr sz="2400" b="1" i="1" spc="-85" dirty="0">
                <a:solidFill>
                  <a:srgbClr val="777777"/>
                </a:solidFill>
                <a:latin typeface="Times New Roman"/>
                <a:cs typeface="Times New Roman"/>
              </a:rPr>
              <a:t> </a:t>
            </a:r>
            <a:r>
              <a:rPr sz="2400" b="1" i="1" spc="-5" dirty="0">
                <a:solidFill>
                  <a:srgbClr val="777777"/>
                </a:solidFill>
                <a:latin typeface="Times New Roman"/>
                <a:cs typeface="Times New Roman"/>
              </a:rPr>
              <a:t>short.”</a:t>
            </a:r>
            <a:endParaRPr sz="2400">
              <a:latin typeface="Times New Roman"/>
              <a:cs typeface="Times New Roman"/>
            </a:endParaRPr>
          </a:p>
        </p:txBody>
      </p:sp>
      <p:sp>
        <p:nvSpPr>
          <p:cNvPr id="27" name="object 27"/>
          <p:cNvSpPr txBox="1"/>
          <p:nvPr/>
        </p:nvSpPr>
        <p:spPr>
          <a:xfrm>
            <a:off x="3131566" y="6206744"/>
            <a:ext cx="2919095" cy="513715"/>
          </a:xfrm>
          <a:prstGeom prst="rect">
            <a:avLst/>
          </a:prstGeom>
        </p:spPr>
        <p:txBody>
          <a:bodyPr vert="horz" wrap="square" lIns="0" tIns="12700" rIns="0" bIns="0" rtlCol="0">
            <a:spAutoFit/>
          </a:bodyPr>
          <a:lstStyle/>
          <a:p>
            <a:pPr marL="12700">
              <a:lnSpc>
                <a:spcPct val="100000"/>
              </a:lnSpc>
              <a:spcBef>
                <a:spcPts val="100"/>
              </a:spcBef>
            </a:pPr>
            <a:r>
              <a:rPr sz="3200" b="1" i="1" dirty="0">
                <a:solidFill>
                  <a:srgbClr val="0000E4"/>
                </a:solidFill>
                <a:latin typeface="Times New Roman"/>
                <a:cs typeface="Times New Roman"/>
              </a:rPr>
              <a:t>This is</a:t>
            </a:r>
            <a:r>
              <a:rPr sz="3200" b="1" i="1" spc="-85" dirty="0">
                <a:solidFill>
                  <a:srgbClr val="0000E4"/>
                </a:solidFill>
                <a:latin typeface="Times New Roman"/>
                <a:cs typeface="Times New Roman"/>
              </a:rPr>
              <a:t> </a:t>
            </a:r>
            <a:r>
              <a:rPr sz="3200" b="1" i="1" dirty="0">
                <a:solidFill>
                  <a:srgbClr val="0000E4"/>
                </a:solidFill>
                <a:latin typeface="Times New Roman"/>
                <a:cs typeface="Times New Roman"/>
              </a:rPr>
              <a:t>incorrect!</a:t>
            </a:r>
            <a:endParaRPr sz="3200">
              <a:latin typeface="Times New Roman"/>
              <a:cs typeface="Times New Roman"/>
            </a:endParaRPr>
          </a:p>
        </p:txBody>
      </p:sp>
      <p:sp>
        <p:nvSpPr>
          <p:cNvPr id="28" name="object 28"/>
          <p:cNvSpPr txBox="1">
            <a:spLocks noGrp="1"/>
          </p:cNvSpPr>
          <p:nvPr>
            <p:ph type="title"/>
          </p:nvPr>
        </p:nvSpPr>
        <p:spPr>
          <a:xfrm>
            <a:off x="1944370" y="952880"/>
            <a:ext cx="3818890" cy="574040"/>
          </a:xfrm>
          <a:prstGeom prst="rect">
            <a:avLst/>
          </a:prstGeom>
        </p:spPr>
        <p:txBody>
          <a:bodyPr vert="horz" wrap="square" lIns="0" tIns="12700" rIns="0" bIns="0" rtlCol="0">
            <a:spAutoFit/>
          </a:bodyPr>
          <a:lstStyle/>
          <a:p>
            <a:pPr marL="12700">
              <a:lnSpc>
                <a:spcPct val="100000"/>
              </a:lnSpc>
              <a:spcBef>
                <a:spcPts val="100"/>
              </a:spcBef>
            </a:pPr>
            <a:r>
              <a:rPr spc="-5" dirty="0"/>
              <a:t>Neck, </a:t>
            </a:r>
            <a:r>
              <a:rPr spc="-45" dirty="0"/>
              <a:t>Topline,</a:t>
            </a:r>
            <a:r>
              <a:rPr spc="-20" dirty="0"/>
              <a:t> </a:t>
            </a:r>
            <a:r>
              <a:rPr spc="-5" dirty="0"/>
              <a:t>Body</a:t>
            </a:r>
          </a:p>
        </p:txBody>
      </p:sp>
      <p:sp>
        <p:nvSpPr>
          <p:cNvPr id="29" name="object 29"/>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5164835" y="3550920"/>
            <a:ext cx="3281171" cy="2991611"/>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6413753" y="4347209"/>
            <a:ext cx="0" cy="2033270"/>
          </a:xfrm>
          <a:custGeom>
            <a:avLst/>
            <a:gdLst/>
            <a:ahLst/>
            <a:cxnLst/>
            <a:rect l="l" t="t" r="r" b="b"/>
            <a:pathLst>
              <a:path h="2033270">
                <a:moveTo>
                  <a:pt x="0" y="0"/>
                </a:moveTo>
                <a:lnTo>
                  <a:pt x="0" y="2033015"/>
                </a:lnTo>
              </a:path>
            </a:pathLst>
          </a:custGeom>
          <a:ln w="38100">
            <a:solidFill>
              <a:srgbClr val="F8F8F8"/>
            </a:solidFill>
          </a:ln>
        </p:spPr>
        <p:txBody>
          <a:bodyPr wrap="square" lIns="0" tIns="0" rIns="0" bIns="0" rtlCol="0"/>
          <a:lstStyle/>
          <a:p>
            <a:endParaRPr/>
          </a:p>
        </p:txBody>
      </p:sp>
      <p:sp>
        <p:nvSpPr>
          <p:cNvPr id="23" name="object 23"/>
          <p:cNvSpPr/>
          <p:nvPr/>
        </p:nvSpPr>
        <p:spPr>
          <a:xfrm>
            <a:off x="5767578" y="4970526"/>
            <a:ext cx="2219325" cy="0"/>
          </a:xfrm>
          <a:custGeom>
            <a:avLst/>
            <a:gdLst/>
            <a:ahLst/>
            <a:cxnLst/>
            <a:rect l="l" t="t" r="r" b="b"/>
            <a:pathLst>
              <a:path w="2219325">
                <a:moveTo>
                  <a:pt x="0" y="0"/>
                </a:moveTo>
                <a:lnTo>
                  <a:pt x="2218944" y="0"/>
                </a:lnTo>
              </a:path>
            </a:pathLst>
          </a:custGeom>
          <a:ln w="38100">
            <a:solidFill>
              <a:srgbClr val="F8F8F8"/>
            </a:solidFill>
          </a:ln>
        </p:spPr>
        <p:txBody>
          <a:bodyPr wrap="square" lIns="0" tIns="0" rIns="0" bIns="0" rtlCol="0"/>
          <a:lstStyle/>
          <a:p>
            <a:endParaRPr/>
          </a:p>
        </p:txBody>
      </p:sp>
      <p:sp>
        <p:nvSpPr>
          <p:cNvPr id="24" name="object 24"/>
          <p:cNvSpPr/>
          <p:nvPr/>
        </p:nvSpPr>
        <p:spPr>
          <a:xfrm>
            <a:off x="5874258" y="6378702"/>
            <a:ext cx="2217420" cy="0"/>
          </a:xfrm>
          <a:custGeom>
            <a:avLst/>
            <a:gdLst/>
            <a:ahLst/>
            <a:cxnLst/>
            <a:rect l="l" t="t" r="r" b="b"/>
            <a:pathLst>
              <a:path w="2217420">
                <a:moveTo>
                  <a:pt x="0" y="0"/>
                </a:moveTo>
                <a:lnTo>
                  <a:pt x="2217419" y="0"/>
                </a:lnTo>
              </a:path>
            </a:pathLst>
          </a:custGeom>
          <a:ln w="38100">
            <a:solidFill>
              <a:srgbClr val="F8F8F8"/>
            </a:solidFill>
          </a:ln>
        </p:spPr>
        <p:txBody>
          <a:bodyPr wrap="square" lIns="0" tIns="0" rIns="0" bIns="0" rtlCol="0"/>
          <a:lstStyle/>
          <a:p>
            <a:endParaRPr/>
          </a:p>
        </p:txBody>
      </p:sp>
      <p:sp>
        <p:nvSpPr>
          <p:cNvPr id="25" name="object 25"/>
          <p:cNvSpPr/>
          <p:nvPr/>
        </p:nvSpPr>
        <p:spPr>
          <a:xfrm>
            <a:off x="5119115" y="643127"/>
            <a:ext cx="3262884" cy="2758440"/>
          </a:xfrm>
          <a:prstGeom prst="rect">
            <a:avLst/>
          </a:prstGeom>
          <a:blipFill>
            <a:blip r:embed="rId3" cstate="print"/>
            <a:stretch>
              <a:fillRect/>
            </a:stretch>
          </a:blipFill>
        </p:spPr>
        <p:txBody>
          <a:bodyPr wrap="square" lIns="0" tIns="0" rIns="0" bIns="0" rtlCol="0"/>
          <a:lstStyle/>
          <a:p>
            <a:endParaRPr/>
          </a:p>
        </p:txBody>
      </p:sp>
      <p:sp>
        <p:nvSpPr>
          <p:cNvPr id="26" name="object 26"/>
          <p:cNvSpPr/>
          <p:nvPr/>
        </p:nvSpPr>
        <p:spPr>
          <a:xfrm>
            <a:off x="6473190" y="1512569"/>
            <a:ext cx="0" cy="1786255"/>
          </a:xfrm>
          <a:custGeom>
            <a:avLst/>
            <a:gdLst/>
            <a:ahLst/>
            <a:cxnLst/>
            <a:rect l="l" t="t" r="r" b="b"/>
            <a:pathLst>
              <a:path h="1786254">
                <a:moveTo>
                  <a:pt x="0" y="0"/>
                </a:moveTo>
                <a:lnTo>
                  <a:pt x="0" y="1786127"/>
                </a:lnTo>
              </a:path>
            </a:pathLst>
          </a:custGeom>
          <a:ln w="38100">
            <a:solidFill>
              <a:srgbClr val="F8F8F8"/>
            </a:solidFill>
          </a:ln>
        </p:spPr>
        <p:txBody>
          <a:bodyPr wrap="square" lIns="0" tIns="0" rIns="0" bIns="0" rtlCol="0"/>
          <a:lstStyle/>
          <a:p>
            <a:endParaRPr/>
          </a:p>
        </p:txBody>
      </p:sp>
      <p:sp>
        <p:nvSpPr>
          <p:cNvPr id="27" name="object 27"/>
          <p:cNvSpPr/>
          <p:nvPr/>
        </p:nvSpPr>
        <p:spPr>
          <a:xfrm>
            <a:off x="5877305" y="2059685"/>
            <a:ext cx="2040889" cy="0"/>
          </a:xfrm>
          <a:custGeom>
            <a:avLst/>
            <a:gdLst/>
            <a:ahLst/>
            <a:cxnLst/>
            <a:rect l="l" t="t" r="r" b="b"/>
            <a:pathLst>
              <a:path w="2040890">
                <a:moveTo>
                  <a:pt x="0" y="0"/>
                </a:moveTo>
                <a:lnTo>
                  <a:pt x="2040636" y="0"/>
                </a:lnTo>
              </a:path>
            </a:pathLst>
          </a:custGeom>
          <a:ln w="38100">
            <a:solidFill>
              <a:srgbClr val="F8F8F8"/>
            </a:solidFill>
          </a:ln>
        </p:spPr>
        <p:txBody>
          <a:bodyPr wrap="square" lIns="0" tIns="0" rIns="0" bIns="0" rtlCol="0"/>
          <a:lstStyle/>
          <a:p>
            <a:endParaRPr/>
          </a:p>
        </p:txBody>
      </p:sp>
      <p:sp>
        <p:nvSpPr>
          <p:cNvPr id="28" name="object 28"/>
          <p:cNvSpPr/>
          <p:nvPr/>
        </p:nvSpPr>
        <p:spPr>
          <a:xfrm>
            <a:off x="5976365" y="3294126"/>
            <a:ext cx="2039620" cy="0"/>
          </a:xfrm>
          <a:custGeom>
            <a:avLst/>
            <a:gdLst/>
            <a:ahLst/>
            <a:cxnLst/>
            <a:rect l="l" t="t" r="r" b="b"/>
            <a:pathLst>
              <a:path w="2039620">
                <a:moveTo>
                  <a:pt x="0" y="0"/>
                </a:moveTo>
                <a:lnTo>
                  <a:pt x="2039112" y="0"/>
                </a:lnTo>
              </a:path>
            </a:pathLst>
          </a:custGeom>
          <a:ln w="38100">
            <a:solidFill>
              <a:srgbClr val="F8F8F8"/>
            </a:solidFill>
          </a:ln>
        </p:spPr>
        <p:txBody>
          <a:bodyPr wrap="square" lIns="0" tIns="0" rIns="0" bIns="0" rtlCol="0"/>
          <a:lstStyle/>
          <a:p>
            <a:endParaRPr/>
          </a:p>
        </p:txBody>
      </p:sp>
      <p:sp>
        <p:nvSpPr>
          <p:cNvPr id="29" name="object 29"/>
          <p:cNvSpPr/>
          <p:nvPr/>
        </p:nvSpPr>
        <p:spPr>
          <a:xfrm>
            <a:off x="998219" y="3617976"/>
            <a:ext cx="3038856" cy="2804160"/>
          </a:xfrm>
          <a:prstGeom prst="rect">
            <a:avLst/>
          </a:prstGeom>
          <a:blipFill>
            <a:blip r:embed="rId4" cstate="print"/>
            <a:stretch>
              <a:fillRect/>
            </a:stretch>
          </a:blipFill>
        </p:spPr>
        <p:txBody>
          <a:bodyPr wrap="square" lIns="0" tIns="0" rIns="0" bIns="0" rtlCol="0"/>
          <a:lstStyle/>
          <a:p>
            <a:endParaRPr/>
          </a:p>
        </p:txBody>
      </p:sp>
      <p:sp>
        <p:nvSpPr>
          <p:cNvPr id="30" name="object 30"/>
          <p:cNvSpPr/>
          <p:nvPr/>
        </p:nvSpPr>
        <p:spPr>
          <a:xfrm>
            <a:off x="2102357" y="4403597"/>
            <a:ext cx="0" cy="1957070"/>
          </a:xfrm>
          <a:custGeom>
            <a:avLst/>
            <a:gdLst/>
            <a:ahLst/>
            <a:cxnLst/>
            <a:rect l="l" t="t" r="r" b="b"/>
            <a:pathLst>
              <a:path h="1957070">
                <a:moveTo>
                  <a:pt x="0" y="0"/>
                </a:moveTo>
                <a:lnTo>
                  <a:pt x="0" y="1956815"/>
                </a:lnTo>
              </a:path>
            </a:pathLst>
          </a:custGeom>
          <a:ln w="38100">
            <a:solidFill>
              <a:srgbClr val="F8F8F8"/>
            </a:solidFill>
          </a:ln>
        </p:spPr>
        <p:txBody>
          <a:bodyPr wrap="square" lIns="0" tIns="0" rIns="0" bIns="0" rtlCol="0"/>
          <a:lstStyle/>
          <a:p>
            <a:endParaRPr/>
          </a:p>
        </p:txBody>
      </p:sp>
      <p:sp>
        <p:nvSpPr>
          <p:cNvPr id="31" name="object 31"/>
          <p:cNvSpPr/>
          <p:nvPr/>
        </p:nvSpPr>
        <p:spPr>
          <a:xfrm>
            <a:off x="1448561" y="5005578"/>
            <a:ext cx="2245360" cy="0"/>
          </a:xfrm>
          <a:custGeom>
            <a:avLst/>
            <a:gdLst/>
            <a:ahLst/>
            <a:cxnLst/>
            <a:rect l="l" t="t" r="r" b="b"/>
            <a:pathLst>
              <a:path w="2245360">
                <a:moveTo>
                  <a:pt x="0" y="0"/>
                </a:moveTo>
                <a:lnTo>
                  <a:pt x="2244852" y="0"/>
                </a:lnTo>
              </a:path>
            </a:pathLst>
          </a:custGeom>
          <a:ln w="38100">
            <a:solidFill>
              <a:srgbClr val="F8F8F8"/>
            </a:solidFill>
          </a:ln>
        </p:spPr>
        <p:txBody>
          <a:bodyPr wrap="square" lIns="0" tIns="0" rIns="0" bIns="0" rtlCol="0"/>
          <a:lstStyle/>
          <a:p>
            <a:endParaRPr/>
          </a:p>
        </p:txBody>
      </p:sp>
      <p:sp>
        <p:nvSpPr>
          <p:cNvPr id="32" name="object 32"/>
          <p:cNvSpPr/>
          <p:nvPr/>
        </p:nvSpPr>
        <p:spPr>
          <a:xfrm>
            <a:off x="1556766" y="6357365"/>
            <a:ext cx="2245360" cy="0"/>
          </a:xfrm>
          <a:custGeom>
            <a:avLst/>
            <a:gdLst/>
            <a:ahLst/>
            <a:cxnLst/>
            <a:rect l="l" t="t" r="r" b="b"/>
            <a:pathLst>
              <a:path w="2245360">
                <a:moveTo>
                  <a:pt x="0" y="0"/>
                </a:moveTo>
                <a:lnTo>
                  <a:pt x="2244852" y="0"/>
                </a:lnTo>
              </a:path>
            </a:pathLst>
          </a:custGeom>
          <a:ln w="38100">
            <a:solidFill>
              <a:srgbClr val="F8F8F8"/>
            </a:solidFill>
          </a:ln>
        </p:spPr>
        <p:txBody>
          <a:bodyPr wrap="square" lIns="0" tIns="0" rIns="0" bIns="0" rtlCol="0"/>
          <a:lstStyle/>
          <a:p>
            <a:endParaRPr/>
          </a:p>
        </p:txBody>
      </p:sp>
      <p:sp>
        <p:nvSpPr>
          <p:cNvPr id="33" name="object 33"/>
          <p:cNvSpPr/>
          <p:nvPr/>
        </p:nvSpPr>
        <p:spPr>
          <a:xfrm>
            <a:off x="1585722" y="5915405"/>
            <a:ext cx="2261870" cy="0"/>
          </a:xfrm>
          <a:custGeom>
            <a:avLst/>
            <a:gdLst/>
            <a:ahLst/>
            <a:cxnLst/>
            <a:rect l="l" t="t" r="r" b="b"/>
            <a:pathLst>
              <a:path w="2261870">
                <a:moveTo>
                  <a:pt x="0" y="0"/>
                </a:moveTo>
                <a:lnTo>
                  <a:pt x="2261616" y="0"/>
                </a:lnTo>
              </a:path>
            </a:pathLst>
          </a:custGeom>
          <a:ln w="38100">
            <a:solidFill>
              <a:srgbClr val="F8F8F8"/>
            </a:solidFill>
          </a:ln>
        </p:spPr>
        <p:txBody>
          <a:bodyPr wrap="square" lIns="0" tIns="0" rIns="0" bIns="0" rtlCol="0"/>
          <a:lstStyle/>
          <a:p>
            <a:endParaRPr/>
          </a:p>
        </p:txBody>
      </p:sp>
      <p:sp>
        <p:nvSpPr>
          <p:cNvPr id="34" name="object 34"/>
          <p:cNvSpPr/>
          <p:nvPr/>
        </p:nvSpPr>
        <p:spPr>
          <a:xfrm>
            <a:off x="5170932" y="5367528"/>
            <a:ext cx="485140" cy="867410"/>
          </a:xfrm>
          <a:custGeom>
            <a:avLst/>
            <a:gdLst/>
            <a:ahLst/>
            <a:cxnLst/>
            <a:rect l="l" t="t" r="r" b="b"/>
            <a:pathLst>
              <a:path w="485139" h="867410">
                <a:moveTo>
                  <a:pt x="0" y="867156"/>
                </a:moveTo>
                <a:lnTo>
                  <a:pt x="484632" y="867156"/>
                </a:lnTo>
                <a:lnTo>
                  <a:pt x="484632" y="0"/>
                </a:lnTo>
                <a:lnTo>
                  <a:pt x="0" y="0"/>
                </a:lnTo>
                <a:lnTo>
                  <a:pt x="0" y="867156"/>
                </a:lnTo>
                <a:close/>
              </a:path>
            </a:pathLst>
          </a:custGeom>
          <a:solidFill>
            <a:srgbClr val="000000"/>
          </a:solidFill>
        </p:spPr>
        <p:txBody>
          <a:bodyPr wrap="square" lIns="0" tIns="0" rIns="0" bIns="0" rtlCol="0"/>
          <a:lstStyle/>
          <a:p>
            <a:endParaRPr/>
          </a:p>
        </p:txBody>
      </p:sp>
      <p:sp>
        <p:nvSpPr>
          <p:cNvPr id="35" name="object 35"/>
          <p:cNvSpPr/>
          <p:nvPr/>
        </p:nvSpPr>
        <p:spPr>
          <a:xfrm>
            <a:off x="838200" y="664463"/>
            <a:ext cx="3386328" cy="2808731"/>
          </a:xfrm>
          <a:prstGeom prst="rect">
            <a:avLst/>
          </a:prstGeom>
          <a:blipFill>
            <a:blip r:embed="rId5" cstate="print"/>
            <a:stretch>
              <a:fillRect/>
            </a:stretch>
          </a:blipFill>
        </p:spPr>
        <p:txBody>
          <a:bodyPr wrap="square" lIns="0" tIns="0" rIns="0" bIns="0" rtlCol="0"/>
          <a:lstStyle/>
          <a:p>
            <a:endParaRPr/>
          </a:p>
        </p:txBody>
      </p:sp>
      <p:sp>
        <p:nvSpPr>
          <p:cNvPr id="36" name="object 36"/>
          <p:cNvSpPr/>
          <p:nvPr/>
        </p:nvSpPr>
        <p:spPr>
          <a:xfrm>
            <a:off x="2274570" y="1475994"/>
            <a:ext cx="0" cy="1786255"/>
          </a:xfrm>
          <a:custGeom>
            <a:avLst/>
            <a:gdLst/>
            <a:ahLst/>
            <a:cxnLst/>
            <a:rect l="l" t="t" r="r" b="b"/>
            <a:pathLst>
              <a:path h="1786254">
                <a:moveTo>
                  <a:pt x="0" y="0"/>
                </a:moveTo>
                <a:lnTo>
                  <a:pt x="0" y="1786127"/>
                </a:lnTo>
              </a:path>
            </a:pathLst>
          </a:custGeom>
          <a:ln w="38100">
            <a:solidFill>
              <a:srgbClr val="EAEAEA"/>
            </a:solidFill>
          </a:ln>
        </p:spPr>
        <p:txBody>
          <a:bodyPr wrap="square" lIns="0" tIns="0" rIns="0" bIns="0" rtlCol="0"/>
          <a:lstStyle/>
          <a:p>
            <a:endParaRPr/>
          </a:p>
        </p:txBody>
      </p:sp>
      <p:sp>
        <p:nvSpPr>
          <p:cNvPr id="37" name="object 37"/>
          <p:cNvSpPr/>
          <p:nvPr/>
        </p:nvSpPr>
        <p:spPr>
          <a:xfrm>
            <a:off x="1678685" y="2023110"/>
            <a:ext cx="2039620" cy="0"/>
          </a:xfrm>
          <a:custGeom>
            <a:avLst/>
            <a:gdLst/>
            <a:ahLst/>
            <a:cxnLst/>
            <a:rect l="l" t="t" r="r" b="b"/>
            <a:pathLst>
              <a:path w="2039620">
                <a:moveTo>
                  <a:pt x="0" y="0"/>
                </a:moveTo>
                <a:lnTo>
                  <a:pt x="2039112" y="0"/>
                </a:lnTo>
              </a:path>
            </a:pathLst>
          </a:custGeom>
          <a:ln w="38100">
            <a:solidFill>
              <a:srgbClr val="EAEAEA"/>
            </a:solidFill>
          </a:ln>
        </p:spPr>
        <p:txBody>
          <a:bodyPr wrap="square" lIns="0" tIns="0" rIns="0" bIns="0" rtlCol="0"/>
          <a:lstStyle/>
          <a:p>
            <a:endParaRPr/>
          </a:p>
        </p:txBody>
      </p:sp>
      <p:sp>
        <p:nvSpPr>
          <p:cNvPr id="38" name="object 38"/>
          <p:cNvSpPr/>
          <p:nvPr/>
        </p:nvSpPr>
        <p:spPr>
          <a:xfrm>
            <a:off x="1777745" y="3257550"/>
            <a:ext cx="2039620" cy="0"/>
          </a:xfrm>
          <a:custGeom>
            <a:avLst/>
            <a:gdLst/>
            <a:ahLst/>
            <a:cxnLst/>
            <a:rect l="l" t="t" r="r" b="b"/>
            <a:pathLst>
              <a:path w="2039620">
                <a:moveTo>
                  <a:pt x="0" y="0"/>
                </a:moveTo>
                <a:lnTo>
                  <a:pt x="2039112" y="0"/>
                </a:lnTo>
              </a:path>
            </a:pathLst>
          </a:custGeom>
          <a:ln w="38100">
            <a:solidFill>
              <a:srgbClr val="EAEAEA"/>
            </a:solidFill>
          </a:ln>
        </p:spPr>
        <p:txBody>
          <a:bodyPr wrap="square" lIns="0" tIns="0" rIns="0" bIns="0" rtlCol="0"/>
          <a:lstStyle/>
          <a:p>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4370" y="952880"/>
            <a:ext cx="3593465" cy="574040"/>
          </a:xfrm>
          <a:prstGeom prst="rect">
            <a:avLst/>
          </a:prstGeom>
        </p:spPr>
        <p:txBody>
          <a:bodyPr vert="horz" wrap="square" lIns="0" tIns="12700" rIns="0" bIns="0" rtlCol="0">
            <a:spAutoFit/>
          </a:bodyPr>
          <a:lstStyle/>
          <a:p>
            <a:pPr marL="12700">
              <a:lnSpc>
                <a:spcPct val="100000"/>
              </a:lnSpc>
              <a:spcBef>
                <a:spcPts val="100"/>
              </a:spcBef>
            </a:pPr>
            <a:r>
              <a:rPr spc="-5" dirty="0"/>
              <a:t>Maturity </a:t>
            </a:r>
            <a:r>
              <a:rPr spc="-10" dirty="0"/>
              <a:t>in </a:t>
            </a:r>
            <a:r>
              <a:rPr dirty="0"/>
              <a:t>a</a:t>
            </a:r>
            <a:r>
              <a:rPr spc="-40" dirty="0"/>
              <a:t> </a:t>
            </a:r>
            <a:r>
              <a:rPr dirty="0"/>
              <a:t>Male</a:t>
            </a:r>
          </a:p>
        </p:txBody>
      </p:sp>
      <p:sp>
        <p:nvSpPr>
          <p:cNvPr id="3" name="object 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2165604"/>
            <a:ext cx="9144000" cy="25267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6117335" y="4207763"/>
            <a:ext cx="3026664" cy="2648712"/>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0" y="1845564"/>
            <a:ext cx="3400044" cy="2331720"/>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3012948" y="3401567"/>
            <a:ext cx="3104388" cy="2436875"/>
          </a:xfrm>
          <a:prstGeom prst="rect">
            <a:avLst/>
          </a:prstGeom>
          <a:blipFill>
            <a:blip r:embed="rId4" cstate="print"/>
            <a:stretch>
              <a:fillRect/>
            </a:stretch>
          </a:blipFill>
        </p:spPr>
        <p:txBody>
          <a:bodyPr wrap="square" lIns="0" tIns="0" rIns="0" bIns="0" rtlCol="0"/>
          <a:lstStyle/>
          <a:p>
            <a:endParaRPr/>
          </a:p>
        </p:txBody>
      </p:sp>
      <p:sp>
        <p:nvSpPr>
          <p:cNvPr id="24" name="object 24"/>
          <p:cNvSpPr txBox="1"/>
          <p:nvPr/>
        </p:nvSpPr>
        <p:spPr>
          <a:xfrm>
            <a:off x="3533647" y="2552776"/>
            <a:ext cx="697230"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Times New Roman"/>
                <a:cs typeface="Times New Roman"/>
              </a:rPr>
              <a:t>8</a:t>
            </a:r>
            <a:r>
              <a:rPr sz="1600" b="1" spc="-65" dirty="0">
                <a:latin typeface="Times New Roman"/>
                <a:cs typeface="Times New Roman"/>
              </a:rPr>
              <a:t> </a:t>
            </a:r>
            <a:r>
              <a:rPr sz="1600" b="1" spc="-5" dirty="0">
                <a:latin typeface="Times New Roman"/>
                <a:cs typeface="Times New Roman"/>
              </a:rPr>
              <a:t>weeks</a:t>
            </a:r>
            <a:endParaRPr sz="1600">
              <a:latin typeface="Times New Roman"/>
              <a:cs typeface="Times New Roman"/>
            </a:endParaRPr>
          </a:p>
        </p:txBody>
      </p:sp>
      <p:sp>
        <p:nvSpPr>
          <p:cNvPr id="25" name="object 25"/>
          <p:cNvSpPr txBox="1"/>
          <p:nvPr/>
        </p:nvSpPr>
        <p:spPr>
          <a:xfrm>
            <a:off x="2023617" y="4857115"/>
            <a:ext cx="817880"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Times New Roman"/>
                <a:cs typeface="Times New Roman"/>
              </a:rPr>
              <a:t>5</a:t>
            </a:r>
            <a:r>
              <a:rPr sz="1600" b="1" spc="-60" dirty="0">
                <a:latin typeface="Times New Roman"/>
                <a:cs typeface="Times New Roman"/>
              </a:rPr>
              <a:t> </a:t>
            </a:r>
            <a:r>
              <a:rPr sz="1600" b="1" spc="-10" dirty="0">
                <a:latin typeface="Times New Roman"/>
                <a:cs typeface="Times New Roman"/>
              </a:rPr>
              <a:t>months</a:t>
            </a:r>
            <a:endParaRPr sz="1600">
              <a:latin typeface="Times New Roman"/>
              <a:cs typeface="Times New Roman"/>
            </a:endParaRPr>
          </a:p>
        </p:txBody>
      </p:sp>
      <p:sp>
        <p:nvSpPr>
          <p:cNvPr id="26" name="object 26"/>
          <p:cNvSpPr txBox="1"/>
          <p:nvPr/>
        </p:nvSpPr>
        <p:spPr>
          <a:xfrm>
            <a:off x="4964429" y="6146393"/>
            <a:ext cx="969644"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Times New Roman"/>
                <a:cs typeface="Times New Roman"/>
              </a:rPr>
              <a:t>3-1/2</a:t>
            </a:r>
            <a:r>
              <a:rPr sz="1600" b="1" spc="-45" dirty="0">
                <a:latin typeface="Times New Roman"/>
                <a:cs typeface="Times New Roman"/>
              </a:rPr>
              <a:t> </a:t>
            </a:r>
            <a:r>
              <a:rPr sz="1600" b="1" spc="-5" dirty="0">
                <a:latin typeface="Times New Roman"/>
                <a:cs typeface="Times New Roman"/>
              </a:rPr>
              <a:t>years</a:t>
            </a:r>
            <a:endParaRPr sz="1600">
              <a:latin typeface="Times New Roman"/>
              <a:cs typeface="Times New Roman"/>
            </a:endParaRPr>
          </a:p>
        </p:txBody>
      </p:sp>
      <p:sp>
        <p:nvSpPr>
          <p:cNvPr id="27" name="object 27"/>
          <p:cNvSpPr txBox="1">
            <a:spLocks noGrp="1"/>
          </p:cNvSpPr>
          <p:nvPr>
            <p:ph type="title"/>
          </p:nvPr>
        </p:nvSpPr>
        <p:spPr>
          <a:xfrm>
            <a:off x="1944370" y="952880"/>
            <a:ext cx="3593465" cy="574040"/>
          </a:xfrm>
          <a:prstGeom prst="rect">
            <a:avLst/>
          </a:prstGeom>
        </p:spPr>
        <p:txBody>
          <a:bodyPr vert="horz" wrap="square" lIns="0" tIns="12700" rIns="0" bIns="0" rtlCol="0">
            <a:spAutoFit/>
          </a:bodyPr>
          <a:lstStyle/>
          <a:p>
            <a:pPr marL="12700">
              <a:lnSpc>
                <a:spcPct val="100000"/>
              </a:lnSpc>
              <a:spcBef>
                <a:spcPts val="100"/>
              </a:spcBef>
            </a:pPr>
            <a:r>
              <a:rPr spc="-5" dirty="0"/>
              <a:t>Maturity </a:t>
            </a:r>
            <a:r>
              <a:rPr spc="-10" dirty="0"/>
              <a:t>in </a:t>
            </a:r>
            <a:r>
              <a:rPr dirty="0"/>
              <a:t>a</a:t>
            </a:r>
            <a:r>
              <a:rPr spc="-40" dirty="0"/>
              <a:t> </a:t>
            </a:r>
            <a:r>
              <a:rPr dirty="0"/>
              <a:t>Male</a:t>
            </a:r>
          </a:p>
        </p:txBody>
      </p:sp>
      <p:sp>
        <p:nvSpPr>
          <p:cNvPr id="28" name="object 28"/>
          <p:cNvSpPr/>
          <p:nvPr/>
        </p:nvSpPr>
        <p:spPr>
          <a:xfrm>
            <a:off x="318515" y="265175"/>
            <a:ext cx="1153668" cy="1091184"/>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3143757" y="1822830"/>
            <a:ext cx="2872740" cy="5055870"/>
          </a:xfrm>
          <a:prstGeom prst="rect">
            <a:avLst/>
          </a:prstGeom>
        </p:spPr>
        <p:txBody>
          <a:bodyPr vert="horz" wrap="square" lIns="0" tIns="12700" rIns="0" bIns="0" rtlCol="0">
            <a:spAutoFit/>
          </a:bodyPr>
          <a:lstStyle/>
          <a:p>
            <a:pPr marL="1054735" indent="-234315">
              <a:lnSpc>
                <a:spcPct val="100000"/>
              </a:lnSpc>
              <a:spcBef>
                <a:spcPts val="100"/>
              </a:spcBef>
              <a:buFont typeface="Wingdings"/>
              <a:buChar char=""/>
              <a:tabLst>
                <a:tab pos="1054735" algn="l"/>
                <a:tab pos="1055370" algn="l"/>
              </a:tabLst>
            </a:pPr>
            <a:r>
              <a:rPr sz="1500" b="1" i="1" spc="-5" dirty="0">
                <a:solidFill>
                  <a:srgbClr val="000099"/>
                </a:solidFill>
                <a:latin typeface="Times New Roman"/>
                <a:cs typeface="Times New Roman"/>
              </a:rPr>
              <a:t>Introduction</a:t>
            </a:r>
            <a:endParaRPr sz="1500">
              <a:latin typeface="Times New Roman"/>
              <a:cs typeface="Times New Roman"/>
            </a:endParaRPr>
          </a:p>
          <a:p>
            <a:pPr marL="725805" indent="-234950">
              <a:lnSpc>
                <a:spcPct val="100000"/>
              </a:lnSpc>
              <a:buFont typeface="Wingdings"/>
              <a:buChar char=""/>
              <a:tabLst>
                <a:tab pos="725805" algn="l"/>
                <a:tab pos="726440" algn="l"/>
              </a:tabLst>
            </a:pPr>
            <a:r>
              <a:rPr sz="1500" b="1" i="1" spc="-5" dirty="0">
                <a:solidFill>
                  <a:srgbClr val="000099"/>
                </a:solidFill>
                <a:latin typeface="Times New Roman"/>
                <a:cs typeface="Times New Roman"/>
              </a:rPr>
              <a:t>Bullmastiff</a:t>
            </a:r>
            <a:r>
              <a:rPr sz="1500" b="1" i="1" spc="-45" dirty="0">
                <a:solidFill>
                  <a:srgbClr val="000099"/>
                </a:solidFill>
                <a:latin typeface="Times New Roman"/>
                <a:cs typeface="Times New Roman"/>
              </a:rPr>
              <a:t> </a:t>
            </a:r>
            <a:r>
              <a:rPr sz="1500" b="1" i="1" dirty="0">
                <a:solidFill>
                  <a:srgbClr val="000099"/>
                </a:solidFill>
                <a:latin typeface="Times New Roman"/>
                <a:cs typeface="Times New Roman"/>
              </a:rPr>
              <a:t>Standard</a:t>
            </a:r>
            <a:endParaRPr sz="1500">
              <a:latin typeface="Times New Roman"/>
              <a:cs typeface="Times New Roman"/>
            </a:endParaRPr>
          </a:p>
          <a:p>
            <a:pPr marL="797560" lvl="1" indent="-234950">
              <a:lnSpc>
                <a:spcPct val="100000"/>
              </a:lnSpc>
              <a:buFont typeface="Wingdings"/>
              <a:buChar char=""/>
              <a:tabLst>
                <a:tab pos="796925" algn="l"/>
                <a:tab pos="797560" algn="l"/>
              </a:tabLst>
            </a:pPr>
            <a:r>
              <a:rPr sz="1500" b="1" i="1" spc="-5" dirty="0">
                <a:solidFill>
                  <a:srgbClr val="000099"/>
                </a:solidFill>
                <a:latin typeface="Times New Roman"/>
                <a:cs typeface="Times New Roman"/>
              </a:rPr>
              <a:t>Bullmastiff</a:t>
            </a:r>
            <a:r>
              <a:rPr sz="1500" b="1" i="1" spc="-50" dirty="0">
                <a:solidFill>
                  <a:srgbClr val="000099"/>
                </a:solidFill>
                <a:latin typeface="Times New Roman"/>
                <a:cs typeface="Times New Roman"/>
              </a:rPr>
              <a:t> </a:t>
            </a:r>
            <a:r>
              <a:rPr sz="1500" b="1" i="1" dirty="0">
                <a:solidFill>
                  <a:srgbClr val="000099"/>
                </a:solidFill>
                <a:latin typeface="Times New Roman"/>
                <a:cs typeface="Times New Roman"/>
              </a:rPr>
              <a:t>History</a:t>
            </a:r>
            <a:endParaRPr sz="1500">
              <a:latin typeface="Times New Roman"/>
              <a:cs typeface="Times New Roman"/>
            </a:endParaRPr>
          </a:p>
          <a:p>
            <a:pPr marL="832485" lvl="2" indent="-234950">
              <a:lnSpc>
                <a:spcPct val="100000"/>
              </a:lnSpc>
              <a:buFont typeface="Wingdings"/>
              <a:buChar char=""/>
              <a:tabLst>
                <a:tab pos="832485" algn="l"/>
                <a:tab pos="833119" algn="l"/>
              </a:tabLst>
            </a:pPr>
            <a:r>
              <a:rPr sz="1500" b="1" i="1" dirty="0">
                <a:solidFill>
                  <a:srgbClr val="000099"/>
                </a:solidFill>
                <a:latin typeface="Times New Roman"/>
                <a:cs typeface="Times New Roman"/>
              </a:rPr>
              <a:t>Early</a:t>
            </a:r>
            <a:r>
              <a:rPr sz="1500" b="1" i="1" spc="-20" dirty="0">
                <a:solidFill>
                  <a:srgbClr val="000099"/>
                </a:solidFill>
                <a:latin typeface="Times New Roman"/>
                <a:cs typeface="Times New Roman"/>
              </a:rPr>
              <a:t> </a:t>
            </a:r>
            <a:r>
              <a:rPr sz="1500" b="1" i="1" spc="-5" dirty="0">
                <a:solidFill>
                  <a:srgbClr val="000099"/>
                </a:solidFill>
                <a:latin typeface="Times New Roman"/>
                <a:cs typeface="Times New Roman"/>
              </a:rPr>
              <a:t>Bullmastiffs</a:t>
            </a:r>
            <a:endParaRPr sz="1500">
              <a:latin typeface="Times New Roman"/>
              <a:cs typeface="Times New Roman"/>
            </a:endParaRPr>
          </a:p>
          <a:p>
            <a:pPr marL="891540" lvl="3" indent="-234315">
              <a:lnSpc>
                <a:spcPct val="100000"/>
              </a:lnSpc>
              <a:buFont typeface="Wingdings"/>
              <a:buChar char=""/>
              <a:tabLst>
                <a:tab pos="891540" algn="l"/>
                <a:tab pos="892175" algn="l"/>
              </a:tabLst>
            </a:pPr>
            <a:r>
              <a:rPr sz="1500" b="1" i="1" spc="-5" dirty="0">
                <a:solidFill>
                  <a:srgbClr val="000099"/>
                </a:solidFill>
                <a:latin typeface="Times New Roman"/>
                <a:cs typeface="Times New Roman"/>
              </a:rPr>
              <a:t>Order </a:t>
            </a:r>
            <a:r>
              <a:rPr sz="1500" b="1" i="1" dirty="0">
                <a:solidFill>
                  <a:srgbClr val="000099"/>
                </a:solidFill>
                <a:latin typeface="Times New Roman"/>
                <a:cs typeface="Times New Roman"/>
              </a:rPr>
              <a:t>of</a:t>
            </a:r>
            <a:r>
              <a:rPr sz="1500" b="1" i="1" spc="-5" dirty="0">
                <a:solidFill>
                  <a:srgbClr val="000099"/>
                </a:solidFill>
                <a:latin typeface="Times New Roman"/>
                <a:cs typeface="Times New Roman"/>
              </a:rPr>
              <a:t> </a:t>
            </a:r>
            <a:r>
              <a:rPr sz="1500" b="1" i="1" dirty="0">
                <a:solidFill>
                  <a:srgbClr val="000099"/>
                </a:solidFill>
                <a:latin typeface="Times New Roman"/>
                <a:cs typeface="Times New Roman"/>
              </a:rPr>
              <a:t>Priority</a:t>
            </a:r>
            <a:endParaRPr sz="1500">
              <a:latin typeface="Times New Roman"/>
              <a:cs typeface="Times New Roman"/>
            </a:endParaRPr>
          </a:p>
          <a:p>
            <a:pPr marL="745490" indent="-234950">
              <a:lnSpc>
                <a:spcPct val="100000"/>
              </a:lnSpc>
              <a:buFont typeface="Wingdings"/>
              <a:buChar char=""/>
              <a:tabLst>
                <a:tab pos="745490" algn="l"/>
                <a:tab pos="746125" algn="l"/>
              </a:tabLst>
            </a:pPr>
            <a:r>
              <a:rPr sz="1500" b="1" i="1" spc="-5" dirty="0">
                <a:solidFill>
                  <a:srgbClr val="000099"/>
                </a:solidFill>
                <a:latin typeface="Times New Roman"/>
                <a:cs typeface="Times New Roman"/>
              </a:rPr>
              <a:t>General</a:t>
            </a:r>
            <a:r>
              <a:rPr sz="1500" b="1" i="1" spc="-65" dirty="0">
                <a:solidFill>
                  <a:srgbClr val="000099"/>
                </a:solidFill>
                <a:latin typeface="Times New Roman"/>
                <a:cs typeface="Times New Roman"/>
              </a:rPr>
              <a:t> </a:t>
            </a:r>
            <a:r>
              <a:rPr sz="1500" b="1" i="1" spc="-5" dirty="0">
                <a:solidFill>
                  <a:srgbClr val="000099"/>
                </a:solidFill>
                <a:latin typeface="Times New Roman"/>
                <a:cs typeface="Times New Roman"/>
              </a:rPr>
              <a:t>Appearance</a:t>
            </a:r>
            <a:endParaRPr sz="1500">
              <a:latin typeface="Times New Roman"/>
              <a:cs typeface="Times New Roman"/>
            </a:endParaRPr>
          </a:p>
          <a:p>
            <a:pPr marL="467995" indent="-234315">
              <a:lnSpc>
                <a:spcPct val="100000"/>
              </a:lnSpc>
              <a:buFont typeface="Wingdings"/>
              <a:buChar char=""/>
              <a:tabLst>
                <a:tab pos="467995" algn="l"/>
                <a:tab pos="468630" algn="l"/>
              </a:tabLst>
            </a:pPr>
            <a:r>
              <a:rPr sz="1500" b="1" i="1" spc="-5" dirty="0">
                <a:solidFill>
                  <a:srgbClr val="000099"/>
                </a:solidFill>
                <a:latin typeface="Times New Roman"/>
                <a:cs typeface="Times New Roman"/>
              </a:rPr>
              <a:t>Size, Proportion,</a:t>
            </a:r>
            <a:r>
              <a:rPr sz="1500" b="1" i="1" spc="-35" dirty="0">
                <a:solidFill>
                  <a:srgbClr val="000099"/>
                </a:solidFill>
                <a:latin typeface="Times New Roman"/>
                <a:cs typeface="Times New Roman"/>
              </a:rPr>
              <a:t> </a:t>
            </a:r>
            <a:r>
              <a:rPr sz="1500" b="1" i="1" spc="-5" dirty="0">
                <a:solidFill>
                  <a:srgbClr val="000099"/>
                </a:solidFill>
                <a:latin typeface="Times New Roman"/>
                <a:cs typeface="Times New Roman"/>
              </a:rPr>
              <a:t>Substance</a:t>
            </a:r>
            <a:endParaRPr sz="1500">
              <a:latin typeface="Times New Roman"/>
              <a:cs typeface="Times New Roman"/>
            </a:endParaRPr>
          </a:p>
          <a:p>
            <a:pPr marL="662940" lvl="1" indent="-234315">
              <a:lnSpc>
                <a:spcPct val="100000"/>
              </a:lnSpc>
              <a:buFont typeface="Wingdings"/>
              <a:buChar char=""/>
              <a:tabLst>
                <a:tab pos="662940" algn="l"/>
                <a:tab pos="663575" algn="l"/>
              </a:tabLst>
            </a:pPr>
            <a:r>
              <a:rPr sz="1500" b="1" i="1" spc="-5" dirty="0">
                <a:solidFill>
                  <a:srgbClr val="000099"/>
                </a:solidFill>
                <a:latin typeface="Times New Roman"/>
                <a:cs typeface="Times New Roman"/>
              </a:rPr>
              <a:t>Bullmastiff Ideal</a:t>
            </a:r>
            <a:r>
              <a:rPr sz="1500" b="1" i="1" spc="-90" dirty="0">
                <a:solidFill>
                  <a:srgbClr val="000099"/>
                </a:solidFill>
                <a:latin typeface="Times New Roman"/>
                <a:cs typeface="Times New Roman"/>
              </a:rPr>
              <a:t> </a:t>
            </a:r>
            <a:r>
              <a:rPr sz="1500" b="1" i="1" spc="-5" dirty="0">
                <a:solidFill>
                  <a:srgbClr val="000099"/>
                </a:solidFill>
                <a:latin typeface="Times New Roman"/>
                <a:cs typeface="Times New Roman"/>
              </a:rPr>
              <a:t>Male</a:t>
            </a:r>
            <a:endParaRPr sz="1500">
              <a:latin typeface="Times New Roman"/>
              <a:cs typeface="Times New Roman"/>
            </a:endParaRPr>
          </a:p>
          <a:p>
            <a:pPr marL="483234" indent="-234315">
              <a:lnSpc>
                <a:spcPct val="100000"/>
              </a:lnSpc>
              <a:buFont typeface="Wingdings"/>
              <a:buChar char=""/>
              <a:tabLst>
                <a:tab pos="483234" algn="l"/>
                <a:tab pos="483870" algn="l"/>
              </a:tabLst>
            </a:pPr>
            <a:r>
              <a:rPr sz="1500" b="1" i="1" spc="-5" dirty="0">
                <a:solidFill>
                  <a:srgbClr val="000099"/>
                </a:solidFill>
                <a:latin typeface="Times New Roman"/>
                <a:cs typeface="Times New Roman"/>
              </a:rPr>
              <a:t>Bullmastiff </a:t>
            </a:r>
            <a:r>
              <a:rPr sz="1500" b="1" i="1" spc="-15" dirty="0">
                <a:solidFill>
                  <a:srgbClr val="000099"/>
                </a:solidFill>
                <a:latin typeface="Times New Roman"/>
                <a:cs typeface="Times New Roman"/>
              </a:rPr>
              <a:t>Typical</a:t>
            </a:r>
            <a:r>
              <a:rPr sz="1500" b="1" i="1" spc="-85" dirty="0">
                <a:solidFill>
                  <a:srgbClr val="000099"/>
                </a:solidFill>
                <a:latin typeface="Times New Roman"/>
                <a:cs typeface="Times New Roman"/>
              </a:rPr>
              <a:t> </a:t>
            </a:r>
            <a:r>
              <a:rPr sz="1500" b="1" i="1" spc="-5" dirty="0">
                <a:solidFill>
                  <a:srgbClr val="000099"/>
                </a:solidFill>
                <a:latin typeface="Times New Roman"/>
                <a:cs typeface="Times New Roman"/>
              </a:rPr>
              <a:t>Female</a:t>
            </a:r>
            <a:endParaRPr sz="1500">
              <a:latin typeface="Times New Roman"/>
              <a:cs typeface="Times New Roman"/>
            </a:endParaRPr>
          </a:p>
          <a:p>
            <a:pPr marL="1343025" lvl="1" indent="-234950">
              <a:lnSpc>
                <a:spcPct val="100000"/>
              </a:lnSpc>
              <a:buFont typeface="Wingdings"/>
              <a:buChar char=""/>
              <a:tabLst>
                <a:tab pos="1343025" algn="l"/>
                <a:tab pos="1343660" algn="l"/>
              </a:tabLst>
            </a:pPr>
            <a:r>
              <a:rPr sz="1500" b="1" i="1" spc="-5" dirty="0">
                <a:solidFill>
                  <a:srgbClr val="000099"/>
                </a:solidFill>
                <a:latin typeface="Times New Roman"/>
                <a:cs typeface="Times New Roman"/>
              </a:rPr>
              <a:t>Head</a:t>
            </a:r>
            <a:endParaRPr sz="1500">
              <a:latin typeface="Times New Roman"/>
              <a:cs typeface="Times New Roman"/>
            </a:endParaRPr>
          </a:p>
          <a:p>
            <a:pPr marL="765175" indent="-234315">
              <a:lnSpc>
                <a:spcPct val="100000"/>
              </a:lnSpc>
              <a:spcBef>
                <a:spcPts val="5"/>
              </a:spcBef>
              <a:buFont typeface="Wingdings"/>
              <a:buChar char=""/>
              <a:tabLst>
                <a:tab pos="765175" algn="l"/>
                <a:tab pos="765810" algn="l"/>
              </a:tabLst>
            </a:pPr>
            <a:r>
              <a:rPr sz="1500" b="1" i="1" spc="-5" dirty="0">
                <a:solidFill>
                  <a:srgbClr val="000099"/>
                </a:solidFill>
                <a:latin typeface="Times New Roman"/>
                <a:cs typeface="Times New Roman"/>
              </a:rPr>
              <a:t>Neck, </a:t>
            </a:r>
            <a:r>
              <a:rPr sz="1500" b="1" i="1" spc="-20" dirty="0">
                <a:solidFill>
                  <a:srgbClr val="000099"/>
                </a:solidFill>
                <a:latin typeface="Times New Roman"/>
                <a:cs typeface="Times New Roman"/>
              </a:rPr>
              <a:t>Topline,</a:t>
            </a:r>
            <a:r>
              <a:rPr sz="1500" b="1" i="1" spc="-40" dirty="0">
                <a:solidFill>
                  <a:srgbClr val="000099"/>
                </a:solidFill>
                <a:latin typeface="Times New Roman"/>
                <a:cs typeface="Times New Roman"/>
              </a:rPr>
              <a:t> </a:t>
            </a:r>
            <a:r>
              <a:rPr sz="1500" b="1" i="1" spc="-5" dirty="0">
                <a:solidFill>
                  <a:srgbClr val="000099"/>
                </a:solidFill>
                <a:latin typeface="Times New Roman"/>
                <a:cs typeface="Times New Roman"/>
              </a:rPr>
              <a:t>Body</a:t>
            </a:r>
            <a:endParaRPr sz="1500">
              <a:latin typeface="Times New Roman"/>
              <a:cs typeface="Times New Roman"/>
            </a:endParaRPr>
          </a:p>
          <a:p>
            <a:pPr marL="1369060" lvl="1" indent="-234950">
              <a:lnSpc>
                <a:spcPct val="100000"/>
              </a:lnSpc>
              <a:buFont typeface="Wingdings"/>
              <a:buChar char=""/>
              <a:tabLst>
                <a:tab pos="1368425" algn="l"/>
                <a:tab pos="1369060" algn="l"/>
              </a:tabLst>
            </a:pPr>
            <a:r>
              <a:rPr sz="1500" b="1" i="1" dirty="0">
                <a:solidFill>
                  <a:srgbClr val="000099"/>
                </a:solidFill>
                <a:latin typeface="Times New Roman"/>
                <a:cs typeface="Times New Roman"/>
              </a:rPr>
              <a:t>Coat</a:t>
            </a:r>
            <a:endParaRPr sz="1500">
              <a:latin typeface="Times New Roman"/>
              <a:cs typeface="Times New Roman"/>
            </a:endParaRPr>
          </a:p>
          <a:p>
            <a:pPr marL="1330960" indent="-234950">
              <a:lnSpc>
                <a:spcPct val="100000"/>
              </a:lnSpc>
              <a:buFont typeface="Wingdings"/>
              <a:buChar char=""/>
              <a:tabLst>
                <a:tab pos="1330325" algn="l"/>
                <a:tab pos="1330960" algn="l"/>
              </a:tabLst>
            </a:pPr>
            <a:r>
              <a:rPr sz="1500" b="1" i="1" dirty="0">
                <a:solidFill>
                  <a:srgbClr val="000099"/>
                </a:solidFill>
                <a:latin typeface="Times New Roman"/>
                <a:cs typeface="Times New Roman"/>
              </a:rPr>
              <a:t>Color</a:t>
            </a:r>
            <a:endParaRPr sz="1500">
              <a:latin typeface="Times New Roman"/>
              <a:cs typeface="Times New Roman"/>
            </a:endParaRPr>
          </a:p>
          <a:p>
            <a:pPr marL="1384300" lvl="1" indent="-234950">
              <a:lnSpc>
                <a:spcPct val="100000"/>
              </a:lnSpc>
              <a:buFont typeface="Wingdings"/>
              <a:buChar char=""/>
              <a:tabLst>
                <a:tab pos="1383665" algn="l"/>
                <a:tab pos="1384300" algn="l"/>
              </a:tabLst>
            </a:pPr>
            <a:r>
              <a:rPr sz="1500" b="1" i="1" spc="-5" dirty="0">
                <a:solidFill>
                  <a:srgbClr val="000099"/>
                </a:solidFill>
                <a:latin typeface="Times New Roman"/>
                <a:cs typeface="Times New Roman"/>
              </a:rPr>
              <a:t>Gait</a:t>
            </a:r>
            <a:endParaRPr sz="1500">
              <a:latin typeface="Times New Roman"/>
              <a:cs typeface="Times New Roman"/>
            </a:endParaRPr>
          </a:p>
          <a:p>
            <a:pPr marL="1018540" indent="-234950">
              <a:lnSpc>
                <a:spcPct val="100000"/>
              </a:lnSpc>
              <a:buFont typeface="Wingdings"/>
              <a:buChar char=""/>
              <a:tabLst>
                <a:tab pos="1017905" algn="l"/>
                <a:tab pos="1018540" algn="l"/>
              </a:tabLst>
            </a:pPr>
            <a:r>
              <a:rPr sz="1500" b="1" i="1" spc="-15" dirty="0">
                <a:solidFill>
                  <a:srgbClr val="000099"/>
                </a:solidFill>
                <a:latin typeface="Times New Roman"/>
                <a:cs typeface="Times New Roman"/>
              </a:rPr>
              <a:t>Temperament</a:t>
            </a:r>
            <a:endParaRPr sz="1500">
              <a:latin typeface="Times New Roman"/>
              <a:cs typeface="Times New Roman"/>
            </a:endParaRPr>
          </a:p>
          <a:p>
            <a:pPr marL="978535" indent="-234315">
              <a:lnSpc>
                <a:spcPct val="100000"/>
              </a:lnSpc>
              <a:buFont typeface="Wingdings"/>
              <a:buChar char=""/>
              <a:tabLst>
                <a:tab pos="978535" algn="l"/>
                <a:tab pos="979169" algn="l"/>
              </a:tabLst>
            </a:pPr>
            <a:r>
              <a:rPr sz="1500" b="1" i="1" spc="-5" dirty="0">
                <a:solidFill>
                  <a:srgbClr val="000099"/>
                </a:solidFill>
                <a:latin typeface="Times New Roman"/>
                <a:cs typeface="Times New Roman"/>
              </a:rPr>
              <a:t>Serious</a:t>
            </a:r>
            <a:r>
              <a:rPr sz="1500" b="1" i="1" spc="-20" dirty="0">
                <a:solidFill>
                  <a:srgbClr val="000099"/>
                </a:solidFill>
                <a:latin typeface="Times New Roman"/>
                <a:cs typeface="Times New Roman"/>
              </a:rPr>
              <a:t> </a:t>
            </a:r>
            <a:r>
              <a:rPr sz="1500" b="1" i="1" spc="-5" dirty="0">
                <a:solidFill>
                  <a:srgbClr val="000099"/>
                </a:solidFill>
                <a:latin typeface="Times New Roman"/>
                <a:cs typeface="Times New Roman"/>
              </a:rPr>
              <a:t>Faults</a:t>
            </a:r>
            <a:endParaRPr sz="1500">
              <a:latin typeface="Times New Roman"/>
              <a:cs typeface="Times New Roman"/>
            </a:endParaRPr>
          </a:p>
          <a:p>
            <a:pPr marL="1172210" lvl="1" indent="-234950">
              <a:lnSpc>
                <a:spcPct val="100000"/>
              </a:lnSpc>
              <a:buFont typeface="Wingdings"/>
              <a:buChar char=""/>
              <a:tabLst>
                <a:tab pos="1172210" algn="l"/>
                <a:tab pos="1172845" algn="l"/>
              </a:tabLst>
            </a:pPr>
            <a:r>
              <a:rPr sz="1500" b="1" i="1" spc="-5" dirty="0">
                <a:solidFill>
                  <a:srgbClr val="000099"/>
                </a:solidFill>
                <a:latin typeface="Times New Roman"/>
                <a:cs typeface="Times New Roman"/>
              </a:rPr>
              <a:t>Summary</a:t>
            </a:r>
            <a:endParaRPr sz="1500">
              <a:latin typeface="Times New Roman"/>
              <a:cs typeface="Times New Roman"/>
            </a:endParaRPr>
          </a:p>
          <a:p>
            <a:pPr marL="273050" indent="-234950">
              <a:lnSpc>
                <a:spcPct val="100000"/>
              </a:lnSpc>
              <a:buFont typeface="Wingdings"/>
              <a:buChar char=""/>
              <a:tabLst>
                <a:tab pos="273050" algn="l"/>
                <a:tab pos="273685" algn="l"/>
              </a:tabLst>
            </a:pPr>
            <a:r>
              <a:rPr sz="1500" b="1" i="1" dirty="0">
                <a:solidFill>
                  <a:srgbClr val="000099"/>
                </a:solidFill>
                <a:latin typeface="Times New Roman"/>
                <a:cs typeface="Times New Roman"/>
              </a:rPr>
              <a:t>Maturity </a:t>
            </a:r>
            <a:r>
              <a:rPr sz="1500" b="1" i="1" spc="-5" dirty="0">
                <a:solidFill>
                  <a:srgbClr val="000099"/>
                </a:solidFill>
                <a:latin typeface="Times New Roman"/>
                <a:cs typeface="Times New Roman"/>
              </a:rPr>
              <a:t>in </a:t>
            </a:r>
            <a:r>
              <a:rPr sz="1500" b="1" i="1" dirty="0">
                <a:solidFill>
                  <a:srgbClr val="000099"/>
                </a:solidFill>
                <a:latin typeface="Times New Roman"/>
                <a:cs typeface="Times New Roman"/>
              </a:rPr>
              <a:t>a </a:t>
            </a:r>
            <a:r>
              <a:rPr sz="1500" b="1" i="1" spc="-5" dirty="0">
                <a:solidFill>
                  <a:srgbClr val="000099"/>
                </a:solidFill>
                <a:latin typeface="Times New Roman"/>
                <a:cs typeface="Times New Roman"/>
              </a:rPr>
              <a:t>Bullmastiff </a:t>
            </a:r>
            <a:r>
              <a:rPr sz="1500" b="1" i="1" dirty="0">
                <a:solidFill>
                  <a:srgbClr val="000099"/>
                </a:solidFill>
                <a:latin typeface="Times New Roman"/>
                <a:cs typeface="Times New Roman"/>
              </a:rPr>
              <a:t>–</a:t>
            </a:r>
            <a:r>
              <a:rPr sz="1500" b="1" i="1" spc="-85" dirty="0">
                <a:solidFill>
                  <a:srgbClr val="000099"/>
                </a:solidFill>
                <a:latin typeface="Times New Roman"/>
                <a:cs typeface="Times New Roman"/>
              </a:rPr>
              <a:t> </a:t>
            </a:r>
            <a:r>
              <a:rPr sz="1500" b="1" i="1" spc="-5" dirty="0">
                <a:solidFill>
                  <a:srgbClr val="000099"/>
                </a:solidFill>
                <a:latin typeface="Times New Roman"/>
                <a:cs typeface="Times New Roman"/>
              </a:rPr>
              <a:t>Body</a:t>
            </a:r>
            <a:endParaRPr sz="1500">
              <a:latin typeface="Times New Roman"/>
              <a:cs typeface="Times New Roman"/>
            </a:endParaRPr>
          </a:p>
          <a:p>
            <a:pPr marL="262255" indent="-234315">
              <a:lnSpc>
                <a:spcPct val="100000"/>
              </a:lnSpc>
              <a:buFont typeface="Wingdings"/>
              <a:buChar char=""/>
              <a:tabLst>
                <a:tab pos="262255" algn="l"/>
                <a:tab pos="262890" algn="l"/>
              </a:tabLst>
            </a:pPr>
            <a:r>
              <a:rPr sz="1500" b="1" i="1" dirty="0">
                <a:solidFill>
                  <a:srgbClr val="000099"/>
                </a:solidFill>
                <a:latin typeface="Times New Roman"/>
                <a:cs typeface="Times New Roman"/>
              </a:rPr>
              <a:t>Maturity </a:t>
            </a:r>
            <a:r>
              <a:rPr sz="1500" b="1" i="1" spc="-5" dirty="0">
                <a:solidFill>
                  <a:srgbClr val="000099"/>
                </a:solidFill>
                <a:latin typeface="Times New Roman"/>
                <a:cs typeface="Times New Roman"/>
              </a:rPr>
              <a:t>in </a:t>
            </a:r>
            <a:r>
              <a:rPr sz="1500" b="1" i="1" dirty="0">
                <a:solidFill>
                  <a:srgbClr val="000099"/>
                </a:solidFill>
                <a:latin typeface="Times New Roman"/>
                <a:cs typeface="Times New Roman"/>
              </a:rPr>
              <a:t>a </a:t>
            </a:r>
            <a:r>
              <a:rPr sz="1500" b="1" i="1" spc="-5" dirty="0">
                <a:solidFill>
                  <a:srgbClr val="000099"/>
                </a:solidFill>
                <a:latin typeface="Times New Roman"/>
                <a:cs typeface="Times New Roman"/>
              </a:rPr>
              <a:t>Bullmastiff </a:t>
            </a:r>
            <a:r>
              <a:rPr sz="1500" b="1" i="1" dirty="0">
                <a:solidFill>
                  <a:srgbClr val="000099"/>
                </a:solidFill>
                <a:latin typeface="Times New Roman"/>
                <a:cs typeface="Times New Roman"/>
              </a:rPr>
              <a:t>–</a:t>
            </a:r>
            <a:r>
              <a:rPr sz="1500" b="1" i="1" spc="-90" dirty="0">
                <a:solidFill>
                  <a:srgbClr val="000099"/>
                </a:solidFill>
                <a:latin typeface="Times New Roman"/>
                <a:cs typeface="Times New Roman"/>
              </a:rPr>
              <a:t> </a:t>
            </a:r>
            <a:r>
              <a:rPr sz="1500" b="1" i="1" spc="-5" dirty="0">
                <a:solidFill>
                  <a:srgbClr val="000099"/>
                </a:solidFill>
                <a:latin typeface="Times New Roman"/>
                <a:cs typeface="Times New Roman"/>
              </a:rPr>
              <a:t>Head</a:t>
            </a:r>
            <a:endParaRPr sz="1500">
              <a:latin typeface="Times New Roman"/>
              <a:cs typeface="Times New Roman"/>
            </a:endParaRPr>
          </a:p>
          <a:p>
            <a:pPr marL="247015" indent="-234315">
              <a:lnSpc>
                <a:spcPct val="100000"/>
              </a:lnSpc>
              <a:buFont typeface="Wingdings"/>
              <a:buChar char=""/>
              <a:tabLst>
                <a:tab pos="247015" algn="l"/>
                <a:tab pos="247650" algn="l"/>
              </a:tabLst>
            </a:pPr>
            <a:r>
              <a:rPr sz="1500" b="1" i="1" spc="-5" dirty="0">
                <a:solidFill>
                  <a:srgbClr val="000099"/>
                </a:solidFill>
                <a:latin typeface="Times New Roman"/>
                <a:cs typeface="Times New Roman"/>
              </a:rPr>
              <a:t>Bullmastiff </a:t>
            </a:r>
            <a:r>
              <a:rPr sz="1500" b="1" i="1" dirty="0">
                <a:solidFill>
                  <a:srgbClr val="000099"/>
                </a:solidFill>
                <a:latin typeface="Times New Roman"/>
                <a:cs typeface="Times New Roman"/>
              </a:rPr>
              <a:t>/ </a:t>
            </a:r>
            <a:r>
              <a:rPr sz="1500" b="1" i="1" spc="-5" dirty="0">
                <a:solidFill>
                  <a:srgbClr val="000099"/>
                </a:solidFill>
                <a:latin typeface="Times New Roman"/>
                <a:cs typeface="Times New Roman"/>
              </a:rPr>
              <a:t>Mastiff</a:t>
            </a:r>
            <a:r>
              <a:rPr sz="1500" b="1" i="1" spc="-105" dirty="0">
                <a:solidFill>
                  <a:srgbClr val="000099"/>
                </a:solidFill>
                <a:latin typeface="Times New Roman"/>
                <a:cs typeface="Times New Roman"/>
              </a:rPr>
              <a:t> </a:t>
            </a:r>
            <a:r>
              <a:rPr sz="1500" b="1" i="1" dirty="0">
                <a:solidFill>
                  <a:srgbClr val="000099"/>
                </a:solidFill>
                <a:latin typeface="Times New Roman"/>
                <a:cs typeface="Times New Roman"/>
              </a:rPr>
              <a:t>Comparison</a:t>
            </a:r>
            <a:endParaRPr sz="1500">
              <a:latin typeface="Times New Roman"/>
              <a:cs typeface="Times New Roman"/>
            </a:endParaRPr>
          </a:p>
          <a:p>
            <a:pPr marL="626745" lvl="1" indent="-234950">
              <a:lnSpc>
                <a:spcPct val="100000"/>
              </a:lnSpc>
              <a:buFont typeface="Wingdings"/>
              <a:buChar char=""/>
              <a:tabLst>
                <a:tab pos="626745" algn="l"/>
                <a:tab pos="627380" algn="l"/>
              </a:tabLst>
            </a:pPr>
            <a:r>
              <a:rPr sz="1500" b="1" i="1" spc="-5" dirty="0">
                <a:solidFill>
                  <a:srgbClr val="000099"/>
                </a:solidFill>
                <a:latin typeface="Times New Roman"/>
                <a:cs typeface="Times New Roman"/>
              </a:rPr>
              <a:t>Recommended</a:t>
            </a:r>
            <a:r>
              <a:rPr sz="1500" b="1" i="1" spc="-25" dirty="0">
                <a:solidFill>
                  <a:srgbClr val="000099"/>
                </a:solidFill>
                <a:latin typeface="Times New Roman"/>
                <a:cs typeface="Times New Roman"/>
              </a:rPr>
              <a:t> </a:t>
            </a:r>
            <a:r>
              <a:rPr sz="1500" b="1" i="1" spc="-5" dirty="0">
                <a:solidFill>
                  <a:srgbClr val="000099"/>
                </a:solidFill>
                <a:latin typeface="Times New Roman"/>
                <a:cs typeface="Times New Roman"/>
              </a:rPr>
              <a:t>Reading</a:t>
            </a:r>
            <a:endParaRPr sz="1500">
              <a:latin typeface="Times New Roman"/>
              <a:cs typeface="Times New Roman"/>
            </a:endParaRPr>
          </a:p>
          <a:p>
            <a:pPr marL="1283335" lvl="2" indent="-234315">
              <a:lnSpc>
                <a:spcPct val="100000"/>
              </a:lnSpc>
              <a:buFont typeface="Wingdings"/>
              <a:buChar char=""/>
              <a:tabLst>
                <a:tab pos="1283335" algn="l"/>
                <a:tab pos="1283970" algn="l"/>
              </a:tabLst>
            </a:pPr>
            <a:r>
              <a:rPr sz="1500" b="1" i="1" dirty="0">
                <a:solidFill>
                  <a:srgbClr val="000099"/>
                </a:solidFill>
                <a:latin typeface="Times New Roman"/>
                <a:cs typeface="Times New Roman"/>
              </a:rPr>
              <a:t>Photos</a:t>
            </a:r>
            <a:endParaRPr sz="1500">
              <a:latin typeface="Times New Roman"/>
              <a:cs typeface="Times New Roman"/>
            </a:endParaRPr>
          </a:p>
        </p:txBody>
      </p:sp>
      <p:sp>
        <p:nvSpPr>
          <p:cNvPr id="22" name="object 22"/>
          <p:cNvSpPr txBox="1">
            <a:spLocks noGrp="1"/>
          </p:cNvSpPr>
          <p:nvPr>
            <p:ph type="title"/>
          </p:nvPr>
        </p:nvSpPr>
        <p:spPr>
          <a:xfrm>
            <a:off x="1944370" y="905332"/>
            <a:ext cx="3992879" cy="697230"/>
          </a:xfrm>
          <a:prstGeom prst="rect">
            <a:avLst/>
          </a:prstGeom>
        </p:spPr>
        <p:txBody>
          <a:bodyPr vert="horz" wrap="square" lIns="0" tIns="13335" rIns="0" bIns="0" rtlCol="0">
            <a:spAutoFit/>
          </a:bodyPr>
          <a:lstStyle/>
          <a:p>
            <a:pPr marL="12700">
              <a:lnSpc>
                <a:spcPct val="100000"/>
              </a:lnSpc>
              <a:spcBef>
                <a:spcPts val="105"/>
              </a:spcBef>
            </a:pPr>
            <a:r>
              <a:rPr sz="4400" b="0" i="0" spc="-65" dirty="0">
                <a:latin typeface="Times New Roman"/>
                <a:cs typeface="Times New Roman"/>
              </a:rPr>
              <a:t>Table </a:t>
            </a:r>
            <a:r>
              <a:rPr sz="4400" b="0" i="0" dirty="0">
                <a:latin typeface="Times New Roman"/>
                <a:cs typeface="Times New Roman"/>
              </a:rPr>
              <a:t>of</a:t>
            </a:r>
            <a:r>
              <a:rPr sz="4400" b="0" i="0" spc="-10" dirty="0">
                <a:latin typeface="Times New Roman"/>
                <a:cs typeface="Times New Roman"/>
              </a:rPr>
              <a:t> </a:t>
            </a:r>
            <a:r>
              <a:rPr sz="4400" b="0" i="0" dirty="0">
                <a:latin typeface="Times New Roman"/>
                <a:cs typeface="Times New Roman"/>
              </a:rPr>
              <a:t>Contents</a:t>
            </a:r>
            <a:endParaRPr sz="4400">
              <a:latin typeface="Times New Roman"/>
              <a:cs typeface="Times New Roman"/>
            </a:endParaRP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63822" y="365505"/>
            <a:ext cx="5097145" cy="391160"/>
          </a:xfrm>
          <a:prstGeom prst="rect">
            <a:avLst/>
          </a:prstGeom>
        </p:spPr>
        <p:txBody>
          <a:bodyPr vert="horz" wrap="square" lIns="0" tIns="12700" rIns="0" bIns="0" rtlCol="0">
            <a:spAutoFit/>
          </a:bodyPr>
          <a:lstStyle/>
          <a:p>
            <a:pPr marL="12700">
              <a:lnSpc>
                <a:spcPct val="100000"/>
              </a:lnSpc>
              <a:spcBef>
                <a:spcPts val="100"/>
              </a:spcBef>
            </a:pPr>
            <a:r>
              <a:rPr sz="2400" dirty="0"/>
              <a:t>Maturity </a:t>
            </a:r>
            <a:r>
              <a:rPr sz="2400" spc="-5" dirty="0"/>
              <a:t>in </a:t>
            </a:r>
            <a:r>
              <a:rPr sz="2400" dirty="0"/>
              <a:t>a Female </a:t>
            </a:r>
            <a:r>
              <a:rPr sz="2400" spc="-5" dirty="0"/>
              <a:t>Bullmastiff </a:t>
            </a:r>
            <a:r>
              <a:rPr sz="2400" dirty="0"/>
              <a:t>-</a:t>
            </a:r>
            <a:r>
              <a:rPr sz="2400" spc="-125" dirty="0"/>
              <a:t> </a:t>
            </a:r>
            <a:r>
              <a:rPr sz="2400" dirty="0"/>
              <a:t>Body</a:t>
            </a:r>
            <a:endParaRPr sz="2400"/>
          </a:p>
        </p:txBody>
      </p:sp>
      <p:sp>
        <p:nvSpPr>
          <p:cNvPr id="3" name="object 3"/>
          <p:cNvSpPr/>
          <p:nvPr/>
        </p:nvSpPr>
        <p:spPr>
          <a:xfrm>
            <a:off x="234695" y="1918716"/>
            <a:ext cx="8712708" cy="290474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35940" y="4318761"/>
            <a:ext cx="7823200" cy="2446020"/>
          </a:xfrm>
          <a:prstGeom prst="rect">
            <a:avLst/>
          </a:prstGeom>
        </p:spPr>
        <p:txBody>
          <a:bodyPr vert="horz" wrap="square" lIns="0" tIns="79375" rIns="0" bIns="0" rtlCol="0">
            <a:spAutoFit/>
          </a:bodyPr>
          <a:lstStyle/>
          <a:p>
            <a:pPr marL="698500">
              <a:lnSpc>
                <a:spcPct val="100000"/>
              </a:lnSpc>
              <a:spcBef>
                <a:spcPts val="625"/>
              </a:spcBef>
              <a:tabLst>
                <a:tab pos="3780154" algn="l"/>
                <a:tab pos="6565265" algn="l"/>
              </a:tabLst>
            </a:pPr>
            <a:r>
              <a:rPr sz="2400" b="1" i="1" dirty="0">
                <a:solidFill>
                  <a:srgbClr val="000099"/>
                </a:solidFill>
                <a:latin typeface="Times New Roman"/>
                <a:cs typeface="Times New Roman"/>
              </a:rPr>
              <a:t>Red	</a:t>
            </a:r>
            <a:r>
              <a:rPr sz="2400" b="1" i="1" spc="-5" dirty="0">
                <a:solidFill>
                  <a:srgbClr val="000099"/>
                </a:solidFill>
                <a:latin typeface="Times New Roman"/>
                <a:cs typeface="Times New Roman"/>
              </a:rPr>
              <a:t>Fawn	Brindle</a:t>
            </a:r>
            <a:endParaRPr sz="2400">
              <a:latin typeface="Times New Roman"/>
              <a:cs typeface="Times New Roman"/>
            </a:endParaRPr>
          </a:p>
          <a:p>
            <a:pPr marL="243840" indent="-231140">
              <a:lnSpc>
                <a:spcPts val="2665"/>
              </a:lnSpc>
              <a:spcBef>
                <a:spcPts val="530"/>
              </a:spcBef>
              <a:buClr>
                <a:srgbClr val="000099"/>
              </a:buClr>
              <a:buFont typeface="Times New Roman"/>
              <a:buChar char="•"/>
              <a:tabLst>
                <a:tab pos="244475" algn="l"/>
              </a:tabLst>
            </a:pPr>
            <a:r>
              <a:rPr sz="2400" b="1" i="1" dirty="0">
                <a:solidFill>
                  <a:srgbClr val="00006B"/>
                </a:solidFill>
                <a:latin typeface="Times New Roman"/>
                <a:cs typeface="Times New Roman"/>
              </a:rPr>
              <a:t>Small white patch </a:t>
            </a:r>
            <a:r>
              <a:rPr sz="2400" b="1" i="1" spc="-5" dirty="0">
                <a:solidFill>
                  <a:srgbClr val="00006B"/>
                </a:solidFill>
                <a:latin typeface="Times New Roman"/>
                <a:cs typeface="Times New Roman"/>
              </a:rPr>
              <a:t>on </a:t>
            </a:r>
            <a:r>
              <a:rPr sz="2400" b="1" i="1" dirty="0">
                <a:solidFill>
                  <a:srgbClr val="00006B"/>
                </a:solidFill>
                <a:latin typeface="Times New Roman"/>
                <a:cs typeface="Times New Roman"/>
              </a:rPr>
              <a:t>chest</a:t>
            </a:r>
            <a:r>
              <a:rPr sz="2400" b="1" i="1" spc="-50" dirty="0">
                <a:solidFill>
                  <a:srgbClr val="00006B"/>
                </a:solidFill>
                <a:latin typeface="Times New Roman"/>
                <a:cs typeface="Times New Roman"/>
              </a:rPr>
              <a:t> </a:t>
            </a:r>
            <a:r>
              <a:rPr sz="2400" b="1" i="1" dirty="0">
                <a:solidFill>
                  <a:srgbClr val="00006B"/>
                </a:solidFill>
                <a:latin typeface="Times New Roman"/>
                <a:cs typeface="Times New Roman"/>
              </a:rPr>
              <a:t>allowed</a:t>
            </a:r>
            <a:endParaRPr sz="2400">
              <a:latin typeface="Times New Roman"/>
              <a:cs typeface="Times New Roman"/>
            </a:endParaRPr>
          </a:p>
          <a:p>
            <a:pPr marL="243840" indent="-231140">
              <a:lnSpc>
                <a:spcPts val="2450"/>
              </a:lnSpc>
              <a:buClr>
                <a:srgbClr val="000099"/>
              </a:buClr>
              <a:buFont typeface="Times New Roman"/>
              <a:buChar char="•"/>
              <a:tabLst>
                <a:tab pos="244475" algn="l"/>
              </a:tabLst>
            </a:pPr>
            <a:r>
              <a:rPr sz="2400" b="1" i="1" dirty="0">
                <a:solidFill>
                  <a:srgbClr val="00006B"/>
                </a:solidFill>
                <a:latin typeface="Times New Roman"/>
                <a:cs typeface="Times New Roman"/>
              </a:rPr>
              <a:t>Excessive white</a:t>
            </a:r>
            <a:r>
              <a:rPr sz="2400" b="1" i="1" spc="-25" dirty="0">
                <a:solidFill>
                  <a:srgbClr val="00006B"/>
                </a:solidFill>
                <a:latin typeface="Times New Roman"/>
                <a:cs typeface="Times New Roman"/>
              </a:rPr>
              <a:t> </a:t>
            </a:r>
            <a:r>
              <a:rPr sz="2400" b="1" i="1" dirty="0">
                <a:solidFill>
                  <a:srgbClr val="00006B"/>
                </a:solidFill>
                <a:latin typeface="Times New Roman"/>
                <a:cs typeface="Times New Roman"/>
              </a:rPr>
              <a:t>undesirable</a:t>
            </a:r>
            <a:endParaRPr sz="2400">
              <a:latin typeface="Times New Roman"/>
              <a:cs typeface="Times New Roman"/>
            </a:endParaRPr>
          </a:p>
          <a:p>
            <a:pPr marL="243840" marR="5080" indent="-231140">
              <a:lnSpc>
                <a:spcPts val="2450"/>
              </a:lnSpc>
              <a:spcBef>
                <a:spcPts val="225"/>
              </a:spcBef>
              <a:buClr>
                <a:srgbClr val="000099"/>
              </a:buClr>
              <a:buFont typeface="Times New Roman"/>
              <a:buChar char="•"/>
              <a:tabLst>
                <a:tab pos="244475" algn="l"/>
              </a:tabLst>
            </a:pPr>
            <a:r>
              <a:rPr sz="2400" b="1" i="1" spc="-5" dirty="0">
                <a:solidFill>
                  <a:srgbClr val="00006B"/>
                </a:solidFill>
                <a:latin typeface="Times New Roman"/>
                <a:cs typeface="Times New Roman"/>
              </a:rPr>
              <a:t>Short, </a:t>
            </a:r>
            <a:r>
              <a:rPr sz="2400" b="1" i="1" dirty="0">
                <a:solidFill>
                  <a:srgbClr val="00006B"/>
                </a:solidFill>
                <a:latin typeface="Times New Roman"/>
                <a:cs typeface="Times New Roman"/>
              </a:rPr>
              <a:t>dense, flat-laying top coat </a:t>
            </a:r>
            <a:r>
              <a:rPr sz="2400" b="1" i="1" spc="-5" dirty="0">
                <a:solidFill>
                  <a:srgbClr val="00006B"/>
                </a:solidFill>
                <a:latin typeface="Times New Roman"/>
                <a:cs typeface="Times New Roman"/>
              </a:rPr>
              <a:t>with undercoat for </a:t>
            </a:r>
            <a:r>
              <a:rPr sz="2400" b="1" i="1" dirty="0">
                <a:solidFill>
                  <a:srgbClr val="00006B"/>
                </a:solidFill>
                <a:latin typeface="Times New Roman"/>
                <a:cs typeface="Times New Roman"/>
              </a:rPr>
              <a:t>weather  protection</a:t>
            </a:r>
            <a:endParaRPr sz="2400">
              <a:latin typeface="Times New Roman"/>
              <a:cs typeface="Times New Roman"/>
            </a:endParaRPr>
          </a:p>
          <a:p>
            <a:pPr marL="243840" indent="-231140">
              <a:lnSpc>
                <a:spcPts val="2220"/>
              </a:lnSpc>
              <a:buClr>
                <a:srgbClr val="000099"/>
              </a:buClr>
              <a:buFont typeface="Times New Roman"/>
              <a:buChar char="•"/>
              <a:tabLst>
                <a:tab pos="244475" algn="l"/>
              </a:tabLst>
            </a:pPr>
            <a:r>
              <a:rPr sz="2400" b="1" i="1" spc="-5" dirty="0">
                <a:solidFill>
                  <a:srgbClr val="00006B"/>
                </a:solidFill>
                <a:latin typeface="Times New Roman"/>
                <a:cs typeface="Times New Roman"/>
              </a:rPr>
              <a:t>Dark </a:t>
            </a:r>
            <a:r>
              <a:rPr sz="2400" b="1" i="1" dirty="0">
                <a:solidFill>
                  <a:srgbClr val="00006B"/>
                </a:solidFill>
                <a:latin typeface="Times New Roman"/>
                <a:cs typeface="Times New Roman"/>
              </a:rPr>
              <a:t>muzzle preferred, blacker </a:t>
            </a:r>
            <a:r>
              <a:rPr sz="2400" b="1" i="1" spc="-5" dirty="0">
                <a:solidFill>
                  <a:srgbClr val="00006B"/>
                </a:solidFill>
                <a:latin typeface="Times New Roman"/>
                <a:cs typeface="Times New Roman"/>
              </a:rPr>
              <a:t>the</a:t>
            </a:r>
            <a:r>
              <a:rPr sz="2400" b="1" i="1" spc="-30" dirty="0">
                <a:solidFill>
                  <a:srgbClr val="00006B"/>
                </a:solidFill>
                <a:latin typeface="Times New Roman"/>
                <a:cs typeface="Times New Roman"/>
              </a:rPr>
              <a:t> </a:t>
            </a:r>
            <a:r>
              <a:rPr sz="2400" b="1" i="1" dirty="0">
                <a:solidFill>
                  <a:srgbClr val="00006B"/>
                </a:solidFill>
                <a:latin typeface="Times New Roman"/>
                <a:cs typeface="Times New Roman"/>
              </a:rPr>
              <a:t>better</a:t>
            </a:r>
            <a:endParaRPr sz="2400">
              <a:latin typeface="Times New Roman"/>
              <a:cs typeface="Times New Roman"/>
            </a:endParaRPr>
          </a:p>
          <a:p>
            <a:pPr marL="243840" indent="-231140">
              <a:lnSpc>
                <a:spcPts val="2665"/>
              </a:lnSpc>
              <a:buClr>
                <a:srgbClr val="000099"/>
              </a:buClr>
              <a:buFont typeface="Times New Roman"/>
              <a:buChar char="•"/>
              <a:tabLst>
                <a:tab pos="244475" algn="l"/>
              </a:tabLst>
            </a:pPr>
            <a:r>
              <a:rPr sz="2400" b="1" i="1" spc="-5" dirty="0">
                <a:solidFill>
                  <a:srgbClr val="00006B"/>
                </a:solidFill>
                <a:latin typeface="Times New Roman"/>
                <a:cs typeface="Times New Roman"/>
              </a:rPr>
              <a:t>Ears </a:t>
            </a:r>
            <a:r>
              <a:rPr sz="2400" b="1" i="1" dirty="0">
                <a:solidFill>
                  <a:srgbClr val="00006B"/>
                </a:solidFill>
                <a:latin typeface="Times New Roman"/>
                <a:cs typeface="Times New Roman"/>
              </a:rPr>
              <a:t>darker </a:t>
            </a:r>
            <a:r>
              <a:rPr sz="2400" b="1" i="1" spc="-5" dirty="0">
                <a:solidFill>
                  <a:srgbClr val="00006B"/>
                </a:solidFill>
                <a:latin typeface="Times New Roman"/>
                <a:cs typeface="Times New Roman"/>
              </a:rPr>
              <a:t>than </a:t>
            </a:r>
            <a:r>
              <a:rPr sz="2400" b="1" i="1" dirty="0">
                <a:solidFill>
                  <a:srgbClr val="00006B"/>
                </a:solidFill>
                <a:latin typeface="Times New Roman"/>
                <a:cs typeface="Times New Roman"/>
              </a:rPr>
              <a:t>body</a:t>
            </a:r>
            <a:r>
              <a:rPr sz="2400" b="1" i="1" spc="20" dirty="0">
                <a:solidFill>
                  <a:srgbClr val="00006B"/>
                </a:solidFill>
                <a:latin typeface="Times New Roman"/>
                <a:cs typeface="Times New Roman"/>
              </a:rPr>
              <a:t> </a:t>
            </a:r>
            <a:r>
              <a:rPr sz="2400" b="1" i="1" dirty="0">
                <a:solidFill>
                  <a:srgbClr val="00006B"/>
                </a:solidFill>
                <a:latin typeface="Times New Roman"/>
                <a:cs typeface="Times New Roman"/>
              </a:rPr>
              <a:t>color</a:t>
            </a:r>
            <a:endParaRPr sz="2400">
              <a:latin typeface="Times New Roman"/>
              <a:cs typeface="Times New Roman"/>
            </a:endParaRPr>
          </a:p>
        </p:txBody>
      </p:sp>
      <p:sp>
        <p:nvSpPr>
          <p:cNvPr id="22" name="object 22"/>
          <p:cNvSpPr/>
          <p:nvPr/>
        </p:nvSpPr>
        <p:spPr>
          <a:xfrm>
            <a:off x="352043" y="1871521"/>
            <a:ext cx="2808820" cy="2519122"/>
          </a:xfrm>
          <a:prstGeom prst="rect">
            <a:avLst/>
          </a:prstGeom>
          <a:blipFill>
            <a:blip r:embed="rId2" cstate="print"/>
            <a:stretch>
              <a:fillRect/>
            </a:stretch>
          </a:blipFill>
        </p:spPr>
        <p:txBody>
          <a:bodyPr wrap="square" lIns="0" tIns="0" rIns="0" bIns="0" rtlCol="0"/>
          <a:lstStyle/>
          <a:p>
            <a:endParaRPr/>
          </a:p>
        </p:txBody>
      </p:sp>
      <p:sp>
        <p:nvSpPr>
          <p:cNvPr id="23" name="object 23"/>
          <p:cNvSpPr txBox="1">
            <a:spLocks noGrp="1"/>
          </p:cNvSpPr>
          <p:nvPr>
            <p:ph type="title"/>
          </p:nvPr>
        </p:nvSpPr>
        <p:spPr>
          <a:xfrm>
            <a:off x="1944370" y="952880"/>
            <a:ext cx="915035" cy="574040"/>
          </a:xfrm>
          <a:prstGeom prst="rect">
            <a:avLst/>
          </a:prstGeom>
        </p:spPr>
        <p:txBody>
          <a:bodyPr vert="horz" wrap="square" lIns="0" tIns="12700" rIns="0" bIns="0" rtlCol="0">
            <a:spAutoFit/>
          </a:bodyPr>
          <a:lstStyle/>
          <a:p>
            <a:pPr marL="12700">
              <a:lnSpc>
                <a:spcPct val="100000"/>
              </a:lnSpc>
              <a:spcBef>
                <a:spcPts val="100"/>
              </a:spcBef>
            </a:pPr>
            <a:r>
              <a:rPr dirty="0"/>
              <a:t>Coat</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
        <p:nvSpPr>
          <p:cNvPr id="25" name="object 25"/>
          <p:cNvSpPr/>
          <p:nvPr/>
        </p:nvSpPr>
        <p:spPr>
          <a:xfrm>
            <a:off x="6117335" y="1990344"/>
            <a:ext cx="2916936" cy="2272283"/>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3214116" y="1972055"/>
            <a:ext cx="2804160" cy="2418588"/>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23443" y="3657269"/>
            <a:ext cx="8086090" cy="2647315"/>
          </a:xfrm>
          <a:prstGeom prst="rect">
            <a:avLst/>
          </a:prstGeom>
        </p:spPr>
        <p:txBody>
          <a:bodyPr vert="horz" wrap="square" lIns="0" tIns="55880" rIns="0" bIns="0" rtlCol="0">
            <a:spAutoFit/>
          </a:bodyPr>
          <a:lstStyle/>
          <a:p>
            <a:pPr marL="920750">
              <a:lnSpc>
                <a:spcPct val="100000"/>
              </a:lnSpc>
              <a:spcBef>
                <a:spcPts val="440"/>
              </a:spcBef>
              <a:tabLst>
                <a:tab pos="3742690" algn="l"/>
                <a:tab pos="6572884" algn="l"/>
              </a:tabLst>
            </a:pPr>
            <a:r>
              <a:rPr sz="2200" b="1" i="1" spc="-5" dirty="0">
                <a:solidFill>
                  <a:srgbClr val="000099"/>
                </a:solidFill>
                <a:latin typeface="Times New Roman"/>
                <a:cs typeface="Times New Roman"/>
              </a:rPr>
              <a:t>Red	Fawn	Brindle</a:t>
            </a:r>
            <a:endParaRPr sz="2200">
              <a:latin typeface="Times New Roman"/>
              <a:cs typeface="Times New Roman"/>
            </a:endParaRPr>
          </a:p>
          <a:p>
            <a:pPr marL="243840" indent="-231140">
              <a:lnSpc>
                <a:spcPct val="100000"/>
              </a:lnSpc>
              <a:spcBef>
                <a:spcPts val="380"/>
              </a:spcBef>
              <a:buClr>
                <a:srgbClr val="000099"/>
              </a:buClr>
              <a:buFont typeface="Times New Roman"/>
              <a:buChar char="•"/>
              <a:tabLst>
                <a:tab pos="244475" algn="l"/>
              </a:tabLst>
            </a:pPr>
            <a:r>
              <a:rPr sz="2400" b="1" i="1" dirty="0">
                <a:solidFill>
                  <a:srgbClr val="00006B"/>
                </a:solidFill>
                <a:latin typeface="Times New Roman"/>
                <a:cs typeface="Times New Roman"/>
              </a:rPr>
              <a:t>Red color </a:t>
            </a:r>
            <a:r>
              <a:rPr sz="2400" b="1" i="1" spc="-5" dirty="0">
                <a:solidFill>
                  <a:srgbClr val="00006B"/>
                </a:solidFill>
                <a:latin typeface="Times New Roman"/>
                <a:cs typeface="Times New Roman"/>
              </a:rPr>
              <a:t>ranges </a:t>
            </a:r>
            <a:r>
              <a:rPr sz="2400" b="1" i="1" dirty="0">
                <a:solidFill>
                  <a:srgbClr val="00006B"/>
                </a:solidFill>
                <a:latin typeface="Times New Roman"/>
                <a:cs typeface="Times New Roman"/>
              </a:rPr>
              <a:t>from </a:t>
            </a:r>
            <a:r>
              <a:rPr sz="2400" b="1" i="1" spc="-5" dirty="0">
                <a:solidFill>
                  <a:srgbClr val="00006B"/>
                </a:solidFill>
                <a:latin typeface="Times New Roman"/>
                <a:cs typeface="Times New Roman"/>
              </a:rPr>
              <a:t>honey </a:t>
            </a:r>
            <a:r>
              <a:rPr sz="2400" b="1" i="1" dirty="0">
                <a:solidFill>
                  <a:srgbClr val="00006B"/>
                </a:solidFill>
                <a:latin typeface="Times New Roman"/>
                <a:cs typeface="Times New Roman"/>
              </a:rPr>
              <a:t>to dark</a:t>
            </a:r>
            <a:r>
              <a:rPr sz="2400" b="1" i="1" spc="-15" dirty="0">
                <a:solidFill>
                  <a:srgbClr val="00006B"/>
                </a:solidFill>
                <a:latin typeface="Times New Roman"/>
                <a:cs typeface="Times New Roman"/>
              </a:rPr>
              <a:t> </a:t>
            </a:r>
            <a:r>
              <a:rPr sz="2400" b="1" i="1" dirty="0">
                <a:solidFill>
                  <a:srgbClr val="00006B"/>
                </a:solidFill>
                <a:latin typeface="Times New Roman"/>
                <a:cs typeface="Times New Roman"/>
              </a:rPr>
              <a:t>mahogany</a:t>
            </a:r>
            <a:endParaRPr sz="2400">
              <a:latin typeface="Times New Roman"/>
              <a:cs typeface="Times New Roman"/>
            </a:endParaRPr>
          </a:p>
          <a:p>
            <a:pPr marL="243840" marR="5080" indent="-231140">
              <a:lnSpc>
                <a:spcPct val="125000"/>
              </a:lnSpc>
              <a:buClr>
                <a:srgbClr val="000099"/>
              </a:buClr>
              <a:buFont typeface="Times New Roman"/>
              <a:buChar char="•"/>
              <a:tabLst>
                <a:tab pos="244475" algn="l"/>
              </a:tabLst>
            </a:pPr>
            <a:r>
              <a:rPr sz="2400" b="1" i="1" dirty="0">
                <a:solidFill>
                  <a:srgbClr val="00006B"/>
                </a:solidFill>
                <a:latin typeface="Times New Roman"/>
                <a:cs typeface="Times New Roman"/>
              </a:rPr>
              <a:t>Small </a:t>
            </a:r>
            <a:r>
              <a:rPr sz="2400" b="1" i="1" spc="-5" dirty="0">
                <a:solidFill>
                  <a:srgbClr val="00006B"/>
                </a:solidFill>
                <a:latin typeface="Times New Roman"/>
                <a:cs typeface="Times New Roman"/>
              </a:rPr>
              <a:t>white </a:t>
            </a:r>
            <a:r>
              <a:rPr sz="2400" b="1" i="1" dirty="0">
                <a:solidFill>
                  <a:srgbClr val="00006B"/>
                </a:solidFill>
                <a:latin typeface="Times New Roman"/>
                <a:cs typeface="Times New Roman"/>
              </a:rPr>
              <a:t>patch </a:t>
            </a:r>
            <a:r>
              <a:rPr sz="2400" b="1" i="1" spc="-5" dirty="0">
                <a:solidFill>
                  <a:srgbClr val="00006B"/>
                </a:solidFill>
                <a:latin typeface="Times New Roman"/>
                <a:cs typeface="Times New Roman"/>
              </a:rPr>
              <a:t>on chest </a:t>
            </a:r>
            <a:r>
              <a:rPr sz="2400" b="1" i="1" dirty="0">
                <a:solidFill>
                  <a:srgbClr val="00006B"/>
                </a:solidFill>
                <a:latin typeface="Times New Roman"/>
                <a:cs typeface="Times New Roman"/>
              </a:rPr>
              <a:t>acceptable, </a:t>
            </a:r>
            <a:r>
              <a:rPr sz="2400" b="1" i="1" spc="-5" dirty="0">
                <a:solidFill>
                  <a:srgbClr val="00006B"/>
                </a:solidFill>
                <a:latin typeface="Times New Roman"/>
                <a:cs typeface="Times New Roman"/>
              </a:rPr>
              <a:t>white anywhere </a:t>
            </a:r>
            <a:r>
              <a:rPr sz="2400" b="1" i="1" dirty="0">
                <a:solidFill>
                  <a:srgbClr val="00006B"/>
                </a:solidFill>
                <a:latin typeface="Times New Roman"/>
                <a:cs typeface="Times New Roman"/>
              </a:rPr>
              <a:t>else</a:t>
            </a:r>
            <a:r>
              <a:rPr sz="2400" b="1" i="1" spc="-70" dirty="0">
                <a:solidFill>
                  <a:srgbClr val="00006B"/>
                </a:solidFill>
                <a:latin typeface="Times New Roman"/>
                <a:cs typeface="Times New Roman"/>
              </a:rPr>
              <a:t> </a:t>
            </a:r>
            <a:r>
              <a:rPr sz="2400" b="1" i="1" spc="-5" dirty="0">
                <a:solidFill>
                  <a:srgbClr val="00006B"/>
                </a:solidFill>
                <a:latin typeface="Times New Roman"/>
                <a:cs typeface="Times New Roman"/>
              </a:rPr>
              <a:t>on  </a:t>
            </a:r>
            <a:r>
              <a:rPr sz="2400" b="1" i="1" dirty="0">
                <a:solidFill>
                  <a:srgbClr val="00006B"/>
                </a:solidFill>
                <a:latin typeface="Times New Roman"/>
                <a:cs typeface="Times New Roman"/>
              </a:rPr>
              <a:t>body very </a:t>
            </a:r>
            <a:r>
              <a:rPr sz="2400" b="1" i="1" spc="-5" dirty="0">
                <a:solidFill>
                  <a:srgbClr val="00006B"/>
                </a:solidFill>
                <a:latin typeface="Times New Roman"/>
                <a:cs typeface="Times New Roman"/>
              </a:rPr>
              <a:t>undesirable </a:t>
            </a:r>
            <a:r>
              <a:rPr sz="2400" b="1" i="1" dirty="0">
                <a:solidFill>
                  <a:srgbClr val="00006B"/>
                </a:solidFill>
                <a:latin typeface="Times New Roman"/>
                <a:cs typeface="Times New Roman"/>
              </a:rPr>
              <a:t>(throat, feet, </a:t>
            </a:r>
            <a:r>
              <a:rPr sz="2400" b="1" i="1" spc="-10" dirty="0">
                <a:solidFill>
                  <a:srgbClr val="00006B"/>
                </a:solidFill>
                <a:latin typeface="Times New Roman"/>
                <a:cs typeface="Times New Roman"/>
              </a:rPr>
              <a:t>underbelly,</a:t>
            </a:r>
            <a:r>
              <a:rPr sz="2400" b="1" i="1" spc="-55" dirty="0">
                <a:solidFill>
                  <a:srgbClr val="00006B"/>
                </a:solidFill>
                <a:latin typeface="Times New Roman"/>
                <a:cs typeface="Times New Roman"/>
              </a:rPr>
              <a:t> </a:t>
            </a:r>
            <a:r>
              <a:rPr sz="2400" b="1" i="1" spc="-5" dirty="0">
                <a:solidFill>
                  <a:srgbClr val="00006B"/>
                </a:solidFill>
                <a:latin typeface="Times New Roman"/>
                <a:cs typeface="Times New Roman"/>
              </a:rPr>
              <a:t>hindquarters)</a:t>
            </a:r>
            <a:endParaRPr sz="2400">
              <a:latin typeface="Times New Roman"/>
              <a:cs typeface="Times New Roman"/>
            </a:endParaRPr>
          </a:p>
          <a:p>
            <a:pPr marL="243840" indent="-231140">
              <a:lnSpc>
                <a:spcPct val="100000"/>
              </a:lnSpc>
              <a:spcBef>
                <a:spcPts val="720"/>
              </a:spcBef>
              <a:buClr>
                <a:srgbClr val="000099"/>
              </a:buClr>
              <a:buFont typeface="Times New Roman"/>
              <a:buChar char="•"/>
              <a:tabLst>
                <a:tab pos="244475" algn="l"/>
              </a:tabLst>
            </a:pPr>
            <a:r>
              <a:rPr sz="2400" b="1" i="1" dirty="0">
                <a:solidFill>
                  <a:srgbClr val="00006B"/>
                </a:solidFill>
                <a:latin typeface="Times New Roman"/>
                <a:cs typeface="Times New Roman"/>
              </a:rPr>
              <a:t>Preferred healthy coat, </a:t>
            </a:r>
            <a:r>
              <a:rPr sz="2400" b="1" i="1" spc="-5" dirty="0">
                <a:solidFill>
                  <a:srgbClr val="00006B"/>
                </a:solidFill>
                <a:latin typeface="Times New Roman"/>
                <a:cs typeface="Times New Roman"/>
              </a:rPr>
              <a:t>free </a:t>
            </a:r>
            <a:r>
              <a:rPr sz="2400" b="1" i="1" dirty="0">
                <a:solidFill>
                  <a:srgbClr val="00006B"/>
                </a:solidFill>
                <a:latin typeface="Times New Roman"/>
                <a:cs typeface="Times New Roman"/>
              </a:rPr>
              <a:t>from</a:t>
            </a:r>
            <a:r>
              <a:rPr sz="2400" b="1" i="1" spc="-45" dirty="0">
                <a:solidFill>
                  <a:srgbClr val="00006B"/>
                </a:solidFill>
                <a:latin typeface="Times New Roman"/>
                <a:cs typeface="Times New Roman"/>
              </a:rPr>
              <a:t> </a:t>
            </a:r>
            <a:r>
              <a:rPr sz="2400" b="1" i="1" dirty="0">
                <a:solidFill>
                  <a:srgbClr val="00006B"/>
                </a:solidFill>
                <a:latin typeface="Times New Roman"/>
                <a:cs typeface="Times New Roman"/>
              </a:rPr>
              <a:t>allergies</a:t>
            </a:r>
            <a:endParaRPr sz="2400">
              <a:latin typeface="Times New Roman"/>
              <a:cs typeface="Times New Roman"/>
            </a:endParaRPr>
          </a:p>
          <a:p>
            <a:pPr marL="243840" indent="-231140">
              <a:lnSpc>
                <a:spcPct val="100000"/>
              </a:lnSpc>
              <a:spcBef>
                <a:spcPts val="720"/>
              </a:spcBef>
              <a:buClr>
                <a:srgbClr val="000099"/>
              </a:buClr>
              <a:buFont typeface="Times New Roman"/>
              <a:buChar char="•"/>
              <a:tabLst>
                <a:tab pos="244475" algn="l"/>
              </a:tabLst>
            </a:pPr>
            <a:r>
              <a:rPr sz="2400" b="1" i="1" spc="-5" dirty="0">
                <a:solidFill>
                  <a:srgbClr val="00006B"/>
                </a:solidFill>
                <a:latin typeface="Times New Roman"/>
                <a:cs typeface="Times New Roman"/>
              </a:rPr>
              <a:t>There is no </a:t>
            </a:r>
            <a:r>
              <a:rPr sz="2400" b="1" i="1" dirty="0">
                <a:solidFill>
                  <a:srgbClr val="00006B"/>
                </a:solidFill>
                <a:latin typeface="Times New Roman"/>
                <a:cs typeface="Times New Roman"/>
              </a:rPr>
              <a:t>color</a:t>
            </a:r>
            <a:r>
              <a:rPr sz="2400" b="1" i="1" spc="-5" dirty="0">
                <a:solidFill>
                  <a:srgbClr val="00006B"/>
                </a:solidFill>
                <a:latin typeface="Times New Roman"/>
                <a:cs typeface="Times New Roman"/>
              </a:rPr>
              <a:t> </a:t>
            </a:r>
            <a:r>
              <a:rPr sz="2400" b="1" i="1" dirty="0">
                <a:solidFill>
                  <a:srgbClr val="00006B"/>
                </a:solidFill>
                <a:latin typeface="Times New Roman"/>
                <a:cs typeface="Times New Roman"/>
              </a:rPr>
              <a:t>preference</a:t>
            </a:r>
            <a:endParaRPr sz="2400">
              <a:latin typeface="Times New Roman"/>
              <a:cs typeface="Times New Roman"/>
            </a:endParaRPr>
          </a:p>
        </p:txBody>
      </p:sp>
      <p:sp>
        <p:nvSpPr>
          <p:cNvPr id="22" name="object 22"/>
          <p:cNvSpPr/>
          <p:nvPr/>
        </p:nvSpPr>
        <p:spPr>
          <a:xfrm>
            <a:off x="940308" y="1918749"/>
            <a:ext cx="1985771" cy="1723610"/>
          </a:xfrm>
          <a:prstGeom prst="rect">
            <a:avLst/>
          </a:prstGeom>
          <a:blipFill>
            <a:blip r:embed="rId2" cstate="print"/>
            <a:stretch>
              <a:fillRect/>
            </a:stretch>
          </a:blipFill>
        </p:spPr>
        <p:txBody>
          <a:bodyPr wrap="square" lIns="0" tIns="0" rIns="0" bIns="0" rtlCol="0"/>
          <a:lstStyle/>
          <a:p>
            <a:endParaRPr/>
          </a:p>
        </p:txBody>
      </p:sp>
      <p:sp>
        <p:nvSpPr>
          <p:cNvPr id="23" name="object 23"/>
          <p:cNvSpPr txBox="1">
            <a:spLocks noGrp="1"/>
          </p:cNvSpPr>
          <p:nvPr>
            <p:ph type="title"/>
          </p:nvPr>
        </p:nvSpPr>
        <p:spPr>
          <a:xfrm>
            <a:off x="1944370" y="952880"/>
            <a:ext cx="915035" cy="574040"/>
          </a:xfrm>
          <a:prstGeom prst="rect">
            <a:avLst/>
          </a:prstGeom>
        </p:spPr>
        <p:txBody>
          <a:bodyPr vert="horz" wrap="square" lIns="0" tIns="12700" rIns="0" bIns="0" rtlCol="0">
            <a:spAutoFit/>
          </a:bodyPr>
          <a:lstStyle/>
          <a:p>
            <a:pPr marL="12700">
              <a:lnSpc>
                <a:spcPct val="100000"/>
              </a:lnSpc>
              <a:spcBef>
                <a:spcPts val="100"/>
              </a:spcBef>
            </a:pPr>
            <a:r>
              <a:rPr dirty="0"/>
              <a:t>Coat</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
        <p:nvSpPr>
          <p:cNvPr id="25" name="object 25"/>
          <p:cNvSpPr/>
          <p:nvPr/>
        </p:nvSpPr>
        <p:spPr>
          <a:xfrm>
            <a:off x="6196584" y="1949195"/>
            <a:ext cx="2260091" cy="1728215"/>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3560064" y="1856232"/>
            <a:ext cx="2110740" cy="182118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0" y="1773935"/>
            <a:ext cx="3200399" cy="2604516"/>
          </a:xfrm>
          <a:prstGeom prst="rect">
            <a:avLst/>
          </a:prstGeom>
          <a:blipFill>
            <a:blip r:embed="rId2" cstate="print"/>
            <a:stretch>
              <a:fillRect/>
            </a:stretch>
          </a:blipFill>
        </p:spPr>
        <p:txBody>
          <a:bodyPr wrap="square" lIns="0" tIns="0" rIns="0" bIns="0" rtlCol="0"/>
          <a:lstStyle/>
          <a:p>
            <a:endParaRPr/>
          </a:p>
        </p:txBody>
      </p:sp>
      <p:sp>
        <p:nvSpPr>
          <p:cNvPr id="22" name="object 22"/>
          <p:cNvSpPr txBox="1"/>
          <p:nvPr/>
        </p:nvSpPr>
        <p:spPr>
          <a:xfrm>
            <a:off x="520090" y="6489293"/>
            <a:ext cx="2395220" cy="177800"/>
          </a:xfrm>
          <a:prstGeom prst="rect">
            <a:avLst/>
          </a:prstGeom>
        </p:spPr>
        <p:txBody>
          <a:bodyPr vert="horz" wrap="square" lIns="0" tIns="12065" rIns="0" bIns="0" rtlCol="0">
            <a:spAutoFit/>
          </a:bodyPr>
          <a:lstStyle/>
          <a:p>
            <a:pPr marL="12700">
              <a:lnSpc>
                <a:spcPct val="100000"/>
              </a:lnSpc>
              <a:spcBef>
                <a:spcPts val="95"/>
              </a:spcBef>
            </a:pPr>
            <a:r>
              <a:rPr sz="1000" i="1" spc="-5" dirty="0">
                <a:solidFill>
                  <a:srgbClr val="EAEAEA"/>
                </a:solidFill>
                <a:latin typeface="Arial Narrow"/>
                <a:cs typeface="Arial Narrow"/>
              </a:rPr>
              <a:t>Illustrations from the </a:t>
            </a:r>
            <a:r>
              <a:rPr sz="1000" i="1" spc="-10" dirty="0">
                <a:solidFill>
                  <a:srgbClr val="EAEAEA"/>
                </a:solidFill>
                <a:latin typeface="Arial Narrow"/>
                <a:cs typeface="Arial Narrow"/>
              </a:rPr>
              <a:t>Bullmastiff </a:t>
            </a:r>
            <a:r>
              <a:rPr sz="1000" i="1" spc="-5" dirty="0">
                <a:solidFill>
                  <a:srgbClr val="EAEAEA"/>
                </a:solidFill>
                <a:latin typeface="Arial Narrow"/>
                <a:cs typeface="Arial Narrow"/>
              </a:rPr>
              <a:t>Illustrated</a:t>
            </a:r>
            <a:r>
              <a:rPr sz="1000" i="1" spc="25" dirty="0">
                <a:solidFill>
                  <a:srgbClr val="EAEAEA"/>
                </a:solidFill>
                <a:latin typeface="Arial Narrow"/>
                <a:cs typeface="Arial Narrow"/>
              </a:rPr>
              <a:t> </a:t>
            </a:r>
            <a:r>
              <a:rPr sz="1000" i="1" spc="-5" dirty="0">
                <a:solidFill>
                  <a:srgbClr val="EAEAEA"/>
                </a:solidFill>
                <a:latin typeface="Arial Narrow"/>
                <a:cs typeface="Arial Narrow"/>
              </a:rPr>
              <a:t>Standard</a:t>
            </a:r>
            <a:endParaRPr sz="1000">
              <a:latin typeface="Arial Narrow"/>
              <a:cs typeface="Arial Narrow"/>
            </a:endParaRPr>
          </a:p>
        </p:txBody>
      </p:sp>
      <p:sp>
        <p:nvSpPr>
          <p:cNvPr id="23" name="object 23"/>
          <p:cNvSpPr/>
          <p:nvPr/>
        </p:nvSpPr>
        <p:spPr>
          <a:xfrm>
            <a:off x="3041904" y="2923032"/>
            <a:ext cx="3080004" cy="2671572"/>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6074664" y="4251958"/>
            <a:ext cx="3069335" cy="2606039"/>
          </a:xfrm>
          <a:prstGeom prst="rect">
            <a:avLst/>
          </a:prstGeom>
          <a:blipFill>
            <a:blip r:embed="rId4" cstate="print"/>
            <a:stretch>
              <a:fillRect/>
            </a:stretch>
          </a:blipFill>
        </p:spPr>
        <p:txBody>
          <a:bodyPr wrap="square" lIns="0" tIns="0" rIns="0" bIns="0" rtlCol="0"/>
          <a:lstStyle/>
          <a:p>
            <a:endParaRPr/>
          </a:p>
        </p:txBody>
      </p:sp>
      <p:sp>
        <p:nvSpPr>
          <p:cNvPr id="25" name="object 25"/>
          <p:cNvSpPr txBox="1">
            <a:spLocks noGrp="1"/>
          </p:cNvSpPr>
          <p:nvPr>
            <p:ph type="title"/>
          </p:nvPr>
        </p:nvSpPr>
        <p:spPr>
          <a:xfrm>
            <a:off x="1944370" y="952880"/>
            <a:ext cx="915035" cy="574040"/>
          </a:xfrm>
          <a:prstGeom prst="rect">
            <a:avLst/>
          </a:prstGeom>
        </p:spPr>
        <p:txBody>
          <a:bodyPr vert="horz" wrap="square" lIns="0" tIns="12700" rIns="0" bIns="0" rtlCol="0">
            <a:spAutoFit/>
          </a:bodyPr>
          <a:lstStyle/>
          <a:p>
            <a:pPr marL="12700">
              <a:lnSpc>
                <a:spcPct val="100000"/>
              </a:lnSpc>
              <a:spcBef>
                <a:spcPts val="100"/>
              </a:spcBef>
            </a:pPr>
            <a:r>
              <a:rPr dirty="0"/>
              <a:t>Coat</a:t>
            </a:r>
          </a:p>
        </p:txBody>
      </p:sp>
      <p:sp>
        <p:nvSpPr>
          <p:cNvPr id="26" name="object 26"/>
          <p:cNvSpPr/>
          <p:nvPr/>
        </p:nvSpPr>
        <p:spPr>
          <a:xfrm>
            <a:off x="318515" y="265175"/>
            <a:ext cx="1153668" cy="1091184"/>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3400425" y="1787474"/>
            <a:ext cx="5645150" cy="5025390"/>
          </a:xfrm>
          <a:prstGeom prst="rect">
            <a:avLst/>
          </a:prstGeom>
        </p:spPr>
        <p:txBody>
          <a:bodyPr vert="horz" wrap="square" lIns="0" tIns="12065" rIns="0" bIns="0" rtlCol="0">
            <a:spAutoFit/>
          </a:bodyPr>
          <a:lstStyle/>
          <a:p>
            <a:pPr marL="12700">
              <a:lnSpc>
                <a:spcPct val="100000"/>
              </a:lnSpc>
              <a:spcBef>
                <a:spcPts val="95"/>
              </a:spcBef>
            </a:pPr>
            <a:r>
              <a:rPr sz="1600" b="1" i="1" spc="-5" dirty="0">
                <a:solidFill>
                  <a:srgbClr val="000099"/>
                </a:solidFill>
                <a:latin typeface="Times New Roman"/>
                <a:cs typeface="Times New Roman"/>
              </a:rPr>
              <a:t>It is the brindle gene </a:t>
            </a:r>
            <a:r>
              <a:rPr sz="1600" b="1" i="1" dirty="0">
                <a:solidFill>
                  <a:srgbClr val="000099"/>
                </a:solidFill>
                <a:latin typeface="Times New Roman"/>
                <a:cs typeface="Times New Roman"/>
              </a:rPr>
              <a:t>that </a:t>
            </a:r>
            <a:r>
              <a:rPr sz="1600" b="1" i="1" spc="-5" dirty="0">
                <a:solidFill>
                  <a:srgbClr val="000099"/>
                </a:solidFill>
                <a:latin typeface="Times New Roman"/>
                <a:cs typeface="Times New Roman"/>
              </a:rPr>
              <a:t>is considered to be the key to the</a:t>
            </a:r>
            <a:r>
              <a:rPr sz="1600" b="1" i="1" spc="204" dirty="0">
                <a:solidFill>
                  <a:srgbClr val="000099"/>
                </a:solidFill>
                <a:latin typeface="Times New Roman"/>
                <a:cs typeface="Times New Roman"/>
              </a:rPr>
              <a:t> </a:t>
            </a:r>
            <a:r>
              <a:rPr sz="1600" b="1" i="1" spc="-5" dirty="0">
                <a:solidFill>
                  <a:srgbClr val="000099"/>
                </a:solidFill>
                <a:latin typeface="Times New Roman"/>
                <a:cs typeface="Times New Roman"/>
              </a:rPr>
              <a:t>coloring</a:t>
            </a:r>
            <a:endParaRPr sz="1600">
              <a:latin typeface="Times New Roman"/>
              <a:cs typeface="Times New Roman"/>
            </a:endParaRPr>
          </a:p>
          <a:p>
            <a:pPr marL="12700">
              <a:lnSpc>
                <a:spcPct val="100000"/>
              </a:lnSpc>
              <a:spcBef>
                <a:spcPts val="5"/>
              </a:spcBef>
            </a:pPr>
            <a:r>
              <a:rPr sz="1600" b="1" i="1" spc="-5" dirty="0">
                <a:solidFill>
                  <a:srgbClr val="000099"/>
                </a:solidFill>
                <a:latin typeface="Times New Roman"/>
                <a:cs typeface="Times New Roman"/>
              </a:rPr>
              <a:t>of the Bullmastiff. </a:t>
            </a:r>
            <a:r>
              <a:rPr sz="1600" b="1" i="1" spc="-70" dirty="0">
                <a:solidFill>
                  <a:srgbClr val="000099"/>
                </a:solidFill>
                <a:latin typeface="Times New Roman"/>
                <a:cs typeface="Times New Roman"/>
              </a:rPr>
              <a:t>We </a:t>
            </a:r>
            <a:r>
              <a:rPr sz="1600" b="1" i="1" spc="-5" dirty="0">
                <a:solidFill>
                  <a:srgbClr val="000099"/>
                </a:solidFill>
                <a:latin typeface="Times New Roman"/>
                <a:cs typeface="Times New Roman"/>
              </a:rPr>
              <a:t>must bear in mind that the</a:t>
            </a:r>
            <a:r>
              <a:rPr sz="1600" b="1" i="1" spc="190" dirty="0">
                <a:solidFill>
                  <a:srgbClr val="000099"/>
                </a:solidFill>
                <a:latin typeface="Times New Roman"/>
                <a:cs typeface="Times New Roman"/>
              </a:rPr>
              <a:t> </a:t>
            </a:r>
            <a:r>
              <a:rPr sz="1600" b="1" i="1" spc="-5" dirty="0">
                <a:solidFill>
                  <a:srgbClr val="000099"/>
                </a:solidFill>
                <a:latin typeface="Times New Roman"/>
                <a:cs typeface="Times New Roman"/>
              </a:rPr>
              <a:t>original</a:t>
            </a:r>
            <a:endParaRPr sz="1600">
              <a:latin typeface="Times New Roman"/>
              <a:cs typeface="Times New Roman"/>
            </a:endParaRPr>
          </a:p>
          <a:p>
            <a:pPr marL="12700" marR="59690">
              <a:lnSpc>
                <a:spcPct val="100000"/>
              </a:lnSpc>
            </a:pPr>
            <a:r>
              <a:rPr sz="1600" b="1" i="1" spc="-10" dirty="0">
                <a:solidFill>
                  <a:srgbClr val="000099"/>
                </a:solidFill>
                <a:latin typeface="Times New Roman"/>
                <a:cs typeface="Times New Roman"/>
              </a:rPr>
              <a:t>Gamekeeper’s </a:t>
            </a:r>
            <a:r>
              <a:rPr sz="1600" b="1" i="1" spc="-5" dirty="0">
                <a:solidFill>
                  <a:srgbClr val="000099"/>
                </a:solidFill>
                <a:latin typeface="Times New Roman"/>
                <a:cs typeface="Times New Roman"/>
              </a:rPr>
              <a:t>Night Dog was appropriately brindle and therefore  assume that brindle was the original color of choice for obvious  reasons. Brindle dogs could blend well with the vegetation, with  the dark muzzle and ears further providing camouflage even when  its head was lifted up to sense, smell or sight the</a:t>
            </a:r>
            <a:r>
              <a:rPr sz="1600" b="1" i="1" spc="155" dirty="0">
                <a:solidFill>
                  <a:srgbClr val="000099"/>
                </a:solidFill>
                <a:latin typeface="Times New Roman"/>
                <a:cs typeface="Times New Roman"/>
              </a:rPr>
              <a:t> </a:t>
            </a:r>
            <a:r>
              <a:rPr sz="1600" b="1" i="1" spc="-15" dirty="0">
                <a:solidFill>
                  <a:srgbClr val="000099"/>
                </a:solidFill>
                <a:latin typeface="Times New Roman"/>
                <a:cs typeface="Times New Roman"/>
              </a:rPr>
              <a:t>poacher.</a:t>
            </a:r>
            <a:endParaRPr sz="1600">
              <a:latin typeface="Times New Roman"/>
              <a:cs typeface="Times New Roman"/>
            </a:endParaRPr>
          </a:p>
          <a:p>
            <a:pPr marL="12700" marR="77470">
              <a:lnSpc>
                <a:spcPct val="100000"/>
              </a:lnSpc>
              <a:spcBef>
                <a:spcPts val="1440"/>
              </a:spcBef>
            </a:pPr>
            <a:r>
              <a:rPr sz="1600" b="1" i="1" spc="-5" dirty="0">
                <a:solidFill>
                  <a:srgbClr val="000099"/>
                </a:solidFill>
                <a:latin typeface="Times New Roman"/>
                <a:cs typeface="Times New Roman"/>
              </a:rPr>
              <a:t>There is much diversity in patterning to the brindle Bullmastiff,  with no preference, allowing </a:t>
            </a:r>
            <a:r>
              <a:rPr sz="1600" b="1" i="1" spc="-10" dirty="0">
                <a:solidFill>
                  <a:srgbClr val="000099"/>
                </a:solidFill>
                <a:latin typeface="Times New Roman"/>
                <a:cs typeface="Times New Roman"/>
              </a:rPr>
              <a:t>for </a:t>
            </a:r>
            <a:r>
              <a:rPr sz="1600" b="1" i="1" spc="-5" dirty="0">
                <a:solidFill>
                  <a:srgbClr val="000099"/>
                </a:solidFill>
                <a:latin typeface="Times New Roman"/>
                <a:cs typeface="Times New Roman"/>
              </a:rPr>
              <a:t>correct clear coat and proper  masking and ear </a:t>
            </a:r>
            <a:r>
              <a:rPr sz="1600" b="1" i="1" spc="-15" dirty="0">
                <a:solidFill>
                  <a:srgbClr val="000099"/>
                </a:solidFill>
                <a:latin typeface="Times New Roman"/>
                <a:cs typeface="Times New Roman"/>
              </a:rPr>
              <a:t>color. </a:t>
            </a:r>
            <a:r>
              <a:rPr sz="1600" b="1" i="1" spc="-5" dirty="0">
                <a:solidFill>
                  <a:srgbClr val="000099"/>
                </a:solidFill>
                <a:latin typeface="Times New Roman"/>
                <a:cs typeface="Times New Roman"/>
              </a:rPr>
              <a:t>Ideally coat color should be clear with  even distribution of </a:t>
            </a:r>
            <a:r>
              <a:rPr sz="1600" b="1" i="1" spc="-20" dirty="0">
                <a:solidFill>
                  <a:srgbClr val="000099"/>
                </a:solidFill>
                <a:latin typeface="Times New Roman"/>
                <a:cs typeface="Times New Roman"/>
              </a:rPr>
              <a:t>color, </a:t>
            </a:r>
            <a:r>
              <a:rPr sz="1600" b="1" i="1" spc="-5" dirty="0">
                <a:solidFill>
                  <a:srgbClr val="000099"/>
                </a:solidFill>
                <a:latin typeface="Times New Roman"/>
                <a:cs typeface="Times New Roman"/>
              </a:rPr>
              <a:t>with desirable dark mask and ears. Any  pattern of </a:t>
            </a:r>
            <a:r>
              <a:rPr sz="1600" b="1" i="1" dirty="0">
                <a:solidFill>
                  <a:srgbClr val="000099"/>
                </a:solidFill>
                <a:latin typeface="Times New Roman"/>
                <a:cs typeface="Times New Roman"/>
              </a:rPr>
              <a:t>brindle </a:t>
            </a:r>
            <a:r>
              <a:rPr sz="1600" b="1" i="1" spc="-5" dirty="0">
                <a:solidFill>
                  <a:srgbClr val="000099"/>
                </a:solidFill>
                <a:latin typeface="Times New Roman"/>
                <a:cs typeface="Times New Roman"/>
              </a:rPr>
              <a:t>can produce all </a:t>
            </a:r>
            <a:r>
              <a:rPr sz="1600" b="1" i="1" dirty="0">
                <a:solidFill>
                  <a:srgbClr val="000099"/>
                </a:solidFill>
                <a:latin typeface="Times New Roman"/>
                <a:cs typeface="Times New Roman"/>
              </a:rPr>
              <a:t>colors, </a:t>
            </a:r>
            <a:r>
              <a:rPr sz="1600" b="1" i="1" spc="-5" dirty="0">
                <a:solidFill>
                  <a:srgbClr val="000099"/>
                </a:solidFill>
                <a:latin typeface="Times New Roman"/>
                <a:cs typeface="Times New Roman"/>
              </a:rPr>
              <a:t>ie fawn, red, red fawn,  lightest to darkest of brindles. There should be no preference  regarding color of the Bullmastiff</a:t>
            </a:r>
            <a:r>
              <a:rPr sz="1600" b="1" i="1" spc="65" dirty="0">
                <a:solidFill>
                  <a:srgbClr val="000099"/>
                </a:solidFill>
                <a:latin typeface="Times New Roman"/>
                <a:cs typeface="Times New Roman"/>
              </a:rPr>
              <a:t> </a:t>
            </a:r>
            <a:r>
              <a:rPr sz="1600" b="1" i="1" spc="-5" dirty="0">
                <a:solidFill>
                  <a:srgbClr val="000099"/>
                </a:solidFill>
                <a:latin typeface="Times New Roman"/>
                <a:cs typeface="Times New Roman"/>
              </a:rPr>
              <a:t>.</a:t>
            </a:r>
            <a:endParaRPr sz="1600">
              <a:latin typeface="Times New Roman"/>
              <a:cs typeface="Times New Roman"/>
            </a:endParaRPr>
          </a:p>
          <a:p>
            <a:pPr marL="12700" marR="18415">
              <a:lnSpc>
                <a:spcPct val="100000"/>
              </a:lnSpc>
              <a:spcBef>
                <a:spcPts val="1445"/>
              </a:spcBef>
            </a:pPr>
            <a:r>
              <a:rPr sz="1600" b="1" i="1" spc="-5" dirty="0">
                <a:solidFill>
                  <a:srgbClr val="000099"/>
                </a:solidFill>
                <a:latin typeface="Times New Roman"/>
                <a:cs typeface="Times New Roman"/>
              </a:rPr>
              <a:t>There are however certain prejudices toward the brindle  Bullmastiff, since the pattern can cause optical illusions in wrinkle  pattern in the head and structure in the </a:t>
            </a:r>
            <a:r>
              <a:rPr sz="1600" b="1" i="1" spc="-15" dirty="0">
                <a:solidFill>
                  <a:srgbClr val="000099"/>
                </a:solidFill>
                <a:latin typeface="Times New Roman"/>
                <a:cs typeface="Times New Roman"/>
              </a:rPr>
              <a:t>body. </a:t>
            </a:r>
            <a:r>
              <a:rPr sz="1600" b="1" i="1" spc="-5" dirty="0">
                <a:solidFill>
                  <a:srgbClr val="000099"/>
                </a:solidFill>
                <a:latin typeface="Times New Roman"/>
                <a:cs typeface="Times New Roman"/>
              </a:rPr>
              <a:t>There must be  particular attention paid to these illusions to provide unbiased and  adequate attention to the brindle</a:t>
            </a:r>
            <a:r>
              <a:rPr sz="1600" b="1" i="1" spc="50" dirty="0">
                <a:solidFill>
                  <a:srgbClr val="000099"/>
                </a:solidFill>
                <a:latin typeface="Times New Roman"/>
                <a:cs typeface="Times New Roman"/>
              </a:rPr>
              <a:t> </a:t>
            </a:r>
            <a:r>
              <a:rPr sz="1600" b="1" i="1" spc="-5" dirty="0">
                <a:solidFill>
                  <a:srgbClr val="000099"/>
                </a:solidFill>
                <a:latin typeface="Times New Roman"/>
                <a:cs typeface="Times New Roman"/>
              </a:rPr>
              <a:t>Bullmastiff.</a:t>
            </a:r>
            <a:endParaRPr sz="1600">
              <a:latin typeface="Times New Roman"/>
              <a:cs typeface="Times New Roman"/>
            </a:endParaRPr>
          </a:p>
        </p:txBody>
      </p:sp>
      <p:sp>
        <p:nvSpPr>
          <p:cNvPr id="22" name="object 22"/>
          <p:cNvSpPr/>
          <p:nvPr/>
        </p:nvSpPr>
        <p:spPr>
          <a:xfrm>
            <a:off x="358140" y="2316479"/>
            <a:ext cx="2723388" cy="3806952"/>
          </a:xfrm>
          <a:prstGeom prst="rect">
            <a:avLst/>
          </a:prstGeom>
          <a:blipFill>
            <a:blip r:embed="rId2" cstate="print"/>
            <a:stretch>
              <a:fillRect/>
            </a:stretch>
          </a:blipFill>
        </p:spPr>
        <p:txBody>
          <a:bodyPr wrap="square" lIns="0" tIns="0" rIns="0" bIns="0" rtlCol="0"/>
          <a:lstStyle/>
          <a:p>
            <a:endParaRPr/>
          </a:p>
        </p:txBody>
      </p:sp>
      <p:sp>
        <p:nvSpPr>
          <p:cNvPr id="23" name="object 23"/>
          <p:cNvSpPr txBox="1">
            <a:spLocks noGrp="1"/>
          </p:cNvSpPr>
          <p:nvPr>
            <p:ph type="title"/>
          </p:nvPr>
        </p:nvSpPr>
        <p:spPr>
          <a:xfrm>
            <a:off x="1944370" y="952880"/>
            <a:ext cx="6047740" cy="574040"/>
          </a:xfrm>
          <a:prstGeom prst="rect">
            <a:avLst/>
          </a:prstGeom>
        </p:spPr>
        <p:txBody>
          <a:bodyPr vert="horz" wrap="square" lIns="0" tIns="12700" rIns="0" bIns="0" rtlCol="0">
            <a:spAutoFit/>
          </a:bodyPr>
          <a:lstStyle/>
          <a:p>
            <a:pPr marL="12700">
              <a:lnSpc>
                <a:spcPct val="100000"/>
              </a:lnSpc>
              <a:spcBef>
                <a:spcPts val="100"/>
              </a:spcBef>
            </a:pPr>
            <a:r>
              <a:rPr spc="-5" dirty="0"/>
              <a:t>Judging the Brindle</a:t>
            </a:r>
            <a:r>
              <a:rPr spc="5" dirty="0"/>
              <a:t> </a:t>
            </a:r>
            <a:r>
              <a:rPr spc="-10" dirty="0"/>
              <a:t>Bullmastiff</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4968240" y="3563111"/>
            <a:ext cx="3599688" cy="3000756"/>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4968240" y="554736"/>
            <a:ext cx="3415284" cy="2833116"/>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961644" y="554736"/>
            <a:ext cx="3899915" cy="2833116"/>
          </a:xfrm>
          <a:prstGeom prst="rect">
            <a:avLst/>
          </a:prstGeom>
          <a:blipFill>
            <a:blip r:embed="rId4" cstate="print"/>
            <a:stretch>
              <a:fillRect/>
            </a:stretch>
          </a:blipFill>
        </p:spPr>
        <p:txBody>
          <a:bodyPr wrap="square" lIns="0" tIns="0" rIns="0" bIns="0" rtlCol="0"/>
          <a:lstStyle/>
          <a:p>
            <a:endParaRPr/>
          </a:p>
        </p:txBody>
      </p:sp>
      <p:sp>
        <p:nvSpPr>
          <p:cNvPr id="24" name="object 24"/>
          <p:cNvSpPr/>
          <p:nvPr/>
        </p:nvSpPr>
        <p:spPr>
          <a:xfrm>
            <a:off x="944816" y="3563111"/>
            <a:ext cx="3787140" cy="315163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6752081" y="1246759"/>
            <a:ext cx="200723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000095"/>
                </a:solidFill>
              </a:rPr>
              <a:t>Mask </a:t>
            </a:r>
            <a:r>
              <a:rPr sz="2400" dirty="0">
                <a:solidFill>
                  <a:srgbClr val="000095"/>
                </a:solidFill>
              </a:rPr>
              <a:t>/</a:t>
            </a:r>
            <a:r>
              <a:rPr sz="2400" spc="-70" dirty="0">
                <a:solidFill>
                  <a:srgbClr val="000095"/>
                </a:solidFill>
              </a:rPr>
              <a:t> </a:t>
            </a:r>
            <a:r>
              <a:rPr sz="2400" dirty="0">
                <a:solidFill>
                  <a:srgbClr val="000095"/>
                </a:solidFill>
              </a:rPr>
              <a:t>Pigment</a:t>
            </a:r>
            <a:endParaRPr sz="2400"/>
          </a:p>
        </p:txBody>
      </p:sp>
      <p:sp>
        <p:nvSpPr>
          <p:cNvPr id="22" name="object 22"/>
          <p:cNvSpPr txBox="1"/>
          <p:nvPr/>
        </p:nvSpPr>
        <p:spPr>
          <a:xfrm>
            <a:off x="642315" y="1990801"/>
            <a:ext cx="8150225" cy="4431665"/>
          </a:xfrm>
          <a:prstGeom prst="rect">
            <a:avLst/>
          </a:prstGeom>
        </p:spPr>
        <p:txBody>
          <a:bodyPr vert="horz" wrap="square" lIns="0" tIns="13335" rIns="0" bIns="0" rtlCol="0">
            <a:spAutoFit/>
          </a:bodyPr>
          <a:lstStyle/>
          <a:p>
            <a:pPr marL="243840" indent="-231140">
              <a:lnSpc>
                <a:spcPct val="100000"/>
              </a:lnSpc>
              <a:spcBef>
                <a:spcPts val="105"/>
              </a:spcBef>
              <a:buClr>
                <a:srgbClr val="3C3C3C"/>
              </a:buClr>
              <a:buFont typeface="Times New Roman"/>
              <a:buChar char="•"/>
              <a:tabLst>
                <a:tab pos="243840" algn="l"/>
                <a:tab pos="244475" algn="l"/>
              </a:tabLst>
            </a:pPr>
            <a:r>
              <a:rPr sz="1700" i="1" spc="-5" dirty="0">
                <a:solidFill>
                  <a:srgbClr val="000095"/>
                </a:solidFill>
                <a:latin typeface="Times New Roman"/>
                <a:cs typeface="Times New Roman"/>
              </a:rPr>
              <a:t>The </a:t>
            </a:r>
            <a:r>
              <a:rPr sz="1700" i="1" dirty="0">
                <a:solidFill>
                  <a:srgbClr val="000095"/>
                </a:solidFill>
                <a:latin typeface="Times New Roman"/>
                <a:cs typeface="Times New Roman"/>
              </a:rPr>
              <a:t>only mention of color </a:t>
            </a:r>
            <a:r>
              <a:rPr sz="1700" i="1" spc="-5" dirty="0">
                <a:solidFill>
                  <a:srgbClr val="000095"/>
                </a:solidFill>
                <a:latin typeface="Times New Roman"/>
                <a:cs typeface="Times New Roman"/>
              </a:rPr>
              <a:t>in </a:t>
            </a:r>
            <a:r>
              <a:rPr sz="1700" i="1" dirty="0">
                <a:solidFill>
                  <a:srgbClr val="000095"/>
                </a:solidFill>
                <a:latin typeface="Times New Roman"/>
                <a:cs typeface="Times New Roman"/>
              </a:rPr>
              <a:t>mask/pigment </a:t>
            </a:r>
            <a:r>
              <a:rPr sz="1700" i="1" spc="-20" dirty="0">
                <a:solidFill>
                  <a:srgbClr val="000095"/>
                </a:solidFill>
                <a:latin typeface="Times New Roman"/>
                <a:cs typeface="Times New Roman"/>
              </a:rPr>
              <a:t>from </a:t>
            </a:r>
            <a:r>
              <a:rPr sz="1700" i="1" spc="-5" dirty="0">
                <a:solidFill>
                  <a:srgbClr val="000095"/>
                </a:solidFill>
                <a:latin typeface="Times New Roman"/>
                <a:cs typeface="Times New Roman"/>
              </a:rPr>
              <a:t>the </a:t>
            </a:r>
            <a:r>
              <a:rPr sz="1700" i="1" spc="5" dirty="0">
                <a:solidFill>
                  <a:srgbClr val="000095"/>
                </a:solidFill>
                <a:latin typeface="Times New Roman"/>
                <a:cs typeface="Times New Roman"/>
              </a:rPr>
              <a:t>AKC </a:t>
            </a:r>
            <a:r>
              <a:rPr sz="1700" i="1" spc="-10" dirty="0">
                <a:solidFill>
                  <a:srgbClr val="000095"/>
                </a:solidFill>
                <a:latin typeface="Times New Roman"/>
                <a:cs typeface="Times New Roman"/>
              </a:rPr>
              <a:t>Standard </a:t>
            </a:r>
            <a:r>
              <a:rPr sz="1700" i="1" spc="-5" dirty="0">
                <a:solidFill>
                  <a:srgbClr val="000095"/>
                </a:solidFill>
                <a:latin typeface="Times New Roman"/>
                <a:cs typeface="Times New Roman"/>
              </a:rPr>
              <a:t>is “ears </a:t>
            </a:r>
            <a:r>
              <a:rPr sz="1700" i="1" dirty="0">
                <a:solidFill>
                  <a:srgbClr val="000095"/>
                </a:solidFill>
                <a:latin typeface="Times New Roman"/>
                <a:cs typeface="Times New Roman"/>
              </a:rPr>
              <a:t>darker </a:t>
            </a:r>
            <a:r>
              <a:rPr sz="1700" i="1" spc="-5" dirty="0">
                <a:solidFill>
                  <a:srgbClr val="000095"/>
                </a:solidFill>
                <a:latin typeface="Times New Roman"/>
                <a:cs typeface="Times New Roman"/>
              </a:rPr>
              <a:t>in</a:t>
            </a:r>
            <a:r>
              <a:rPr sz="1700" i="1" spc="-95" dirty="0">
                <a:solidFill>
                  <a:srgbClr val="000095"/>
                </a:solidFill>
                <a:latin typeface="Times New Roman"/>
                <a:cs typeface="Times New Roman"/>
              </a:rPr>
              <a:t> </a:t>
            </a:r>
            <a:r>
              <a:rPr sz="1700" i="1" dirty="0">
                <a:solidFill>
                  <a:srgbClr val="000095"/>
                </a:solidFill>
                <a:latin typeface="Times New Roman"/>
                <a:cs typeface="Times New Roman"/>
              </a:rPr>
              <a:t>color</a:t>
            </a:r>
            <a:endParaRPr sz="1700">
              <a:latin typeface="Times New Roman"/>
              <a:cs typeface="Times New Roman"/>
            </a:endParaRPr>
          </a:p>
          <a:p>
            <a:pPr marL="243840">
              <a:lnSpc>
                <a:spcPct val="100000"/>
              </a:lnSpc>
            </a:pPr>
            <a:r>
              <a:rPr sz="1700" i="1" dirty="0">
                <a:solidFill>
                  <a:srgbClr val="000095"/>
                </a:solidFill>
                <a:latin typeface="Times New Roman"/>
                <a:cs typeface="Times New Roman"/>
              </a:rPr>
              <a:t>than the </a:t>
            </a:r>
            <a:r>
              <a:rPr sz="1700" i="1" spc="-15" dirty="0">
                <a:solidFill>
                  <a:srgbClr val="000095"/>
                </a:solidFill>
                <a:latin typeface="Times New Roman"/>
                <a:cs typeface="Times New Roman"/>
              </a:rPr>
              <a:t>body,” </a:t>
            </a:r>
            <a:r>
              <a:rPr sz="1700" i="1" spc="-5" dirty="0">
                <a:solidFill>
                  <a:srgbClr val="000095"/>
                </a:solidFill>
                <a:latin typeface="Times New Roman"/>
                <a:cs typeface="Times New Roman"/>
              </a:rPr>
              <a:t>“a dark </a:t>
            </a:r>
            <a:r>
              <a:rPr sz="1700" i="1" dirty="0">
                <a:solidFill>
                  <a:srgbClr val="000095"/>
                </a:solidFill>
                <a:latin typeface="Times New Roman"/>
                <a:cs typeface="Times New Roman"/>
              </a:rPr>
              <a:t>muzzle </a:t>
            </a:r>
            <a:r>
              <a:rPr sz="1700" i="1" spc="-5" dirty="0">
                <a:solidFill>
                  <a:srgbClr val="000095"/>
                </a:solidFill>
                <a:latin typeface="Times New Roman"/>
                <a:cs typeface="Times New Roman"/>
              </a:rPr>
              <a:t>is </a:t>
            </a:r>
            <a:r>
              <a:rPr sz="1700" i="1" spc="-10" dirty="0">
                <a:solidFill>
                  <a:srgbClr val="000095"/>
                </a:solidFill>
                <a:latin typeface="Times New Roman"/>
                <a:cs typeface="Times New Roman"/>
              </a:rPr>
              <a:t>preferable” </a:t>
            </a:r>
            <a:r>
              <a:rPr sz="1700" i="1" dirty="0">
                <a:solidFill>
                  <a:srgbClr val="000095"/>
                </a:solidFill>
                <a:latin typeface="Times New Roman"/>
                <a:cs typeface="Times New Roman"/>
              </a:rPr>
              <a:t>and </a:t>
            </a:r>
            <a:r>
              <a:rPr sz="1700" i="1" spc="-5" dirty="0">
                <a:solidFill>
                  <a:srgbClr val="000095"/>
                </a:solidFill>
                <a:latin typeface="Times New Roman"/>
                <a:cs typeface="Times New Roman"/>
              </a:rPr>
              <a:t>“nose</a:t>
            </a:r>
            <a:r>
              <a:rPr sz="1700" i="1" spc="-25" dirty="0">
                <a:solidFill>
                  <a:srgbClr val="000095"/>
                </a:solidFill>
                <a:latin typeface="Times New Roman"/>
                <a:cs typeface="Times New Roman"/>
              </a:rPr>
              <a:t> </a:t>
            </a:r>
            <a:r>
              <a:rPr sz="1700" i="1" dirty="0">
                <a:solidFill>
                  <a:srgbClr val="000095"/>
                </a:solidFill>
                <a:latin typeface="Times New Roman"/>
                <a:cs typeface="Times New Roman"/>
              </a:rPr>
              <a:t>black.”</a:t>
            </a:r>
            <a:endParaRPr sz="1700">
              <a:latin typeface="Times New Roman"/>
              <a:cs typeface="Times New Roman"/>
            </a:endParaRPr>
          </a:p>
          <a:p>
            <a:pPr marL="243840" marR="125730" indent="-231140">
              <a:lnSpc>
                <a:spcPct val="100000"/>
              </a:lnSpc>
              <a:buClr>
                <a:srgbClr val="3C3C3C"/>
              </a:buClr>
              <a:buFont typeface="Times New Roman"/>
              <a:buChar char="•"/>
              <a:tabLst>
                <a:tab pos="243840" algn="l"/>
                <a:tab pos="244475" algn="l"/>
              </a:tabLst>
            </a:pPr>
            <a:r>
              <a:rPr sz="1700" i="1" spc="-15" dirty="0">
                <a:solidFill>
                  <a:srgbClr val="000095"/>
                </a:solidFill>
                <a:latin typeface="Times New Roman"/>
                <a:cs typeface="Times New Roman"/>
              </a:rPr>
              <a:t>There </a:t>
            </a:r>
            <a:r>
              <a:rPr sz="1700" i="1" spc="-5" dirty="0">
                <a:solidFill>
                  <a:srgbClr val="000095"/>
                </a:solidFill>
                <a:latin typeface="Times New Roman"/>
                <a:cs typeface="Times New Roman"/>
              </a:rPr>
              <a:t>is actually </a:t>
            </a:r>
            <a:r>
              <a:rPr sz="1700" i="1" dirty="0">
                <a:solidFill>
                  <a:srgbClr val="000095"/>
                </a:solidFill>
                <a:latin typeface="Times New Roman"/>
                <a:cs typeface="Times New Roman"/>
              </a:rPr>
              <a:t>no mention of “mask” </a:t>
            </a:r>
            <a:r>
              <a:rPr sz="1700" i="1" spc="-5" dirty="0">
                <a:solidFill>
                  <a:srgbClr val="000095"/>
                </a:solidFill>
                <a:latin typeface="Times New Roman"/>
                <a:cs typeface="Times New Roman"/>
              </a:rPr>
              <a:t>in </a:t>
            </a:r>
            <a:r>
              <a:rPr sz="1700" i="1" dirty="0">
                <a:solidFill>
                  <a:srgbClr val="000095"/>
                </a:solidFill>
                <a:latin typeface="Times New Roman"/>
                <a:cs typeface="Times New Roman"/>
              </a:rPr>
              <a:t>our </a:t>
            </a:r>
            <a:r>
              <a:rPr sz="1700" i="1" spc="-10" dirty="0">
                <a:solidFill>
                  <a:srgbClr val="000095"/>
                </a:solidFill>
                <a:latin typeface="Times New Roman"/>
                <a:cs typeface="Times New Roman"/>
              </a:rPr>
              <a:t>standard. </a:t>
            </a:r>
            <a:r>
              <a:rPr sz="1700" i="1" dirty="0">
                <a:solidFill>
                  <a:srgbClr val="000095"/>
                </a:solidFill>
                <a:latin typeface="Times New Roman"/>
                <a:cs typeface="Times New Roman"/>
              </a:rPr>
              <a:t>What mask, </a:t>
            </a:r>
            <a:r>
              <a:rPr sz="1700" i="1" spc="-25" dirty="0">
                <a:solidFill>
                  <a:srgbClr val="000095"/>
                </a:solidFill>
                <a:latin typeface="Times New Roman"/>
                <a:cs typeface="Times New Roman"/>
              </a:rPr>
              <a:t>however, </a:t>
            </a:r>
            <a:r>
              <a:rPr sz="1700" i="1" dirty="0">
                <a:solidFill>
                  <a:srgbClr val="000095"/>
                </a:solidFill>
                <a:latin typeface="Times New Roman"/>
                <a:cs typeface="Times New Roman"/>
              </a:rPr>
              <a:t>would  </a:t>
            </a:r>
            <a:r>
              <a:rPr sz="1700" i="1" spc="-5" dirty="0">
                <a:solidFill>
                  <a:srgbClr val="000095"/>
                </a:solidFill>
                <a:latin typeface="Times New Roman"/>
                <a:cs typeface="Times New Roman"/>
              </a:rPr>
              <a:t>imply technically </a:t>
            </a:r>
            <a:r>
              <a:rPr sz="1700" i="1" dirty="0">
                <a:solidFill>
                  <a:srgbClr val="000095"/>
                </a:solidFill>
                <a:latin typeface="Times New Roman"/>
                <a:cs typeface="Times New Roman"/>
              </a:rPr>
              <a:t>would be the </a:t>
            </a:r>
            <a:r>
              <a:rPr sz="1700" i="1" spc="-5" dirty="0">
                <a:solidFill>
                  <a:srgbClr val="000095"/>
                </a:solidFill>
                <a:latin typeface="Times New Roman"/>
                <a:cs typeface="Times New Roman"/>
              </a:rPr>
              <a:t>“spectacles” </a:t>
            </a:r>
            <a:r>
              <a:rPr sz="1700" i="1" spc="-10" dirty="0">
                <a:solidFill>
                  <a:srgbClr val="000095"/>
                </a:solidFill>
                <a:latin typeface="Times New Roman"/>
                <a:cs typeface="Times New Roman"/>
              </a:rPr>
              <a:t>around </a:t>
            </a:r>
            <a:r>
              <a:rPr sz="1700" i="1" dirty="0">
                <a:solidFill>
                  <a:srgbClr val="000095"/>
                </a:solidFill>
                <a:latin typeface="Times New Roman"/>
                <a:cs typeface="Times New Roman"/>
              </a:rPr>
              <a:t>the eyes, </a:t>
            </a:r>
            <a:r>
              <a:rPr sz="1700" i="1" spc="-5" dirty="0">
                <a:solidFill>
                  <a:srgbClr val="000095"/>
                </a:solidFill>
                <a:latin typeface="Times New Roman"/>
                <a:cs typeface="Times New Roman"/>
              </a:rPr>
              <a:t>which should </a:t>
            </a:r>
            <a:r>
              <a:rPr sz="1700" i="1" dirty="0">
                <a:solidFill>
                  <a:srgbClr val="000095"/>
                </a:solidFill>
                <a:latin typeface="Times New Roman"/>
                <a:cs typeface="Times New Roman"/>
              </a:rPr>
              <a:t>be </a:t>
            </a:r>
            <a:r>
              <a:rPr sz="1700" i="1" spc="-5" dirty="0">
                <a:solidFill>
                  <a:srgbClr val="000095"/>
                </a:solidFill>
                <a:latin typeface="Times New Roman"/>
                <a:cs typeface="Times New Roman"/>
              </a:rPr>
              <a:t>dark/black.  Mention </a:t>
            </a:r>
            <a:r>
              <a:rPr sz="1700" i="1" dirty="0">
                <a:solidFill>
                  <a:srgbClr val="000095"/>
                </a:solidFill>
                <a:latin typeface="Times New Roman"/>
                <a:cs typeface="Times New Roman"/>
              </a:rPr>
              <a:t>of muzzle/mask </a:t>
            </a:r>
            <a:r>
              <a:rPr sz="1700" i="1" spc="-5" dirty="0">
                <a:solidFill>
                  <a:srgbClr val="000095"/>
                </a:solidFill>
                <a:latin typeface="Times New Roman"/>
                <a:cs typeface="Times New Roman"/>
              </a:rPr>
              <a:t>is actually interchanged to describe </a:t>
            </a:r>
            <a:r>
              <a:rPr sz="1700" i="1" dirty="0">
                <a:solidFill>
                  <a:srgbClr val="000095"/>
                </a:solidFill>
                <a:latin typeface="Times New Roman"/>
                <a:cs typeface="Times New Roman"/>
              </a:rPr>
              <a:t>the pigment of the</a:t>
            </a:r>
            <a:r>
              <a:rPr sz="1700" i="1" spc="-40" dirty="0">
                <a:solidFill>
                  <a:srgbClr val="000095"/>
                </a:solidFill>
                <a:latin typeface="Times New Roman"/>
                <a:cs typeface="Times New Roman"/>
              </a:rPr>
              <a:t> </a:t>
            </a:r>
            <a:r>
              <a:rPr sz="1700" i="1" dirty="0">
                <a:solidFill>
                  <a:srgbClr val="000095"/>
                </a:solidFill>
                <a:latin typeface="Times New Roman"/>
                <a:cs typeface="Times New Roman"/>
              </a:rPr>
              <a:t>head.</a:t>
            </a:r>
            <a:endParaRPr sz="1700">
              <a:latin typeface="Times New Roman"/>
              <a:cs typeface="Times New Roman"/>
            </a:endParaRPr>
          </a:p>
          <a:p>
            <a:pPr marL="243840" marR="45085" indent="-231140">
              <a:lnSpc>
                <a:spcPct val="100000"/>
              </a:lnSpc>
              <a:buClr>
                <a:srgbClr val="3C3C3C"/>
              </a:buClr>
              <a:buFont typeface="Times New Roman"/>
              <a:buChar char="•"/>
              <a:tabLst>
                <a:tab pos="243840" algn="l"/>
                <a:tab pos="244475" algn="l"/>
              </a:tabLst>
            </a:pPr>
            <a:r>
              <a:rPr sz="1700" i="1" dirty="0">
                <a:solidFill>
                  <a:srgbClr val="000095"/>
                </a:solidFill>
                <a:latin typeface="Times New Roman"/>
                <a:cs typeface="Times New Roman"/>
              </a:rPr>
              <a:t>When </a:t>
            </a:r>
            <a:r>
              <a:rPr sz="1700" i="1" spc="-5" dirty="0">
                <a:solidFill>
                  <a:srgbClr val="000095"/>
                </a:solidFill>
                <a:latin typeface="Times New Roman"/>
                <a:cs typeface="Times New Roman"/>
              </a:rPr>
              <a:t>evaluating </a:t>
            </a:r>
            <a:r>
              <a:rPr sz="1700" i="1" dirty="0">
                <a:solidFill>
                  <a:srgbClr val="000095"/>
                </a:solidFill>
                <a:latin typeface="Times New Roman"/>
                <a:cs typeface="Times New Roman"/>
              </a:rPr>
              <a:t>the head and </a:t>
            </a:r>
            <a:r>
              <a:rPr sz="1700" i="1" spc="-10" dirty="0">
                <a:solidFill>
                  <a:srgbClr val="000095"/>
                </a:solidFill>
                <a:latin typeface="Times New Roman"/>
                <a:cs typeface="Times New Roman"/>
              </a:rPr>
              <a:t>expression </a:t>
            </a:r>
            <a:r>
              <a:rPr sz="1700" i="1" dirty="0">
                <a:solidFill>
                  <a:srgbClr val="000095"/>
                </a:solidFill>
                <a:latin typeface="Times New Roman"/>
                <a:cs typeface="Times New Roman"/>
              </a:rPr>
              <a:t>of </a:t>
            </a:r>
            <a:r>
              <a:rPr sz="1700" i="1" spc="-5" dirty="0">
                <a:solidFill>
                  <a:srgbClr val="000095"/>
                </a:solidFill>
                <a:latin typeface="Times New Roman"/>
                <a:cs typeface="Times New Roman"/>
              </a:rPr>
              <a:t>the Bullmastiff, </a:t>
            </a:r>
            <a:r>
              <a:rPr sz="1700" i="1" dirty="0">
                <a:solidFill>
                  <a:srgbClr val="000095"/>
                </a:solidFill>
                <a:latin typeface="Times New Roman"/>
                <a:cs typeface="Times New Roman"/>
              </a:rPr>
              <a:t>one must consider pigment  and masking. </a:t>
            </a:r>
            <a:r>
              <a:rPr sz="1700" i="1" spc="-5" dirty="0">
                <a:solidFill>
                  <a:srgbClr val="000095"/>
                </a:solidFill>
                <a:latin typeface="Times New Roman"/>
                <a:cs typeface="Times New Roman"/>
              </a:rPr>
              <a:t>The </a:t>
            </a:r>
            <a:r>
              <a:rPr sz="1700" i="1" dirty="0">
                <a:solidFill>
                  <a:srgbClr val="000095"/>
                </a:solidFill>
                <a:latin typeface="Times New Roman"/>
                <a:cs typeface="Times New Roman"/>
              </a:rPr>
              <a:t>AKC </a:t>
            </a:r>
            <a:r>
              <a:rPr sz="1700" i="1" spc="-10" dirty="0">
                <a:solidFill>
                  <a:srgbClr val="000095"/>
                </a:solidFill>
                <a:latin typeface="Times New Roman"/>
                <a:cs typeface="Times New Roman"/>
              </a:rPr>
              <a:t>standard </a:t>
            </a:r>
            <a:r>
              <a:rPr sz="1700" i="1" dirty="0">
                <a:solidFill>
                  <a:srgbClr val="000095"/>
                </a:solidFill>
                <a:latin typeface="Times New Roman"/>
                <a:cs typeface="Times New Roman"/>
              </a:rPr>
              <a:t>asks </a:t>
            </a:r>
            <a:r>
              <a:rPr sz="1700" i="1" spc="-5" dirty="0">
                <a:solidFill>
                  <a:srgbClr val="000095"/>
                </a:solidFill>
                <a:latin typeface="Times New Roman"/>
                <a:cs typeface="Times New Roman"/>
              </a:rPr>
              <a:t>for </a:t>
            </a:r>
            <a:r>
              <a:rPr sz="1700" i="1" dirty="0">
                <a:solidFill>
                  <a:srgbClr val="000095"/>
                </a:solidFill>
                <a:latin typeface="Times New Roman"/>
                <a:cs typeface="Times New Roman"/>
              </a:rPr>
              <a:t>a </a:t>
            </a:r>
            <a:r>
              <a:rPr sz="1700" i="1" spc="-5" dirty="0">
                <a:solidFill>
                  <a:srgbClr val="000095"/>
                </a:solidFill>
                <a:latin typeface="Times New Roman"/>
                <a:cs typeface="Times New Roman"/>
              </a:rPr>
              <a:t>“dark </a:t>
            </a:r>
            <a:r>
              <a:rPr sz="1700" i="1" dirty="0">
                <a:solidFill>
                  <a:srgbClr val="000095"/>
                </a:solidFill>
                <a:latin typeface="Times New Roman"/>
                <a:cs typeface="Times New Roman"/>
              </a:rPr>
              <a:t>muzzle” and a </a:t>
            </a:r>
            <a:r>
              <a:rPr sz="1700" i="1" spc="-5" dirty="0">
                <a:solidFill>
                  <a:srgbClr val="000095"/>
                </a:solidFill>
                <a:latin typeface="Times New Roman"/>
                <a:cs typeface="Times New Roman"/>
              </a:rPr>
              <a:t>variable </a:t>
            </a:r>
            <a:r>
              <a:rPr sz="1700" i="1" spc="-10" dirty="0">
                <a:solidFill>
                  <a:srgbClr val="000095"/>
                </a:solidFill>
                <a:latin typeface="Times New Roman"/>
                <a:cs typeface="Times New Roman"/>
              </a:rPr>
              <a:t>degree </a:t>
            </a:r>
            <a:r>
              <a:rPr sz="1700" i="1" dirty="0">
                <a:solidFill>
                  <a:srgbClr val="000095"/>
                </a:solidFill>
                <a:latin typeface="Times New Roman"/>
                <a:cs typeface="Times New Roman"/>
              </a:rPr>
              <a:t>of  pigment can be seen on the </a:t>
            </a:r>
            <a:r>
              <a:rPr sz="1700" i="1" spc="-5" dirty="0">
                <a:solidFill>
                  <a:srgbClr val="000095"/>
                </a:solidFill>
                <a:latin typeface="Times New Roman"/>
                <a:cs typeface="Times New Roman"/>
              </a:rPr>
              <a:t>Bullmastiffs </a:t>
            </a:r>
            <a:r>
              <a:rPr sz="1700" i="1" dirty="0">
                <a:solidFill>
                  <a:srgbClr val="000095"/>
                </a:solidFill>
                <a:latin typeface="Times New Roman"/>
                <a:cs typeface="Times New Roman"/>
              </a:rPr>
              <a:t>of </a:t>
            </a:r>
            <a:r>
              <a:rPr sz="1700" i="1" spc="-20" dirty="0">
                <a:solidFill>
                  <a:srgbClr val="000095"/>
                </a:solidFill>
                <a:latin typeface="Times New Roman"/>
                <a:cs typeface="Times New Roman"/>
              </a:rPr>
              <a:t>today. </a:t>
            </a:r>
            <a:r>
              <a:rPr sz="1700" i="1" spc="-5" dirty="0">
                <a:solidFill>
                  <a:srgbClr val="000095"/>
                </a:solidFill>
                <a:latin typeface="Times New Roman"/>
                <a:cs typeface="Times New Roman"/>
              </a:rPr>
              <a:t>Masking </a:t>
            </a:r>
            <a:r>
              <a:rPr sz="1700" i="1" dirty="0">
                <a:solidFill>
                  <a:srgbClr val="000095"/>
                </a:solidFill>
                <a:latin typeface="Times New Roman"/>
                <a:cs typeface="Times New Roman"/>
              </a:rPr>
              <a:t>and pigment </a:t>
            </a:r>
            <a:r>
              <a:rPr sz="1700" i="1" spc="-20" dirty="0">
                <a:solidFill>
                  <a:srgbClr val="000095"/>
                </a:solidFill>
                <a:latin typeface="Times New Roman"/>
                <a:cs typeface="Times New Roman"/>
              </a:rPr>
              <a:t>are </a:t>
            </a:r>
            <a:r>
              <a:rPr sz="1700" i="1" spc="-10" dirty="0">
                <a:solidFill>
                  <a:srgbClr val="000095"/>
                </a:solidFill>
                <a:latin typeface="Times New Roman"/>
                <a:cs typeface="Times New Roman"/>
              </a:rPr>
              <a:t>desired </a:t>
            </a:r>
            <a:r>
              <a:rPr sz="1700" i="1" spc="-5" dirty="0">
                <a:solidFill>
                  <a:srgbClr val="000095"/>
                </a:solidFill>
                <a:latin typeface="Times New Roman"/>
                <a:cs typeface="Times New Roman"/>
              </a:rPr>
              <a:t>to  complete </a:t>
            </a:r>
            <a:r>
              <a:rPr sz="1700" i="1" dirty="0">
                <a:solidFill>
                  <a:srgbClr val="000095"/>
                </a:solidFill>
                <a:latin typeface="Times New Roman"/>
                <a:cs typeface="Times New Roman"/>
              </a:rPr>
              <a:t>the </a:t>
            </a:r>
            <a:r>
              <a:rPr sz="1700" i="1" spc="-10" dirty="0">
                <a:solidFill>
                  <a:srgbClr val="000095"/>
                </a:solidFill>
                <a:latin typeface="Times New Roman"/>
                <a:cs typeface="Times New Roman"/>
              </a:rPr>
              <a:t>expression </a:t>
            </a:r>
            <a:r>
              <a:rPr sz="1700" i="1" dirty="0">
                <a:solidFill>
                  <a:srgbClr val="000095"/>
                </a:solidFill>
                <a:latin typeface="Times New Roman"/>
                <a:cs typeface="Times New Roman"/>
              </a:rPr>
              <a:t>of the </a:t>
            </a:r>
            <a:r>
              <a:rPr sz="1700" i="1" spc="-5" dirty="0">
                <a:solidFill>
                  <a:srgbClr val="000095"/>
                </a:solidFill>
                <a:latin typeface="Times New Roman"/>
                <a:cs typeface="Times New Roman"/>
              </a:rPr>
              <a:t>Bullmastiff </a:t>
            </a:r>
            <a:r>
              <a:rPr sz="1700" i="1" dirty="0">
                <a:solidFill>
                  <a:srgbClr val="000095"/>
                </a:solidFill>
                <a:latin typeface="Times New Roman"/>
                <a:cs typeface="Times New Roman"/>
              </a:rPr>
              <a:t>and a </a:t>
            </a:r>
            <a:r>
              <a:rPr sz="1700" i="1" spc="-5" dirty="0">
                <a:solidFill>
                  <a:srgbClr val="000095"/>
                </a:solidFill>
                <a:latin typeface="Times New Roman"/>
                <a:cs typeface="Times New Roman"/>
              </a:rPr>
              <a:t>completely black </a:t>
            </a:r>
            <a:r>
              <a:rPr sz="1700" i="1" dirty="0">
                <a:solidFill>
                  <a:srgbClr val="000095"/>
                </a:solidFill>
                <a:latin typeface="Times New Roman"/>
                <a:cs typeface="Times New Roman"/>
              </a:rPr>
              <a:t>mask </a:t>
            </a:r>
            <a:r>
              <a:rPr sz="1700" i="1" spc="-5" dirty="0">
                <a:solidFill>
                  <a:srgbClr val="000095"/>
                </a:solidFill>
                <a:latin typeface="Times New Roman"/>
                <a:cs typeface="Times New Roman"/>
              </a:rPr>
              <a:t>extending </a:t>
            </a:r>
            <a:r>
              <a:rPr sz="1700" i="1" dirty="0">
                <a:solidFill>
                  <a:srgbClr val="000095"/>
                </a:solidFill>
                <a:latin typeface="Times New Roman"/>
                <a:cs typeface="Times New Roman"/>
              </a:rPr>
              <a:t>up </a:t>
            </a:r>
            <a:r>
              <a:rPr sz="1700" i="1" spc="-5" dirty="0">
                <a:solidFill>
                  <a:srgbClr val="000095"/>
                </a:solidFill>
                <a:latin typeface="Times New Roman"/>
                <a:cs typeface="Times New Roman"/>
              </a:rPr>
              <a:t>to </a:t>
            </a:r>
            <a:r>
              <a:rPr sz="1700" i="1" dirty="0">
                <a:solidFill>
                  <a:srgbClr val="000095"/>
                </a:solidFill>
                <a:latin typeface="Times New Roman"/>
                <a:cs typeface="Times New Roman"/>
              </a:rPr>
              <a:t>the  eyes or ears </a:t>
            </a:r>
            <a:r>
              <a:rPr sz="1700" i="1" spc="-5" dirty="0">
                <a:solidFill>
                  <a:srgbClr val="000095"/>
                </a:solidFill>
                <a:latin typeface="Times New Roman"/>
                <a:cs typeface="Times New Roman"/>
              </a:rPr>
              <a:t>is </a:t>
            </a:r>
            <a:r>
              <a:rPr sz="1700" i="1" dirty="0">
                <a:solidFill>
                  <a:srgbClr val="000095"/>
                </a:solidFill>
                <a:latin typeface="Times New Roman"/>
                <a:cs typeface="Times New Roman"/>
              </a:rPr>
              <a:t>not any </a:t>
            </a:r>
            <a:r>
              <a:rPr sz="1700" i="1" spc="-15" dirty="0">
                <a:solidFill>
                  <a:srgbClr val="000095"/>
                </a:solidFill>
                <a:latin typeface="Times New Roman"/>
                <a:cs typeface="Times New Roman"/>
              </a:rPr>
              <a:t>more </a:t>
            </a:r>
            <a:r>
              <a:rPr sz="1700" i="1" spc="-5" dirty="0">
                <a:solidFill>
                  <a:srgbClr val="000095"/>
                </a:solidFill>
                <a:latin typeface="Times New Roman"/>
                <a:cs typeface="Times New Roman"/>
              </a:rPr>
              <a:t>desirable </a:t>
            </a:r>
            <a:r>
              <a:rPr sz="1700" i="1" dirty="0">
                <a:solidFill>
                  <a:srgbClr val="000095"/>
                </a:solidFill>
                <a:latin typeface="Times New Roman"/>
                <a:cs typeface="Times New Roman"/>
              </a:rPr>
              <a:t>than a dark mask that covers the muzzle and eye  rims. Because dark pigment </a:t>
            </a:r>
            <a:r>
              <a:rPr sz="1700" i="1" spc="-5" dirty="0">
                <a:solidFill>
                  <a:srgbClr val="000095"/>
                </a:solidFill>
                <a:latin typeface="Times New Roman"/>
                <a:cs typeface="Times New Roman"/>
              </a:rPr>
              <a:t>is </a:t>
            </a:r>
            <a:r>
              <a:rPr sz="1700" i="1" dirty="0">
                <a:solidFill>
                  <a:srgbClr val="000095"/>
                </a:solidFill>
                <a:latin typeface="Times New Roman"/>
                <a:cs typeface="Times New Roman"/>
              </a:rPr>
              <a:t>so important </a:t>
            </a:r>
            <a:r>
              <a:rPr sz="1700" i="1" spc="-5" dirty="0">
                <a:solidFill>
                  <a:srgbClr val="000095"/>
                </a:solidFill>
                <a:latin typeface="Times New Roman"/>
                <a:cs typeface="Times New Roman"/>
              </a:rPr>
              <a:t>to maintain Bullmastiff </a:t>
            </a:r>
            <a:r>
              <a:rPr sz="1700" i="1" spc="-10" dirty="0">
                <a:solidFill>
                  <a:srgbClr val="000095"/>
                </a:solidFill>
                <a:latin typeface="Times New Roman"/>
                <a:cs typeface="Times New Roman"/>
              </a:rPr>
              <a:t>expression, </a:t>
            </a:r>
            <a:r>
              <a:rPr sz="1700" i="1" dirty="0">
                <a:solidFill>
                  <a:srgbClr val="000095"/>
                </a:solidFill>
                <a:latin typeface="Times New Roman"/>
                <a:cs typeface="Times New Roman"/>
              </a:rPr>
              <a:t>a </a:t>
            </a:r>
            <a:r>
              <a:rPr sz="1700" i="1" spc="-20" dirty="0">
                <a:solidFill>
                  <a:srgbClr val="000095"/>
                </a:solidFill>
                <a:latin typeface="Times New Roman"/>
                <a:cs typeface="Times New Roman"/>
              </a:rPr>
              <a:t>gray,  </a:t>
            </a:r>
            <a:r>
              <a:rPr sz="1700" i="1" spc="-5" dirty="0">
                <a:solidFill>
                  <a:srgbClr val="000095"/>
                </a:solidFill>
                <a:latin typeface="Times New Roman"/>
                <a:cs typeface="Times New Roman"/>
              </a:rPr>
              <a:t>liver </a:t>
            </a:r>
            <a:r>
              <a:rPr sz="1700" i="1" dirty="0">
                <a:solidFill>
                  <a:srgbClr val="000095"/>
                </a:solidFill>
                <a:latin typeface="Times New Roman"/>
                <a:cs typeface="Times New Roman"/>
              </a:rPr>
              <a:t>or </a:t>
            </a:r>
            <a:r>
              <a:rPr sz="1700" i="1" spc="-5" dirty="0">
                <a:solidFill>
                  <a:srgbClr val="000095"/>
                </a:solidFill>
                <a:latin typeface="Times New Roman"/>
                <a:cs typeface="Times New Roman"/>
              </a:rPr>
              <a:t>diluted </a:t>
            </a:r>
            <a:r>
              <a:rPr sz="1700" i="1" dirty="0">
                <a:solidFill>
                  <a:srgbClr val="000095"/>
                </a:solidFill>
                <a:latin typeface="Times New Roman"/>
                <a:cs typeface="Times New Roman"/>
              </a:rPr>
              <a:t>mask, </a:t>
            </a:r>
            <a:r>
              <a:rPr sz="1700" i="1" spc="-5" dirty="0">
                <a:solidFill>
                  <a:srgbClr val="000095"/>
                </a:solidFill>
                <a:latin typeface="Times New Roman"/>
                <a:cs typeface="Times New Roman"/>
              </a:rPr>
              <a:t>otherwise </a:t>
            </a:r>
            <a:r>
              <a:rPr sz="1700" i="1" dirty="0">
                <a:solidFill>
                  <a:srgbClr val="000095"/>
                </a:solidFill>
                <a:latin typeface="Times New Roman"/>
                <a:cs typeface="Times New Roman"/>
              </a:rPr>
              <a:t>known as Dudley pigment </a:t>
            </a:r>
            <a:r>
              <a:rPr sz="1700" i="1" spc="-5" dirty="0">
                <a:solidFill>
                  <a:srgbClr val="000095"/>
                </a:solidFill>
                <a:latin typeface="Times New Roman"/>
                <a:cs typeface="Times New Roman"/>
              </a:rPr>
              <a:t>(part </a:t>
            </a:r>
            <a:r>
              <a:rPr sz="1700" i="1" dirty="0">
                <a:solidFill>
                  <a:srgbClr val="000095"/>
                </a:solidFill>
                <a:latin typeface="Times New Roman"/>
                <a:cs typeface="Times New Roman"/>
              </a:rPr>
              <a:t>of an </a:t>
            </a:r>
            <a:r>
              <a:rPr sz="1700" i="1" spc="-5" dirty="0">
                <a:solidFill>
                  <a:srgbClr val="000095"/>
                </a:solidFill>
                <a:latin typeface="Times New Roman"/>
                <a:cs typeface="Times New Roman"/>
              </a:rPr>
              <a:t>undesirable  mutation), should </a:t>
            </a:r>
            <a:r>
              <a:rPr sz="1700" i="1" dirty="0">
                <a:solidFill>
                  <a:srgbClr val="000095"/>
                </a:solidFill>
                <a:latin typeface="Times New Roman"/>
                <a:cs typeface="Times New Roman"/>
              </a:rPr>
              <a:t>never be </a:t>
            </a:r>
            <a:r>
              <a:rPr sz="1700" i="1" spc="-15" dirty="0">
                <a:solidFill>
                  <a:srgbClr val="000095"/>
                </a:solidFill>
                <a:latin typeface="Times New Roman"/>
                <a:cs typeface="Times New Roman"/>
              </a:rPr>
              <a:t>rewarded </a:t>
            </a:r>
            <a:r>
              <a:rPr sz="1700" i="1" spc="-5" dirty="0">
                <a:solidFill>
                  <a:srgbClr val="000095"/>
                </a:solidFill>
                <a:latin typeface="Times New Roman"/>
                <a:cs typeface="Times New Roman"/>
              </a:rPr>
              <a:t>in </a:t>
            </a:r>
            <a:r>
              <a:rPr sz="1700" i="1" dirty="0">
                <a:solidFill>
                  <a:srgbClr val="000095"/>
                </a:solidFill>
                <a:latin typeface="Times New Roman"/>
                <a:cs typeface="Times New Roman"/>
              </a:rPr>
              <a:t>the </a:t>
            </a:r>
            <a:r>
              <a:rPr sz="1700" i="1" spc="-5" dirty="0">
                <a:solidFill>
                  <a:srgbClr val="000095"/>
                </a:solidFill>
                <a:latin typeface="Times New Roman"/>
                <a:cs typeface="Times New Roman"/>
              </a:rPr>
              <a:t>ring </a:t>
            </a:r>
            <a:r>
              <a:rPr sz="1700" i="1" dirty="0">
                <a:solidFill>
                  <a:srgbClr val="000095"/>
                </a:solidFill>
                <a:latin typeface="Times New Roman"/>
                <a:cs typeface="Times New Roman"/>
              </a:rPr>
              <a:t>or used </a:t>
            </a:r>
            <a:r>
              <a:rPr sz="1700" i="1" spc="-5" dirty="0">
                <a:solidFill>
                  <a:srgbClr val="000095"/>
                </a:solidFill>
                <a:latin typeface="Times New Roman"/>
                <a:cs typeface="Times New Roman"/>
              </a:rPr>
              <a:t>for</a:t>
            </a:r>
            <a:r>
              <a:rPr sz="1700" i="1" spc="-35" dirty="0">
                <a:solidFill>
                  <a:srgbClr val="000095"/>
                </a:solidFill>
                <a:latin typeface="Times New Roman"/>
                <a:cs typeface="Times New Roman"/>
              </a:rPr>
              <a:t> </a:t>
            </a:r>
            <a:r>
              <a:rPr sz="1700" i="1" spc="-10" dirty="0">
                <a:solidFill>
                  <a:srgbClr val="000095"/>
                </a:solidFill>
                <a:latin typeface="Times New Roman"/>
                <a:cs typeface="Times New Roman"/>
              </a:rPr>
              <a:t>breeding.</a:t>
            </a:r>
            <a:endParaRPr sz="1700">
              <a:latin typeface="Times New Roman"/>
              <a:cs typeface="Times New Roman"/>
            </a:endParaRPr>
          </a:p>
          <a:p>
            <a:pPr marL="243840" marR="57150" indent="-231140">
              <a:lnSpc>
                <a:spcPct val="100000"/>
              </a:lnSpc>
              <a:spcBef>
                <a:spcPts val="5"/>
              </a:spcBef>
              <a:buClr>
                <a:srgbClr val="3C3C3C"/>
              </a:buClr>
              <a:buFont typeface="Times New Roman"/>
              <a:buChar char="•"/>
              <a:tabLst>
                <a:tab pos="243840" algn="l"/>
                <a:tab pos="244475" algn="l"/>
              </a:tabLst>
            </a:pPr>
            <a:r>
              <a:rPr sz="1700" i="1" dirty="0">
                <a:solidFill>
                  <a:srgbClr val="000095"/>
                </a:solidFill>
                <a:latin typeface="Times New Roman"/>
                <a:cs typeface="Times New Roman"/>
              </a:rPr>
              <a:t>Be wary of how pigment can change the </a:t>
            </a:r>
            <a:r>
              <a:rPr sz="1700" i="1" spc="-5" dirty="0">
                <a:solidFill>
                  <a:srgbClr val="000095"/>
                </a:solidFill>
                <a:latin typeface="Times New Roman"/>
                <a:cs typeface="Times New Roman"/>
              </a:rPr>
              <a:t>overall </a:t>
            </a:r>
            <a:r>
              <a:rPr sz="1700" i="1" dirty="0">
                <a:solidFill>
                  <a:srgbClr val="000095"/>
                </a:solidFill>
                <a:latin typeface="Times New Roman"/>
                <a:cs typeface="Times New Roman"/>
              </a:rPr>
              <a:t>look of the head and </a:t>
            </a:r>
            <a:r>
              <a:rPr sz="1700" i="1" spc="-20" dirty="0">
                <a:solidFill>
                  <a:srgbClr val="000095"/>
                </a:solidFill>
                <a:latin typeface="Times New Roman"/>
                <a:cs typeface="Times New Roman"/>
              </a:rPr>
              <a:t>rely </a:t>
            </a:r>
            <a:r>
              <a:rPr sz="1700" i="1" dirty="0">
                <a:solidFill>
                  <a:srgbClr val="000095"/>
                </a:solidFill>
                <a:latin typeface="Times New Roman"/>
                <a:cs typeface="Times New Roman"/>
              </a:rPr>
              <a:t>on manual exam  </a:t>
            </a:r>
            <a:r>
              <a:rPr sz="1700" i="1" spc="-5" dirty="0">
                <a:solidFill>
                  <a:srgbClr val="000095"/>
                </a:solidFill>
                <a:latin typeface="Times New Roman"/>
                <a:cs typeface="Times New Roman"/>
              </a:rPr>
              <a:t>to </a:t>
            </a:r>
            <a:r>
              <a:rPr sz="1700" i="1" dirty="0">
                <a:solidFill>
                  <a:srgbClr val="000095"/>
                </a:solidFill>
                <a:latin typeface="Times New Roman"/>
                <a:cs typeface="Times New Roman"/>
              </a:rPr>
              <a:t>conclude on </a:t>
            </a:r>
            <a:r>
              <a:rPr sz="1700" i="1" spc="-10" dirty="0">
                <a:solidFill>
                  <a:srgbClr val="000095"/>
                </a:solidFill>
                <a:latin typeface="Times New Roman"/>
                <a:cs typeface="Times New Roman"/>
              </a:rPr>
              <a:t>correct structure </a:t>
            </a:r>
            <a:r>
              <a:rPr sz="1700" i="1" dirty="0">
                <a:solidFill>
                  <a:srgbClr val="000095"/>
                </a:solidFill>
                <a:latin typeface="Times New Roman"/>
                <a:cs typeface="Times New Roman"/>
              </a:rPr>
              <a:t>not </a:t>
            </a:r>
            <a:r>
              <a:rPr sz="1700" i="1" spc="-5" dirty="0">
                <a:solidFill>
                  <a:srgbClr val="000095"/>
                </a:solidFill>
                <a:latin typeface="Times New Roman"/>
                <a:cs typeface="Times New Roman"/>
              </a:rPr>
              <a:t>visual. </a:t>
            </a:r>
            <a:r>
              <a:rPr sz="1700" i="1" dirty="0">
                <a:solidFill>
                  <a:srgbClr val="000095"/>
                </a:solidFill>
                <a:latin typeface="Times New Roman"/>
                <a:cs typeface="Times New Roman"/>
              </a:rPr>
              <a:t>And that </a:t>
            </a:r>
            <a:r>
              <a:rPr sz="1700" i="1" spc="-5" dirty="0">
                <a:solidFill>
                  <a:srgbClr val="000095"/>
                </a:solidFill>
                <a:latin typeface="Times New Roman"/>
                <a:cs typeface="Times New Roman"/>
              </a:rPr>
              <a:t>while </a:t>
            </a:r>
            <a:r>
              <a:rPr sz="1700" i="1" dirty="0">
                <a:solidFill>
                  <a:srgbClr val="000095"/>
                </a:solidFill>
                <a:latin typeface="Times New Roman"/>
                <a:cs typeface="Times New Roman"/>
              </a:rPr>
              <a:t>a </a:t>
            </a:r>
            <a:r>
              <a:rPr sz="1700" i="1" spc="-5" dirty="0">
                <a:solidFill>
                  <a:srgbClr val="000095"/>
                </a:solidFill>
                <a:latin typeface="Times New Roman"/>
                <a:cs typeface="Times New Roman"/>
              </a:rPr>
              <a:t>full black </a:t>
            </a:r>
            <a:r>
              <a:rPr sz="1700" i="1" dirty="0">
                <a:solidFill>
                  <a:srgbClr val="000095"/>
                </a:solidFill>
                <a:latin typeface="Times New Roman"/>
                <a:cs typeface="Times New Roman"/>
              </a:rPr>
              <a:t>mask may be  </a:t>
            </a:r>
            <a:r>
              <a:rPr sz="1700" i="1" spc="-5" dirty="0">
                <a:solidFill>
                  <a:srgbClr val="000095"/>
                </a:solidFill>
                <a:latin typeface="Times New Roman"/>
                <a:cs typeface="Times New Roman"/>
              </a:rPr>
              <a:t>striking, </a:t>
            </a:r>
            <a:r>
              <a:rPr sz="1700" i="1" spc="-15" dirty="0">
                <a:solidFill>
                  <a:srgbClr val="000095"/>
                </a:solidFill>
                <a:latin typeface="Times New Roman"/>
                <a:cs typeface="Times New Roman"/>
              </a:rPr>
              <a:t>there </a:t>
            </a:r>
            <a:r>
              <a:rPr sz="1700" i="1" spc="-5" dirty="0">
                <a:solidFill>
                  <a:srgbClr val="000095"/>
                </a:solidFill>
                <a:latin typeface="Times New Roman"/>
                <a:cs typeface="Times New Roman"/>
              </a:rPr>
              <a:t>will </a:t>
            </a:r>
            <a:r>
              <a:rPr sz="1700" i="1" dirty="0">
                <a:solidFill>
                  <a:srgbClr val="000095"/>
                </a:solidFill>
                <a:latin typeface="Times New Roman"/>
                <a:cs typeface="Times New Roman"/>
              </a:rPr>
              <a:t>always be a natural </a:t>
            </a:r>
            <a:r>
              <a:rPr sz="1700" i="1" spc="-5" dirty="0">
                <a:solidFill>
                  <a:srgbClr val="000095"/>
                </a:solidFill>
                <a:latin typeface="Times New Roman"/>
                <a:cs typeface="Times New Roman"/>
              </a:rPr>
              <a:t>blend </a:t>
            </a:r>
            <a:r>
              <a:rPr sz="1700" i="1" dirty="0">
                <a:solidFill>
                  <a:srgbClr val="000095"/>
                </a:solidFill>
                <a:latin typeface="Times New Roman"/>
                <a:cs typeface="Times New Roman"/>
              </a:rPr>
              <a:t>between body </a:t>
            </a:r>
            <a:r>
              <a:rPr sz="1700" i="1" spc="-5" dirty="0">
                <a:solidFill>
                  <a:srgbClr val="000095"/>
                </a:solidFill>
                <a:latin typeface="Times New Roman"/>
                <a:cs typeface="Times New Roman"/>
              </a:rPr>
              <a:t>color </a:t>
            </a:r>
            <a:r>
              <a:rPr sz="1700" i="1" dirty="0">
                <a:solidFill>
                  <a:srgbClr val="000095"/>
                </a:solidFill>
                <a:latin typeface="Times New Roman"/>
                <a:cs typeface="Times New Roman"/>
              </a:rPr>
              <a:t>and the mask/muzzle and  </a:t>
            </a:r>
            <a:r>
              <a:rPr sz="1700" i="1" spc="-5" dirty="0">
                <a:solidFill>
                  <a:srgbClr val="000095"/>
                </a:solidFill>
                <a:latin typeface="Times New Roman"/>
                <a:cs typeface="Times New Roman"/>
              </a:rPr>
              <a:t>start </a:t>
            </a:r>
            <a:r>
              <a:rPr sz="1700" i="1" dirty="0">
                <a:solidFill>
                  <a:srgbClr val="000095"/>
                </a:solidFill>
                <a:latin typeface="Times New Roman"/>
                <a:cs typeface="Times New Roman"/>
              </a:rPr>
              <a:t>of the ear </a:t>
            </a:r>
            <a:r>
              <a:rPr sz="1700" i="1" spc="-35" dirty="0">
                <a:solidFill>
                  <a:srgbClr val="000095"/>
                </a:solidFill>
                <a:latin typeface="Times New Roman"/>
                <a:cs typeface="Times New Roman"/>
              </a:rPr>
              <a:t>color. </a:t>
            </a:r>
            <a:r>
              <a:rPr sz="1700" i="1" dirty="0">
                <a:solidFill>
                  <a:srgbClr val="000095"/>
                </a:solidFill>
                <a:latin typeface="Times New Roman"/>
                <a:cs typeface="Times New Roman"/>
              </a:rPr>
              <a:t>Be suspect of masks that appear dyed or</a:t>
            </a:r>
            <a:r>
              <a:rPr sz="1700" i="1" spc="-25" dirty="0">
                <a:solidFill>
                  <a:srgbClr val="000095"/>
                </a:solidFill>
                <a:latin typeface="Times New Roman"/>
                <a:cs typeface="Times New Roman"/>
              </a:rPr>
              <a:t> </a:t>
            </a:r>
            <a:r>
              <a:rPr sz="1700" i="1" spc="-5" dirty="0">
                <a:solidFill>
                  <a:srgbClr val="000095"/>
                </a:solidFill>
                <a:latin typeface="Times New Roman"/>
                <a:cs typeface="Times New Roman"/>
              </a:rPr>
              <a:t>artificial.</a:t>
            </a:r>
            <a:endParaRPr sz="1700">
              <a:latin typeface="Times New Roman"/>
              <a:cs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4557140" y="365505"/>
            <a:ext cx="420179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000095"/>
                </a:solidFill>
              </a:rPr>
              <a:t>Examples of Acceptable</a:t>
            </a:r>
            <a:r>
              <a:rPr sz="2400" spc="-225" dirty="0">
                <a:solidFill>
                  <a:srgbClr val="000095"/>
                </a:solidFill>
              </a:rPr>
              <a:t> </a:t>
            </a:r>
            <a:r>
              <a:rPr sz="2400" dirty="0">
                <a:solidFill>
                  <a:srgbClr val="000095"/>
                </a:solidFill>
              </a:rPr>
              <a:t>Masking</a:t>
            </a:r>
            <a:endParaRPr sz="2400"/>
          </a:p>
        </p:txBody>
      </p:sp>
      <p:sp>
        <p:nvSpPr>
          <p:cNvPr id="22" name="object 22"/>
          <p:cNvSpPr/>
          <p:nvPr/>
        </p:nvSpPr>
        <p:spPr>
          <a:xfrm>
            <a:off x="996696" y="944880"/>
            <a:ext cx="1918715" cy="1885188"/>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3639311" y="944880"/>
            <a:ext cx="2095500" cy="1885188"/>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6518147" y="944880"/>
            <a:ext cx="2040636" cy="1885188"/>
          </a:xfrm>
          <a:prstGeom prst="rect">
            <a:avLst/>
          </a:prstGeom>
          <a:blipFill>
            <a:blip r:embed="rId4" cstate="print"/>
            <a:stretch>
              <a:fillRect/>
            </a:stretch>
          </a:blipFill>
        </p:spPr>
        <p:txBody>
          <a:bodyPr wrap="square" lIns="0" tIns="0" rIns="0" bIns="0" rtlCol="0"/>
          <a:lstStyle/>
          <a:p>
            <a:endParaRPr/>
          </a:p>
        </p:txBody>
      </p:sp>
      <p:sp>
        <p:nvSpPr>
          <p:cNvPr id="25" name="object 25"/>
          <p:cNvSpPr/>
          <p:nvPr/>
        </p:nvSpPr>
        <p:spPr>
          <a:xfrm>
            <a:off x="996696" y="3139439"/>
            <a:ext cx="1958339" cy="1860804"/>
          </a:xfrm>
          <a:prstGeom prst="rect">
            <a:avLst/>
          </a:prstGeom>
          <a:blipFill>
            <a:blip r:embed="rId5" cstate="print"/>
            <a:stretch>
              <a:fillRect/>
            </a:stretch>
          </a:blipFill>
        </p:spPr>
        <p:txBody>
          <a:bodyPr wrap="square" lIns="0" tIns="0" rIns="0" bIns="0" rtlCol="0"/>
          <a:lstStyle/>
          <a:p>
            <a:endParaRPr/>
          </a:p>
        </p:txBody>
      </p:sp>
      <p:sp>
        <p:nvSpPr>
          <p:cNvPr id="26" name="object 26"/>
          <p:cNvSpPr/>
          <p:nvPr/>
        </p:nvSpPr>
        <p:spPr>
          <a:xfrm>
            <a:off x="3686555" y="3137916"/>
            <a:ext cx="1972055" cy="1862327"/>
          </a:xfrm>
          <a:prstGeom prst="rect">
            <a:avLst/>
          </a:prstGeom>
          <a:blipFill>
            <a:blip r:embed="rId6" cstate="print"/>
            <a:stretch>
              <a:fillRect/>
            </a:stretch>
          </a:blipFill>
        </p:spPr>
        <p:txBody>
          <a:bodyPr wrap="square" lIns="0" tIns="0" rIns="0" bIns="0" rtlCol="0"/>
          <a:lstStyle/>
          <a:p>
            <a:endParaRPr/>
          </a:p>
        </p:txBody>
      </p:sp>
      <p:sp>
        <p:nvSpPr>
          <p:cNvPr id="27" name="object 27"/>
          <p:cNvSpPr txBox="1"/>
          <p:nvPr/>
        </p:nvSpPr>
        <p:spPr>
          <a:xfrm>
            <a:off x="1069644" y="5365241"/>
            <a:ext cx="7367270" cy="1093470"/>
          </a:xfrm>
          <a:prstGeom prst="rect">
            <a:avLst/>
          </a:prstGeom>
        </p:spPr>
        <p:txBody>
          <a:bodyPr vert="horz" wrap="square" lIns="0" tIns="12700" rIns="0" bIns="0" rtlCol="0">
            <a:spAutoFit/>
          </a:bodyPr>
          <a:lstStyle/>
          <a:p>
            <a:pPr marL="243840" marR="5080" indent="-231140">
              <a:lnSpc>
                <a:spcPct val="100000"/>
              </a:lnSpc>
              <a:spcBef>
                <a:spcPts val="100"/>
              </a:spcBef>
              <a:buClr>
                <a:srgbClr val="3C3C3C"/>
              </a:buClr>
              <a:buFont typeface="Times New Roman"/>
              <a:buChar char="•"/>
              <a:tabLst>
                <a:tab pos="243840" algn="l"/>
                <a:tab pos="244475" algn="l"/>
              </a:tabLst>
            </a:pPr>
            <a:r>
              <a:rPr sz="1400" i="1" spc="-10" dirty="0">
                <a:solidFill>
                  <a:srgbClr val="000095"/>
                </a:solidFill>
                <a:latin typeface="Times New Roman"/>
                <a:cs typeface="Times New Roman"/>
              </a:rPr>
              <a:t>There </a:t>
            </a:r>
            <a:r>
              <a:rPr sz="1400" i="1" dirty="0">
                <a:solidFill>
                  <a:srgbClr val="000095"/>
                </a:solidFill>
                <a:latin typeface="Times New Roman"/>
                <a:cs typeface="Times New Roman"/>
              </a:rPr>
              <a:t>is always a natural blending of coat color and pigment color in the head. </a:t>
            </a:r>
            <a:r>
              <a:rPr sz="1400" i="1" spc="-25" dirty="0">
                <a:solidFill>
                  <a:srgbClr val="000095"/>
                </a:solidFill>
                <a:latin typeface="Times New Roman"/>
                <a:cs typeface="Times New Roman"/>
              </a:rPr>
              <a:t>Young </a:t>
            </a:r>
            <a:r>
              <a:rPr sz="1400" i="1" dirty="0">
                <a:solidFill>
                  <a:srgbClr val="000095"/>
                </a:solidFill>
                <a:latin typeface="Times New Roman"/>
                <a:cs typeface="Times New Roman"/>
              </a:rPr>
              <a:t>dogs carry  </a:t>
            </a:r>
            <a:r>
              <a:rPr sz="1400" i="1" spc="-15" dirty="0">
                <a:solidFill>
                  <a:srgbClr val="000095"/>
                </a:solidFill>
                <a:latin typeface="Times New Roman"/>
                <a:cs typeface="Times New Roman"/>
              </a:rPr>
              <a:t>more </a:t>
            </a:r>
            <a:r>
              <a:rPr sz="1400" i="1" dirty="0">
                <a:solidFill>
                  <a:srgbClr val="000095"/>
                </a:solidFill>
                <a:latin typeface="Times New Roman"/>
                <a:cs typeface="Times New Roman"/>
              </a:rPr>
              <a:t>pigment and as the dog </a:t>
            </a:r>
            <a:r>
              <a:rPr sz="1400" i="1" spc="-5" dirty="0">
                <a:solidFill>
                  <a:srgbClr val="000095"/>
                </a:solidFill>
                <a:latin typeface="Times New Roman"/>
                <a:cs typeface="Times New Roman"/>
              </a:rPr>
              <a:t>matures, </a:t>
            </a:r>
            <a:r>
              <a:rPr sz="1400" i="1" dirty="0">
                <a:solidFill>
                  <a:srgbClr val="000095"/>
                </a:solidFill>
                <a:latin typeface="Times New Roman"/>
                <a:cs typeface="Times New Roman"/>
              </a:rPr>
              <a:t>the mask lessens as the head </a:t>
            </a:r>
            <a:r>
              <a:rPr sz="1400" i="1" spc="-5" dirty="0">
                <a:solidFill>
                  <a:srgbClr val="000095"/>
                </a:solidFill>
                <a:latin typeface="Times New Roman"/>
                <a:cs typeface="Times New Roman"/>
              </a:rPr>
              <a:t>grows. Be </a:t>
            </a:r>
            <a:r>
              <a:rPr sz="1400" i="1" dirty="0">
                <a:solidFill>
                  <a:srgbClr val="000095"/>
                </a:solidFill>
                <a:latin typeface="Times New Roman"/>
                <a:cs typeface="Times New Roman"/>
              </a:rPr>
              <a:t>suspect of masks that  appear dyed or </a:t>
            </a:r>
            <a:r>
              <a:rPr sz="1400" i="1" spc="-5" dirty="0">
                <a:solidFill>
                  <a:srgbClr val="000095"/>
                </a:solidFill>
                <a:latin typeface="Times New Roman"/>
                <a:cs typeface="Times New Roman"/>
              </a:rPr>
              <a:t>artificial </a:t>
            </a:r>
            <a:r>
              <a:rPr sz="1400" i="1" dirty="0">
                <a:solidFill>
                  <a:srgbClr val="000095"/>
                </a:solidFill>
                <a:latin typeface="Times New Roman"/>
                <a:cs typeface="Times New Roman"/>
              </a:rPr>
              <a:t>or have a “dunked in a bucket of black paint” look. Masking is obviously  an </a:t>
            </a:r>
            <a:r>
              <a:rPr sz="1400" i="1" spc="-5" dirty="0">
                <a:solidFill>
                  <a:srgbClr val="000095"/>
                </a:solidFill>
                <a:latin typeface="Times New Roman"/>
                <a:cs typeface="Times New Roman"/>
              </a:rPr>
              <a:t>inheritable </a:t>
            </a:r>
            <a:r>
              <a:rPr sz="1400" i="1" dirty="0">
                <a:solidFill>
                  <a:srgbClr val="000095"/>
                </a:solidFill>
                <a:latin typeface="Times New Roman"/>
                <a:cs typeface="Times New Roman"/>
              </a:rPr>
              <a:t>trait and as </a:t>
            </a:r>
            <a:r>
              <a:rPr sz="1400" i="1" spc="-5" dirty="0">
                <a:solidFill>
                  <a:srgbClr val="000095"/>
                </a:solidFill>
                <a:latin typeface="Times New Roman"/>
                <a:cs typeface="Times New Roman"/>
              </a:rPr>
              <a:t>breeding </a:t>
            </a:r>
            <a:r>
              <a:rPr sz="1400" i="1" dirty="0">
                <a:solidFill>
                  <a:srgbClr val="000095"/>
                </a:solidFill>
                <a:latin typeface="Times New Roman"/>
                <a:cs typeface="Times New Roman"/>
              </a:rPr>
              <a:t>stock the color of the </a:t>
            </a:r>
            <a:r>
              <a:rPr sz="1400" i="1" spc="-5" dirty="0">
                <a:solidFill>
                  <a:srgbClr val="000095"/>
                </a:solidFill>
                <a:latin typeface="Times New Roman"/>
                <a:cs typeface="Times New Roman"/>
              </a:rPr>
              <a:t>mask </a:t>
            </a:r>
            <a:r>
              <a:rPr sz="1400" i="1" dirty="0">
                <a:solidFill>
                  <a:srgbClr val="000095"/>
                </a:solidFill>
                <a:latin typeface="Times New Roman"/>
                <a:cs typeface="Times New Roman"/>
              </a:rPr>
              <a:t>should not be </a:t>
            </a:r>
            <a:r>
              <a:rPr sz="1400" i="1" spc="-5" dirty="0">
                <a:solidFill>
                  <a:srgbClr val="000095"/>
                </a:solidFill>
                <a:latin typeface="Times New Roman"/>
                <a:cs typeface="Times New Roman"/>
              </a:rPr>
              <a:t>artificially </a:t>
            </a:r>
            <a:r>
              <a:rPr sz="1400" i="1" dirty="0">
                <a:solidFill>
                  <a:srgbClr val="000095"/>
                </a:solidFill>
                <a:latin typeface="Times New Roman"/>
                <a:cs typeface="Times New Roman"/>
              </a:rPr>
              <a:t>enhanced  as</a:t>
            </a:r>
            <a:r>
              <a:rPr sz="1400" i="1" spc="-15" dirty="0">
                <a:solidFill>
                  <a:srgbClr val="000095"/>
                </a:solidFill>
                <a:latin typeface="Times New Roman"/>
                <a:cs typeface="Times New Roman"/>
              </a:rPr>
              <a:t> </a:t>
            </a:r>
            <a:r>
              <a:rPr sz="1400" i="1" dirty="0">
                <a:solidFill>
                  <a:srgbClr val="000095"/>
                </a:solidFill>
                <a:latin typeface="Times New Roman"/>
                <a:cs typeface="Times New Roman"/>
              </a:rPr>
              <a:t>it</a:t>
            </a:r>
            <a:r>
              <a:rPr sz="1400" i="1" spc="-15" dirty="0">
                <a:solidFill>
                  <a:srgbClr val="000095"/>
                </a:solidFill>
                <a:latin typeface="Times New Roman"/>
                <a:cs typeface="Times New Roman"/>
              </a:rPr>
              <a:t> </a:t>
            </a:r>
            <a:r>
              <a:rPr sz="1400" i="1" dirty="0">
                <a:solidFill>
                  <a:srgbClr val="000095"/>
                </a:solidFill>
                <a:latin typeface="Times New Roman"/>
                <a:cs typeface="Times New Roman"/>
              </a:rPr>
              <a:t>is</a:t>
            </a:r>
            <a:r>
              <a:rPr sz="1400" i="1" spc="-15" dirty="0">
                <a:solidFill>
                  <a:srgbClr val="000095"/>
                </a:solidFill>
                <a:latin typeface="Times New Roman"/>
                <a:cs typeface="Times New Roman"/>
              </a:rPr>
              <a:t> </a:t>
            </a:r>
            <a:r>
              <a:rPr sz="1400" i="1" dirty="0">
                <a:solidFill>
                  <a:srgbClr val="000095"/>
                </a:solidFill>
                <a:latin typeface="Times New Roman"/>
                <a:cs typeface="Times New Roman"/>
              </a:rPr>
              <a:t>against</a:t>
            </a:r>
            <a:r>
              <a:rPr sz="1400" i="1" spc="-70" dirty="0">
                <a:solidFill>
                  <a:srgbClr val="000095"/>
                </a:solidFill>
                <a:latin typeface="Times New Roman"/>
                <a:cs typeface="Times New Roman"/>
              </a:rPr>
              <a:t> </a:t>
            </a:r>
            <a:r>
              <a:rPr sz="1400" i="1" spc="-5" dirty="0">
                <a:solidFill>
                  <a:srgbClr val="000095"/>
                </a:solidFill>
                <a:latin typeface="Times New Roman"/>
                <a:cs typeface="Times New Roman"/>
              </a:rPr>
              <a:t>AKC</a:t>
            </a:r>
            <a:r>
              <a:rPr sz="1400" i="1" dirty="0">
                <a:solidFill>
                  <a:srgbClr val="000095"/>
                </a:solidFill>
                <a:latin typeface="Times New Roman"/>
                <a:cs typeface="Times New Roman"/>
              </a:rPr>
              <a:t> rules</a:t>
            </a:r>
            <a:r>
              <a:rPr sz="1400" i="1" spc="-5" dirty="0">
                <a:solidFill>
                  <a:srgbClr val="000095"/>
                </a:solidFill>
                <a:latin typeface="Times New Roman"/>
                <a:cs typeface="Times New Roman"/>
              </a:rPr>
              <a:t> </a:t>
            </a:r>
            <a:r>
              <a:rPr sz="1400" i="1" dirty="0">
                <a:solidFill>
                  <a:srgbClr val="000095"/>
                </a:solidFill>
                <a:latin typeface="Times New Roman"/>
                <a:cs typeface="Times New Roman"/>
              </a:rPr>
              <a:t>and</a:t>
            </a:r>
            <a:r>
              <a:rPr sz="1400" i="1" spc="-25" dirty="0">
                <a:solidFill>
                  <a:srgbClr val="000095"/>
                </a:solidFill>
                <a:latin typeface="Times New Roman"/>
                <a:cs typeface="Times New Roman"/>
              </a:rPr>
              <a:t> </a:t>
            </a:r>
            <a:r>
              <a:rPr sz="1400" i="1" dirty="0">
                <a:solidFill>
                  <a:srgbClr val="000095"/>
                </a:solidFill>
                <a:latin typeface="Times New Roman"/>
                <a:cs typeface="Times New Roman"/>
              </a:rPr>
              <a:t>obviously</a:t>
            </a:r>
            <a:r>
              <a:rPr sz="1400" i="1" spc="-40" dirty="0">
                <a:solidFill>
                  <a:srgbClr val="000095"/>
                </a:solidFill>
                <a:latin typeface="Times New Roman"/>
                <a:cs typeface="Times New Roman"/>
              </a:rPr>
              <a:t> </a:t>
            </a:r>
            <a:r>
              <a:rPr sz="1400" i="1" dirty="0">
                <a:solidFill>
                  <a:srgbClr val="000095"/>
                </a:solidFill>
                <a:latin typeface="Times New Roman"/>
                <a:cs typeface="Times New Roman"/>
              </a:rPr>
              <a:t>would</a:t>
            </a:r>
            <a:r>
              <a:rPr sz="1400" i="1" spc="-25" dirty="0">
                <a:solidFill>
                  <a:srgbClr val="000095"/>
                </a:solidFill>
                <a:latin typeface="Times New Roman"/>
                <a:cs typeface="Times New Roman"/>
              </a:rPr>
              <a:t> </a:t>
            </a:r>
            <a:r>
              <a:rPr sz="1400" i="1" dirty="0">
                <a:solidFill>
                  <a:srgbClr val="000095"/>
                </a:solidFill>
                <a:latin typeface="Times New Roman"/>
                <a:cs typeface="Times New Roman"/>
              </a:rPr>
              <a:t>not</a:t>
            </a:r>
            <a:r>
              <a:rPr sz="1400" i="1" spc="-25" dirty="0">
                <a:solidFill>
                  <a:srgbClr val="000095"/>
                </a:solidFill>
                <a:latin typeface="Times New Roman"/>
                <a:cs typeface="Times New Roman"/>
              </a:rPr>
              <a:t> </a:t>
            </a:r>
            <a:r>
              <a:rPr sz="1400" i="1" spc="-5" dirty="0">
                <a:solidFill>
                  <a:srgbClr val="000095"/>
                </a:solidFill>
                <a:latin typeface="Times New Roman"/>
                <a:cs typeface="Times New Roman"/>
              </a:rPr>
              <a:t>produce</a:t>
            </a:r>
            <a:r>
              <a:rPr sz="1400" i="1" spc="-35" dirty="0">
                <a:solidFill>
                  <a:srgbClr val="000095"/>
                </a:solidFill>
                <a:latin typeface="Times New Roman"/>
                <a:cs typeface="Times New Roman"/>
              </a:rPr>
              <a:t> </a:t>
            </a:r>
            <a:r>
              <a:rPr sz="1400" i="1" dirty="0">
                <a:solidFill>
                  <a:srgbClr val="000095"/>
                </a:solidFill>
                <a:latin typeface="Times New Roman"/>
                <a:cs typeface="Times New Roman"/>
              </a:rPr>
              <a:t>the</a:t>
            </a:r>
            <a:r>
              <a:rPr sz="1400" i="1" spc="-15" dirty="0">
                <a:solidFill>
                  <a:srgbClr val="000095"/>
                </a:solidFill>
                <a:latin typeface="Times New Roman"/>
                <a:cs typeface="Times New Roman"/>
              </a:rPr>
              <a:t> </a:t>
            </a:r>
            <a:r>
              <a:rPr sz="1400" i="1" spc="-5" dirty="0">
                <a:solidFill>
                  <a:srgbClr val="000095"/>
                </a:solidFill>
                <a:latin typeface="Times New Roman"/>
                <a:cs typeface="Times New Roman"/>
              </a:rPr>
              <a:t>mask</a:t>
            </a:r>
            <a:r>
              <a:rPr sz="1400" i="1" dirty="0">
                <a:solidFill>
                  <a:srgbClr val="000095"/>
                </a:solidFill>
                <a:latin typeface="Times New Roman"/>
                <a:cs typeface="Times New Roman"/>
              </a:rPr>
              <a:t> that</a:t>
            </a:r>
            <a:r>
              <a:rPr sz="1400" i="1" spc="-35" dirty="0">
                <a:solidFill>
                  <a:srgbClr val="000095"/>
                </a:solidFill>
                <a:latin typeface="Times New Roman"/>
                <a:cs typeface="Times New Roman"/>
              </a:rPr>
              <a:t> </a:t>
            </a:r>
            <a:r>
              <a:rPr sz="1400" i="1" dirty="0">
                <a:solidFill>
                  <a:srgbClr val="000095"/>
                </a:solidFill>
                <a:latin typeface="Times New Roman"/>
                <a:cs typeface="Times New Roman"/>
              </a:rPr>
              <a:t>is</a:t>
            </a:r>
            <a:r>
              <a:rPr sz="1400" i="1" spc="-15" dirty="0">
                <a:solidFill>
                  <a:srgbClr val="000095"/>
                </a:solidFill>
                <a:latin typeface="Times New Roman"/>
                <a:cs typeface="Times New Roman"/>
              </a:rPr>
              <a:t> </a:t>
            </a:r>
            <a:r>
              <a:rPr sz="1400" i="1" dirty="0">
                <a:solidFill>
                  <a:srgbClr val="000095"/>
                </a:solidFill>
                <a:latin typeface="Times New Roman"/>
                <a:cs typeface="Times New Roman"/>
              </a:rPr>
              <a:t>enhanced.</a:t>
            </a:r>
            <a:endParaRPr sz="1400">
              <a:latin typeface="Times New Roman"/>
              <a:cs typeface="Times New Roman"/>
            </a:endParaRPr>
          </a:p>
        </p:txBody>
      </p:sp>
      <p:sp>
        <p:nvSpPr>
          <p:cNvPr id="28" name="object 28"/>
          <p:cNvSpPr/>
          <p:nvPr/>
        </p:nvSpPr>
        <p:spPr>
          <a:xfrm>
            <a:off x="6518147" y="3139439"/>
            <a:ext cx="1880616" cy="1882139"/>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842568" y="2048383"/>
            <a:ext cx="7766050" cy="4690110"/>
          </a:xfrm>
          <a:prstGeom prst="rect">
            <a:avLst/>
          </a:prstGeom>
        </p:spPr>
        <p:txBody>
          <a:bodyPr vert="horz" wrap="square" lIns="0" tIns="12700" rIns="0" bIns="0" rtlCol="0">
            <a:spAutoFit/>
          </a:bodyPr>
          <a:lstStyle/>
          <a:p>
            <a:pPr marL="243840" marR="165100" indent="-231140">
              <a:lnSpc>
                <a:spcPct val="100000"/>
              </a:lnSpc>
              <a:spcBef>
                <a:spcPts val="100"/>
              </a:spcBef>
              <a:buClr>
                <a:srgbClr val="3C3C3C"/>
              </a:buClr>
              <a:buFont typeface="Times New Roman"/>
              <a:buChar char="•"/>
              <a:tabLst>
                <a:tab pos="243840" algn="l"/>
                <a:tab pos="244475" algn="l"/>
              </a:tabLst>
            </a:pPr>
            <a:r>
              <a:rPr sz="1800" i="1" dirty="0">
                <a:solidFill>
                  <a:srgbClr val="000095"/>
                </a:solidFill>
                <a:latin typeface="Times New Roman"/>
                <a:cs typeface="Times New Roman"/>
              </a:rPr>
              <a:t>Please be </a:t>
            </a:r>
            <a:r>
              <a:rPr sz="1800" i="1" spc="-20" dirty="0">
                <a:solidFill>
                  <a:srgbClr val="000095"/>
                </a:solidFill>
                <a:latin typeface="Times New Roman"/>
                <a:cs typeface="Times New Roman"/>
              </a:rPr>
              <a:t>aware there </a:t>
            </a:r>
            <a:r>
              <a:rPr sz="1800" i="1" spc="-5" dirty="0">
                <a:solidFill>
                  <a:srgbClr val="000095"/>
                </a:solidFill>
                <a:latin typeface="Times New Roman"/>
                <a:cs typeface="Times New Roman"/>
              </a:rPr>
              <a:t>has </a:t>
            </a:r>
            <a:r>
              <a:rPr sz="1800" i="1" dirty="0">
                <a:solidFill>
                  <a:srgbClr val="000095"/>
                </a:solidFill>
                <a:latin typeface="Times New Roman"/>
                <a:cs typeface="Times New Roman"/>
              </a:rPr>
              <a:t>been an </a:t>
            </a:r>
            <a:r>
              <a:rPr sz="1800" i="1" spc="-10" dirty="0">
                <a:solidFill>
                  <a:srgbClr val="000095"/>
                </a:solidFill>
                <a:latin typeface="Times New Roman"/>
                <a:cs typeface="Times New Roman"/>
              </a:rPr>
              <a:t>increase </a:t>
            </a:r>
            <a:r>
              <a:rPr sz="1800" i="1" spc="-5" dirty="0">
                <a:solidFill>
                  <a:srgbClr val="000095"/>
                </a:solidFill>
                <a:latin typeface="Times New Roman"/>
                <a:cs typeface="Times New Roman"/>
              </a:rPr>
              <a:t>in the use of </a:t>
            </a:r>
            <a:r>
              <a:rPr sz="1800" i="1" dirty="0">
                <a:solidFill>
                  <a:srgbClr val="000095"/>
                </a:solidFill>
                <a:latin typeface="Times New Roman"/>
                <a:cs typeface="Times New Roman"/>
              </a:rPr>
              <a:t>artificial </a:t>
            </a:r>
            <a:r>
              <a:rPr sz="1800" i="1" spc="-5" dirty="0">
                <a:solidFill>
                  <a:srgbClr val="000095"/>
                </a:solidFill>
                <a:latin typeface="Times New Roman"/>
                <a:cs typeface="Times New Roman"/>
              </a:rPr>
              <a:t>means </a:t>
            </a:r>
            <a:r>
              <a:rPr sz="1800" i="1" dirty="0">
                <a:solidFill>
                  <a:srgbClr val="000095"/>
                </a:solidFill>
                <a:latin typeface="Times New Roman"/>
                <a:cs typeface="Times New Roman"/>
              </a:rPr>
              <a:t>to  </a:t>
            </a:r>
            <a:r>
              <a:rPr sz="1800" i="1" spc="-5" dirty="0">
                <a:solidFill>
                  <a:srgbClr val="000095"/>
                </a:solidFill>
                <a:latin typeface="Times New Roman"/>
                <a:cs typeface="Times New Roman"/>
              </a:rPr>
              <a:t>darken or </a:t>
            </a:r>
            <a:r>
              <a:rPr sz="1800" i="1" dirty="0">
                <a:solidFill>
                  <a:srgbClr val="000095"/>
                </a:solidFill>
                <a:latin typeface="Times New Roman"/>
                <a:cs typeface="Times New Roman"/>
              </a:rPr>
              <a:t>enhance </a:t>
            </a:r>
            <a:r>
              <a:rPr sz="1800" i="1" spc="-5" dirty="0">
                <a:solidFill>
                  <a:srgbClr val="000095"/>
                </a:solidFill>
                <a:latin typeface="Times New Roman"/>
                <a:cs typeface="Times New Roman"/>
              </a:rPr>
              <a:t>the mask </a:t>
            </a:r>
            <a:r>
              <a:rPr sz="1800" i="1" dirty="0">
                <a:solidFill>
                  <a:srgbClr val="000095"/>
                </a:solidFill>
                <a:latin typeface="Times New Roman"/>
                <a:cs typeface="Times New Roman"/>
              </a:rPr>
              <a:t>and </a:t>
            </a:r>
            <a:r>
              <a:rPr sz="1800" i="1" spc="-5" dirty="0">
                <a:solidFill>
                  <a:srgbClr val="000095"/>
                </a:solidFill>
                <a:latin typeface="Times New Roman"/>
                <a:cs typeface="Times New Roman"/>
              </a:rPr>
              <a:t>muzzle </a:t>
            </a:r>
            <a:r>
              <a:rPr sz="1800" i="1" dirty="0">
                <a:solidFill>
                  <a:srgbClr val="000095"/>
                </a:solidFill>
                <a:latin typeface="Times New Roman"/>
                <a:cs typeface="Times New Roman"/>
              </a:rPr>
              <a:t>of the Bullmastiff. Judges should be  </a:t>
            </a:r>
            <a:r>
              <a:rPr sz="1800" i="1" spc="-20" dirty="0">
                <a:solidFill>
                  <a:srgbClr val="000095"/>
                </a:solidFill>
                <a:latin typeface="Times New Roman"/>
                <a:cs typeface="Times New Roman"/>
              </a:rPr>
              <a:t>aware </a:t>
            </a:r>
            <a:r>
              <a:rPr sz="1800" i="1" dirty="0">
                <a:solidFill>
                  <a:srgbClr val="000095"/>
                </a:solidFill>
                <a:latin typeface="Times New Roman"/>
                <a:cs typeface="Times New Roman"/>
              </a:rPr>
              <a:t>of this </a:t>
            </a:r>
            <a:r>
              <a:rPr sz="1800" i="1" spc="-5" dirty="0">
                <a:solidFill>
                  <a:srgbClr val="000095"/>
                </a:solidFill>
                <a:latin typeface="Times New Roman"/>
                <a:cs typeface="Times New Roman"/>
              </a:rPr>
              <a:t>disturbing </a:t>
            </a:r>
            <a:r>
              <a:rPr sz="1800" i="1" dirty="0">
                <a:solidFill>
                  <a:srgbClr val="000095"/>
                </a:solidFill>
                <a:latin typeface="Times New Roman"/>
                <a:cs typeface="Times New Roman"/>
              </a:rPr>
              <a:t>and </a:t>
            </a:r>
            <a:r>
              <a:rPr sz="1800" i="1" spc="-5" dirty="0">
                <a:solidFill>
                  <a:srgbClr val="000095"/>
                </a:solidFill>
                <a:latin typeface="Times New Roman"/>
                <a:cs typeface="Times New Roman"/>
              </a:rPr>
              <a:t>unnecessary </a:t>
            </a:r>
            <a:r>
              <a:rPr sz="1800" i="1" dirty="0">
                <a:solidFill>
                  <a:srgbClr val="000095"/>
                </a:solidFill>
                <a:latin typeface="Times New Roman"/>
                <a:cs typeface="Times New Roman"/>
              </a:rPr>
              <a:t>practice and </a:t>
            </a:r>
            <a:r>
              <a:rPr sz="1800" i="1" spc="-5" dirty="0">
                <a:solidFill>
                  <a:srgbClr val="000095"/>
                </a:solidFill>
                <a:latin typeface="Times New Roman"/>
                <a:cs typeface="Times New Roman"/>
              </a:rPr>
              <a:t>should </a:t>
            </a:r>
            <a:r>
              <a:rPr sz="1800" i="1" dirty="0">
                <a:solidFill>
                  <a:srgbClr val="000095"/>
                </a:solidFill>
                <a:latin typeface="Times New Roman"/>
                <a:cs typeface="Times New Roman"/>
              </a:rPr>
              <a:t>not </a:t>
            </a:r>
            <a:r>
              <a:rPr sz="1800" i="1" spc="-30" dirty="0">
                <a:solidFill>
                  <a:srgbClr val="000095"/>
                </a:solidFill>
                <a:latin typeface="Times New Roman"/>
                <a:cs typeface="Times New Roman"/>
              </a:rPr>
              <a:t>reward </a:t>
            </a:r>
            <a:r>
              <a:rPr sz="1800" i="1" dirty="0">
                <a:solidFill>
                  <a:srgbClr val="000095"/>
                </a:solidFill>
                <a:latin typeface="Times New Roman"/>
                <a:cs typeface="Times New Roman"/>
              </a:rPr>
              <a:t>dogs  that have been artificially enhanced </a:t>
            </a:r>
            <a:r>
              <a:rPr sz="1800" i="1" spc="-5" dirty="0">
                <a:solidFill>
                  <a:srgbClr val="000095"/>
                </a:solidFill>
                <a:latin typeface="Times New Roman"/>
                <a:cs typeface="Times New Roman"/>
              </a:rPr>
              <a:t>as </a:t>
            </a:r>
            <a:r>
              <a:rPr sz="1800" i="1" dirty="0">
                <a:solidFill>
                  <a:srgbClr val="000095"/>
                </a:solidFill>
                <a:latin typeface="Times New Roman"/>
                <a:cs typeface="Times New Roman"/>
              </a:rPr>
              <a:t>a Bullmastiff should always be </a:t>
            </a:r>
            <a:r>
              <a:rPr sz="1800" i="1" spc="-5" dirty="0">
                <a:solidFill>
                  <a:srgbClr val="000095"/>
                </a:solidFill>
                <a:latin typeface="Times New Roman"/>
                <a:cs typeface="Times New Roman"/>
              </a:rPr>
              <a:t>shown </a:t>
            </a:r>
            <a:r>
              <a:rPr sz="1800" i="1" dirty="0">
                <a:solidFill>
                  <a:srgbClr val="000095"/>
                </a:solidFill>
                <a:latin typeface="Times New Roman"/>
                <a:cs typeface="Times New Roman"/>
              </a:rPr>
              <a:t>in  their natural </a:t>
            </a:r>
            <a:r>
              <a:rPr sz="1800" i="1" spc="-5" dirty="0">
                <a:solidFill>
                  <a:srgbClr val="000095"/>
                </a:solidFill>
                <a:latin typeface="Times New Roman"/>
                <a:cs typeface="Times New Roman"/>
              </a:rPr>
              <a:t>state. </a:t>
            </a:r>
            <a:r>
              <a:rPr sz="1800" i="1" dirty="0">
                <a:solidFill>
                  <a:srgbClr val="000095"/>
                </a:solidFill>
                <a:latin typeface="Times New Roman"/>
                <a:cs typeface="Times New Roman"/>
              </a:rPr>
              <a:t>While a beautiful black </a:t>
            </a:r>
            <a:r>
              <a:rPr sz="1800" i="1" spc="-5" dirty="0">
                <a:solidFill>
                  <a:srgbClr val="000095"/>
                </a:solidFill>
                <a:latin typeface="Times New Roman"/>
                <a:cs typeface="Times New Roman"/>
              </a:rPr>
              <a:t>mask </a:t>
            </a:r>
            <a:r>
              <a:rPr sz="1800" i="1" dirty="0">
                <a:solidFill>
                  <a:srgbClr val="000095"/>
                </a:solidFill>
                <a:latin typeface="Times New Roman"/>
                <a:cs typeface="Times New Roman"/>
              </a:rPr>
              <a:t>on a clear coat can be initially  </a:t>
            </a:r>
            <a:r>
              <a:rPr sz="1800" i="1" spc="-10" dirty="0">
                <a:solidFill>
                  <a:srgbClr val="000095"/>
                </a:solidFill>
                <a:latin typeface="Times New Roman"/>
                <a:cs typeface="Times New Roman"/>
              </a:rPr>
              <a:t>impressive, </a:t>
            </a:r>
            <a:r>
              <a:rPr sz="1800" i="1" dirty="0">
                <a:solidFill>
                  <a:srgbClr val="000095"/>
                </a:solidFill>
                <a:latin typeface="Times New Roman"/>
                <a:cs typeface="Times New Roman"/>
              </a:rPr>
              <a:t>over pigmentation, </a:t>
            </a:r>
            <a:r>
              <a:rPr sz="1800" i="1" spc="-5" dirty="0">
                <a:solidFill>
                  <a:srgbClr val="000095"/>
                </a:solidFill>
                <a:latin typeface="Times New Roman"/>
                <a:cs typeface="Times New Roman"/>
              </a:rPr>
              <a:t>or </a:t>
            </a:r>
            <a:r>
              <a:rPr sz="1800" i="1" dirty="0">
                <a:solidFill>
                  <a:srgbClr val="000095"/>
                </a:solidFill>
                <a:latin typeface="Times New Roman"/>
                <a:cs typeface="Times New Roman"/>
              </a:rPr>
              <a:t>lack of pigment can change the appearance</a:t>
            </a:r>
            <a:r>
              <a:rPr sz="1800" i="1" spc="-85" dirty="0">
                <a:solidFill>
                  <a:srgbClr val="000095"/>
                </a:solidFill>
                <a:latin typeface="Times New Roman"/>
                <a:cs typeface="Times New Roman"/>
              </a:rPr>
              <a:t> </a:t>
            </a:r>
            <a:r>
              <a:rPr sz="1800" i="1" dirty="0">
                <a:solidFill>
                  <a:srgbClr val="000095"/>
                </a:solidFill>
                <a:latin typeface="Times New Roman"/>
                <a:cs typeface="Times New Roman"/>
              </a:rPr>
              <a:t>of  the head on </a:t>
            </a:r>
            <a:r>
              <a:rPr sz="1800" i="1" spc="-5" dirty="0">
                <a:solidFill>
                  <a:srgbClr val="000095"/>
                </a:solidFill>
                <a:latin typeface="Times New Roman"/>
                <a:cs typeface="Times New Roman"/>
              </a:rPr>
              <a:t>first </a:t>
            </a:r>
            <a:r>
              <a:rPr sz="1800" i="1" spc="-10" dirty="0">
                <a:solidFill>
                  <a:srgbClr val="000095"/>
                </a:solidFill>
                <a:latin typeface="Times New Roman"/>
                <a:cs typeface="Times New Roman"/>
              </a:rPr>
              <a:t>impression </a:t>
            </a:r>
            <a:r>
              <a:rPr sz="1800" i="1" dirty="0">
                <a:solidFill>
                  <a:srgbClr val="000095"/>
                </a:solidFill>
                <a:latin typeface="Times New Roman"/>
                <a:cs typeface="Times New Roman"/>
              </a:rPr>
              <a:t>and visual</a:t>
            </a:r>
            <a:r>
              <a:rPr sz="1800" i="1" spc="-20" dirty="0">
                <a:solidFill>
                  <a:srgbClr val="000095"/>
                </a:solidFill>
                <a:latin typeface="Times New Roman"/>
                <a:cs typeface="Times New Roman"/>
              </a:rPr>
              <a:t> </a:t>
            </a:r>
            <a:r>
              <a:rPr sz="1800" i="1" dirty="0">
                <a:solidFill>
                  <a:srgbClr val="000095"/>
                </a:solidFill>
                <a:latin typeface="Times New Roman"/>
                <a:cs typeface="Times New Roman"/>
              </a:rPr>
              <a:t>exam.</a:t>
            </a:r>
            <a:endParaRPr sz="1800">
              <a:latin typeface="Times New Roman"/>
              <a:cs typeface="Times New Roman"/>
            </a:endParaRPr>
          </a:p>
          <a:p>
            <a:pPr marL="243840" marR="5080" indent="-231140">
              <a:lnSpc>
                <a:spcPct val="100000"/>
              </a:lnSpc>
              <a:buClr>
                <a:srgbClr val="3C3C3C"/>
              </a:buClr>
              <a:buFont typeface="Times New Roman"/>
              <a:buChar char="•"/>
              <a:tabLst>
                <a:tab pos="243840" algn="l"/>
                <a:tab pos="244475" algn="l"/>
              </a:tabLst>
            </a:pPr>
            <a:r>
              <a:rPr sz="1800" i="1" spc="-20" dirty="0">
                <a:solidFill>
                  <a:srgbClr val="000095"/>
                </a:solidFill>
                <a:latin typeface="Times New Roman"/>
                <a:cs typeface="Times New Roman"/>
              </a:rPr>
              <a:t>From </a:t>
            </a:r>
            <a:r>
              <a:rPr sz="1800" i="1" dirty="0">
                <a:solidFill>
                  <a:srgbClr val="000095"/>
                </a:solidFill>
                <a:latin typeface="Times New Roman"/>
                <a:cs typeface="Times New Roman"/>
              </a:rPr>
              <a:t>AKC Rules: A change of appearance </a:t>
            </a:r>
            <a:r>
              <a:rPr sz="1800" i="1" spc="-5" dirty="0">
                <a:solidFill>
                  <a:srgbClr val="000095"/>
                </a:solidFill>
                <a:latin typeface="Times New Roman"/>
                <a:cs typeface="Times New Roman"/>
              </a:rPr>
              <a:t>is </a:t>
            </a:r>
            <a:r>
              <a:rPr sz="1800" i="1" dirty="0">
                <a:solidFill>
                  <a:srgbClr val="000095"/>
                </a:solidFill>
                <a:latin typeface="Times New Roman"/>
                <a:cs typeface="Times New Roman"/>
              </a:rPr>
              <a:t>if the dog </a:t>
            </a:r>
            <a:r>
              <a:rPr sz="1800" i="1" spc="-5" dirty="0">
                <a:solidFill>
                  <a:srgbClr val="000095"/>
                </a:solidFill>
                <a:latin typeface="Times New Roman"/>
                <a:cs typeface="Times New Roman"/>
              </a:rPr>
              <a:t>has </a:t>
            </a:r>
            <a:r>
              <a:rPr sz="1800" i="1" dirty="0">
                <a:solidFill>
                  <a:srgbClr val="000095"/>
                </a:solidFill>
                <a:latin typeface="Times New Roman"/>
                <a:cs typeface="Times New Roman"/>
              </a:rPr>
              <a:t>been subjected to any  type of </a:t>
            </a:r>
            <a:r>
              <a:rPr sz="1800" i="1" spc="-20" dirty="0">
                <a:solidFill>
                  <a:srgbClr val="000095"/>
                </a:solidFill>
                <a:latin typeface="Times New Roman"/>
                <a:cs typeface="Times New Roman"/>
              </a:rPr>
              <a:t>procedure </a:t>
            </a:r>
            <a:r>
              <a:rPr sz="1800" i="1" dirty="0">
                <a:solidFill>
                  <a:srgbClr val="000095"/>
                </a:solidFill>
                <a:latin typeface="Times New Roman"/>
                <a:cs typeface="Times New Roman"/>
              </a:rPr>
              <a:t>that </a:t>
            </a:r>
            <a:r>
              <a:rPr sz="1800" i="1" spc="-5" dirty="0">
                <a:solidFill>
                  <a:srgbClr val="000095"/>
                </a:solidFill>
                <a:latin typeface="Times New Roman"/>
                <a:cs typeface="Times New Roman"/>
              </a:rPr>
              <a:t>has </a:t>
            </a:r>
            <a:r>
              <a:rPr sz="1800" i="1" dirty="0">
                <a:solidFill>
                  <a:srgbClr val="000095"/>
                </a:solidFill>
                <a:latin typeface="Times New Roman"/>
                <a:cs typeface="Times New Roman"/>
              </a:rPr>
              <a:t>the effect of </a:t>
            </a:r>
            <a:r>
              <a:rPr sz="1800" i="1" spc="-5" dirty="0">
                <a:solidFill>
                  <a:srgbClr val="000095"/>
                </a:solidFill>
                <a:latin typeface="Times New Roman"/>
                <a:cs typeface="Times New Roman"/>
              </a:rPr>
              <a:t>obscuring, </a:t>
            </a:r>
            <a:r>
              <a:rPr sz="1800" i="1" dirty="0">
                <a:solidFill>
                  <a:srgbClr val="000095"/>
                </a:solidFill>
                <a:latin typeface="Times New Roman"/>
                <a:cs typeface="Times New Roman"/>
              </a:rPr>
              <a:t>disguising </a:t>
            </a:r>
            <a:r>
              <a:rPr sz="1800" i="1" spc="-5" dirty="0">
                <a:solidFill>
                  <a:srgbClr val="000095"/>
                </a:solidFill>
                <a:latin typeface="Times New Roman"/>
                <a:cs typeface="Times New Roman"/>
              </a:rPr>
              <a:t>or </a:t>
            </a:r>
            <a:r>
              <a:rPr sz="1800" i="1" dirty="0">
                <a:solidFill>
                  <a:srgbClr val="000095"/>
                </a:solidFill>
                <a:latin typeface="Times New Roman"/>
                <a:cs typeface="Times New Roman"/>
              </a:rPr>
              <a:t>eliminating any  congenital </a:t>
            </a:r>
            <a:r>
              <a:rPr sz="1800" i="1" spc="-5" dirty="0">
                <a:solidFill>
                  <a:srgbClr val="000095"/>
                </a:solidFill>
                <a:latin typeface="Times New Roman"/>
                <a:cs typeface="Times New Roman"/>
              </a:rPr>
              <a:t>or </a:t>
            </a:r>
            <a:r>
              <a:rPr sz="1800" i="1" spc="-10" dirty="0">
                <a:solidFill>
                  <a:srgbClr val="000095"/>
                </a:solidFill>
                <a:latin typeface="Times New Roman"/>
                <a:cs typeface="Times New Roman"/>
              </a:rPr>
              <a:t>hereditary </a:t>
            </a:r>
            <a:r>
              <a:rPr sz="1800" i="1" spc="-5" dirty="0">
                <a:solidFill>
                  <a:srgbClr val="000095"/>
                </a:solidFill>
                <a:latin typeface="Times New Roman"/>
                <a:cs typeface="Times New Roman"/>
              </a:rPr>
              <a:t>abnormality or </a:t>
            </a:r>
            <a:r>
              <a:rPr sz="1800" i="1" dirty="0">
                <a:solidFill>
                  <a:srgbClr val="000095"/>
                </a:solidFill>
                <a:latin typeface="Times New Roman"/>
                <a:cs typeface="Times New Roman"/>
              </a:rPr>
              <a:t>any undesirable characteristic, </a:t>
            </a:r>
            <a:r>
              <a:rPr sz="1800" i="1" spc="-5" dirty="0">
                <a:solidFill>
                  <a:srgbClr val="000095"/>
                </a:solidFill>
                <a:latin typeface="Times New Roman"/>
                <a:cs typeface="Times New Roman"/>
              </a:rPr>
              <a:t>or  </a:t>
            </a:r>
            <a:r>
              <a:rPr sz="1800" i="1" dirty="0">
                <a:solidFill>
                  <a:srgbClr val="000095"/>
                </a:solidFill>
                <a:latin typeface="Times New Roman"/>
                <a:cs typeface="Times New Roman"/>
              </a:rPr>
              <a:t>anything that </a:t>
            </a:r>
            <a:r>
              <a:rPr sz="1800" i="1" spc="-10" dirty="0">
                <a:solidFill>
                  <a:srgbClr val="000095"/>
                </a:solidFill>
                <a:latin typeface="Times New Roman"/>
                <a:cs typeface="Times New Roman"/>
              </a:rPr>
              <a:t>improves </a:t>
            </a:r>
            <a:r>
              <a:rPr sz="1800" i="1" dirty="0">
                <a:solidFill>
                  <a:srgbClr val="000095"/>
                </a:solidFill>
                <a:latin typeface="Times New Roman"/>
                <a:cs typeface="Times New Roman"/>
              </a:rPr>
              <a:t>a </a:t>
            </a:r>
            <a:r>
              <a:rPr sz="1800" i="1" spc="-50" dirty="0">
                <a:solidFill>
                  <a:srgbClr val="000095"/>
                </a:solidFill>
                <a:latin typeface="Times New Roman"/>
                <a:cs typeface="Times New Roman"/>
              </a:rPr>
              <a:t>dog’s </a:t>
            </a:r>
            <a:r>
              <a:rPr sz="1800" i="1" dirty="0">
                <a:solidFill>
                  <a:srgbClr val="000095"/>
                </a:solidFill>
                <a:latin typeface="Times New Roman"/>
                <a:cs typeface="Times New Roman"/>
              </a:rPr>
              <a:t>natural appearance, </a:t>
            </a:r>
            <a:r>
              <a:rPr sz="1800" i="1" spc="-5" dirty="0">
                <a:solidFill>
                  <a:srgbClr val="000095"/>
                </a:solidFill>
                <a:latin typeface="Times New Roman"/>
                <a:cs typeface="Times New Roman"/>
              </a:rPr>
              <a:t>temperament, </a:t>
            </a:r>
            <a:r>
              <a:rPr sz="1800" i="1" dirty="0">
                <a:solidFill>
                  <a:srgbClr val="000095"/>
                </a:solidFill>
                <a:latin typeface="Times New Roman"/>
                <a:cs typeface="Times New Roman"/>
              </a:rPr>
              <a:t>bite</a:t>
            </a:r>
            <a:r>
              <a:rPr sz="1800" i="1" spc="5" dirty="0">
                <a:solidFill>
                  <a:srgbClr val="000095"/>
                </a:solidFill>
                <a:latin typeface="Times New Roman"/>
                <a:cs typeface="Times New Roman"/>
              </a:rPr>
              <a:t> </a:t>
            </a:r>
            <a:r>
              <a:rPr sz="1800" i="1" dirty="0">
                <a:solidFill>
                  <a:srgbClr val="000095"/>
                </a:solidFill>
                <a:latin typeface="Times New Roman"/>
                <a:cs typeface="Times New Roman"/>
              </a:rPr>
              <a:t>or</a:t>
            </a:r>
            <a:endParaRPr sz="1800">
              <a:latin typeface="Times New Roman"/>
              <a:cs typeface="Times New Roman"/>
            </a:endParaRPr>
          </a:p>
          <a:p>
            <a:pPr marL="243840" marR="283845">
              <a:lnSpc>
                <a:spcPct val="100000"/>
              </a:lnSpc>
              <a:spcBef>
                <a:spcPts val="5"/>
              </a:spcBef>
            </a:pPr>
            <a:r>
              <a:rPr sz="1800" i="1" dirty="0">
                <a:solidFill>
                  <a:srgbClr val="000095"/>
                </a:solidFill>
                <a:latin typeface="Times New Roman"/>
                <a:cs typeface="Times New Roman"/>
              </a:rPr>
              <a:t>gait. </a:t>
            </a:r>
            <a:r>
              <a:rPr sz="1800" i="1" spc="-5" dirty="0">
                <a:solidFill>
                  <a:srgbClr val="000095"/>
                </a:solidFill>
                <a:latin typeface="Times New Roman"/>
                <a:cs typeface="Times New Roman"/>
              </a:rPr>
              <a:t>The </a:t>
            </a:r>
            <a:r>
              <a:rPr sz="1800" i="1" spc="-20" dirty="0">
                <a:solidFill>
                  <a:srgbClr val="000095"/>
                </a:solidFill>
                <a:latin typeface="Times New Roman"/>
                <a:cs typeface="Times New Roman"/>
              </a:rPr>
              <a:t>procedure </a:t>
            </a:r>
            <a:r>
              <a:rPr sz="1800" i="1" spc="-5" dirty="0">
                <a:solidFill>
                  <a:srgbClr val="000095"/>
                </a:solidFill>
                <a:latin typeface="Times New Roman"/>
                <a:cs typeface="Times New Roman"/>
              </a:rPr>
              <a:t>is </a:t>
            </a:r>
            <a:r>
              <a:rPr sz="1800" i="1" dirty="0">
                <a:solidFill>
                  <a:srgbClr val="000095"/>
                </a:solidFill>
                <a:latin typeface="Times New Roman"/>
                <a:cs typeface="Times New Roman"/>
              </a:rPr>
              <a:t>the </a:t>
            </a:r>
            <a:r>
              <a:rPr sz="1800" i="1" spc="-5" dirty="0">
                <a:solidFill>
                  <a:srgbClr val="000095"/>
                </a:solidFill>
                <a:latin typeface="Times New Roman"/>
                <a:cs typeface="Times New Roman"/>
              </a:rPr>
              <a:t>same as </a:t>
            </a:r>
            <a:r>
              <a:rPr sz="1800" i="1" dirty="0">
                <a:solidFill>
                  <a:srgbClr val="000095"/>
                </a:solidFill>
                <a:latin typeface="Times New Roman"/>
                <a:cs typeface="Times New Roman"/>
              </a:rPr>
              <a:t>with the </a:t>
            </a:r>
            <a:r>
              <a:rPr sz="1800" i="1" spc="-5" dirty="0">
                <a:solidFill>
                  <a:srgbClr val="000095"/>
                </a:solidFill>
                <a:latin typeface="Times New Roman"/>
                <a:cs typeface="Times New Roman"/>
              </a:rPr>
              <a:t>DQ for </a:t>
            </a:r>
            <a:r>
              <a:rPr sz="1800" i="1" dirty="0">
                <a:solidFill>
                  <a:srgbClr val="000095"/>
                </a:solidFill>
                <a:latin typeface="Times New Roman"/>
                <a:cs typeface="Times New Roman"/>
              </a:rPr>
              <a:t>attack. </a:t>
            </a:r>
            <a:r>
              <a:rPr sz="1800" i="1" spc="-5" dirty="0">
                <a:solidFill>
                  <a:srgbClr val="000095"/>
                </a:solidFill>
                <a:latin typeface="Times New Roman"/>
                <a:cs typeface="Times New Roman"/>
              </a:rPr>
              <a:t>The </a:t>
            </a:r>
            <a:r>
              <a:rPr sz="1800" i="1" dirty="0">
                <a:solidFill>
                  <a:srgbClr val="000095"/>
                </a:solidFill>
                <a:latin typeface="Times New Roman"/>
                <a:cs typeface="Times New Roman"/>
              </a:rPr>
              <a:t>superintendent  and AKC Field </a:t>
            </a:r>
            <a:r>
              <a:rPr sz="1800" i="1" spc="-5" dirty="0">
                <a:solidFill>
                  <a:srgbClr val="000095"/>
                </a:solidFill>
                <a:latin typeface="Times New Roman"/>
                <a:cs typeface="Times New Roman"/>
              </a:rPr>
              <a:t>Representative </a:t>
            </a:r>
            <a:r>
              <a:rPr sz="1800" i="1" dirty="0">
                <a:solidFill>
                  <a:srgbClr val="000095"/>
                </a:solidFill>
                <a:latin typeface="Times New Roman"/>
                <a:cs typeface="Times New Roman"/>
              </a:rPr>
              <a:t>should be called to the ring and the judge </a:t>
            </a:r>
            <a:r>
              <a:rPr sz="1800" i="1" spc="-5" dirty="0">
                <a:solidFill>
                  <a:srgbClr val="000095"/>
                </a:solidFill>
                <a:latin typeface="Times New Roman"/>
                <a:cs typeface="Times New Roman"/>
              </a:rPr>
              <a:t>must  </a:t>
            </a:r>
            <a:r>
              <a:rPr sz="1800" i="1" dirty="0">
                <a:solidFill>
                  <a:srgbClr val="000095"/>
                </a:solidFill>
                <a:latin typeface="Times New Roman"/>
                <a:cs typeface="Times New Roman"/>
              </a:rPr>
              <a:t>complete the </a:t>
            </a:r>
            <a:r>
              <a:rPr sz="1800" i="1" spc="-5" dirty="0">
                <a:solidFill>
                  <a:srgbClr val="000095"/>
                </a:solidFill>
                <a:latin typeface="Times New Roman"/>
                <a:cs typeface="Times New Roman"/>
              </a:rPr>
              <a:t>“DQ </a:t>
            </a:r>
            <a:r>
              <a:rPr sz="1800" i="1" dirty="0">
                <a:solidFill>
                  <a:srgbClr val="000095"/>
                </a:solidFill>
                <a:latin typeface="Times New Roman"/>
                <a:cs typeface="Times New Roman"/>
              </a:rPr>
              <a:t>for Change of Appearance” form and clearly explain to</a:t>
            </a:r>
            <a:r>
              <a:rPr sz="1800" i="1" spc="-165" dirty="0">
                <a:solidFill>
                  <a:srgbClr val="000095"/>
                </a:solidFill>
                <a:latin typeface="Times New Roman"/>
                <a:cs typeface="Times New Roman"/>
              </a:rPr>
              <a:t> </a:t>
            </a:r>
            <a:r>
              <a:rPr sz="1800" i="1" dirty="0">
                <a:solidFill>
                  <a:srgbClr val="000095"/>
                </a:solidFill>
                <a:latin typeface="Times New Roman"/>
                <a:cs typeface="Times New Roman"/>
              </a:rPr>
              <a:t>the</a:t>
            </a:r>
            <a:endParaRPr sz="1800">
              <a:latin typeface="Times New Roman"/>
              <a:cs typeface="Times New Roman"/>
            </a:endParaRPr>
          </a:p>
          <a:p>
            <a:pPr marL="243840" marR="142875">
              <a:lnSpc>
                <a:spcPct val="100000"/>
              </a:lnSpc>
            </a:pPr>
            <a:r>
              <a:rPr sz="1800" i="1" dirty="0">
                <a:solidFill>
                  <a:srgbClr val="000095"/>
                </a:solidFill>
                <a:latin typeface="Times New Roman"/>
                <a:cs typeface="Times New Roman"/>
              </a:rPr>
              <a:t>exhibitor that their entry </a:t>
            </a:r>
            <a:r>
              <a:rPr sz="1800" i="1" spc="-5" dirty="0">
                <a:solidFill>
                  <a:srgbClr val="000095"/>
                </a:solidFill>
                <a:latin typeface="Times New Roman"/>
                <a:cs typeface="Times New Roman"/>
              </a:rPr>
              <a:t>has </a:t>
            </a:r>
            <a:r>
              <a:rPr sz="1800" i="1" dirty="0">
                <a:solidFill>
                  <a:srgbClr val="000095"/>
                </a:solidFill>
                <a:latin typeface="Times New Roman"/>
                <a:cs typeface="Times New Roman"/>
              </a:rPr>
              <a:t>been disqualified and that it cannot compete at</a:t>
            </a:r>
            <a:r>
              <a:rPr sz="1800" i="1" spc="-135" dirty="0">
                <a:solidFill>
                  <a:srgbClr val="000095"/>
                </a:solidFill>
                <a:latin typeface="Times New Roman"/>
                <a:cs typeface="Times New Roman"/>
              </a:rPr>
              <a:t> </a:t>
            </a:r>
            <a:r>
              <a:rPr sz="1800" i="1" dirty="0">
                <a:solidFill>
                  <a:srgbClr val="000095"/>
                </a:solidFill>
                <a:latin typeface="Times New Roman"/>
                <a:cs typeface="Times New Roman"/>
              </a:rPr>
              <a:t>any  </a:t>
            </a:r>
            <a:r>
              <a:rPr sz="1800" i="1" spc="-15" dirty="0">
                <a:solidFill>
                  <a:srgbClr val="000095"/>
                </a:solidFill>
                <a:latin typeface="Times New Roman"/>
                <a:cs typeface="Times New Roman"/>
              </a:rPr>
              <a:t>future </a:t>
            </a:r>
            <a:r>
              <a:rPr sz="1800" i="1" dirty="0">
                <a:solidFill>
                  <a:srgbClr val="000095"/>
                </a:solidFill>
                <a:latin typeface="Times New Roman"/>
                <a:cs typeface="Times New Roman"/>
              </a:rPr>
              <a:t>AKC event until the dog </a:t>
            </a:r>
            <a:r>
              <a:rPr sz="1800" i="1" spc="-5" dirty="0">
                <a:solidFill>
                  <a:srgbClr val="000095"/>
                </a:solidFill>
                <a:latin typeface="Times New Roman"/>
                <a:cs typeface="Times New Roman"/>
              </a:rPr>
              <a:t>has </a:t>
            </a:r>
            <a:r>
              <a:rPr sz="1800" i="1" dirty="0">
                <a:solidFill>
                  <a:srgbClr val="000095"/>
                </a:solidFill>
                <a:latin typeface="Times New Roman"/>
                <a:cs typeface="Times New Roman"/>
              </a:rPr>
              <a:t>been </a:t>
            </a:r>
            <a:r>
              <a:rPr sz="1800" i="1" spc="-10" dirty="0">
                <a:solidFill>
                  <a:srgbClr val="000095"/>
                </a:solidFill>
                <a:latin typeface="Times New Roman"/>
                <a:cs typeface="Times New Roman"/>
              </a:rPr>
              <a:t>reinstated </a:t>
            </a:r>
            <a:r>
              <a:rPr sz="1800" i="1" dirty="0">
                <a:solidFill>
                  <a:srgbClr val="000095"/>
                </a:solidFill>
                <a:latin typeface="Times New Roman"/>
                <a:cs typeface="Times New Roman"/>
              </a:rPr>
              <a:t>BEFORE the dog leaves the  ring.</a:t>
            </a:r>
            <a:endParaRPr sz="1800">
              <a:latin typeface="Times New Roman"/>
              <a:cs typeface="Times New Roman"/>
            </a:endParaRPr>
          </a:p>
        </p:txBody>
      </p:sp>
      <p:sp>
        <p:nvSpPr>
          <p:cNvPr id="22" name="object 22"/>
          <p:cNvSpPr txBox="1">
            <a:spLocks noGrp="1"/>
          </p:cNvSpPr>
          <p:nvPr>
            <p:ph type="title"/>
          </p:nvPr>
        </p:nvSpPr>
        <p:spPr>
          <a:xfrm>
            <a:off x="7456169" y="1228801"/>
            <a:ext cx="1304290" cy="391795"/>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000095"/>
                </a:solidFill>
              </a:rPr>
              <a:t>AKC</a:t>
            </a:r>
            <a:r>
              <a:rPr sz="2400" spc="-80" dirty="0">
                <a:solidFill>
                  <a:srgbClr val="000095"/>
                </a:solidFill>
              </a:rPr>
              <a:t> </a:t>
            </a:r>
            <a:r>
              <a:rPr sz="2400" dirty="0">
                <a:solidFill>
                  <a:srgbClr val="000095"/>
                </a:solidFill>
              </a:rPr>
              <a:t>Rule</a:t>
            </a:r>
            <a:endParaRPr sz="24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488391" y="1827987"/>
            <a:ext cx="8168640" cy="5022215"/>
          </a:xfrm>
          <a:prstGeom prst="rect">
            <a:avLst/>
          </a:prstGeom>
        </p:spPr>
        <p:txBody>
          <a:bodyPr vert="horz" wrap="square" lIns="0" tIns="12065" rIns="0" bIns="0" rtlCol="0">
            <a:spAutoFit/>
          </a:bodyPr>
          <a:lstStyle/>
          <a:p>
            <a:pPr marL="243840" indent="-231140">
              <a:lnSpc>
                <a:spcPts val="2575"/>
              </a:lnSpc>
              <a:spcBef>
                <a:spcPts val="95"/>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Reach and drive indicate maximum use of the </a:t>
            </a:r>
            <a:r>
              <a:rPr sz="2200" b="1" i="1" spc="-35" dirty="0">
                <a:solidFill>
                  <a:srgbClr val="00006B"/>
                </a:solidFill>
                <a:latin typeface="Times New Roman"/>
                <a:cs typeface="Times New Roman"/>
              </a:rPr>
              <a:t>dog’s</a:t>
            </a:r>
            <a:r>
              <a:rPr sz="2200" b="1" i="1" spc="50" dirty="0">
                <a:solidFill>
                  <a:srgbClr val="00006B"/>
                </a:solidFill>
                <a:latin typeface="Times New Roman"/>
                <a:cs typeface="Times New Roman"/>
              </a:rPr>
              <a:t> </a:t>
            </a:r>
            <a:r>
              <a:rPr sz="2200" b="1" i="1" spc="-5" dirty="0">
                <a:solidFill>
                  <a:srgbClr val="00006B"/>
                </a:solidFill>
                <a:latin typeface="Times New Roman"/>
                <a:cs typeface="Times New Roman"/>
              </a:rPr>
              <a:t>moderate</a:t>
            </a:r>
            <a:endParaRPr sz="2200">
              <a:latin typeface="Times New Roman"/>
              <a:cs typeface="Times New Roman"/>
            </a:endParaRPr>
          </a:p>
          <a:p>
            <a:pPr marL="243840">
              <a:lnSpc>
                <a:spcPts val="2575"/>
              </a:lnSpc>
            </a:pPr>
            <a:r>
              <a:rPr sz="2200" b="1" i="1" spc="-5" dirty="0">
                <a:solidFill>
                  <a:srgbClr val="00006B"/>
                </a:solidFill>
                <a:latin typeface="Times New Roman"/>
                <a:cs typeface="Times New Roman"/>
              </a:rPr>
              <a:t>angulation with balanced front to back</a:t>
            </a:r>
            <a:r>
              <a:rPr sz="2200" b="1" i="1" spc="15" dirty="0">
                <a:solidFill>
                  <a:srgbClr val="00006B"/>
                </a:solidFill>
                <a:latin typeface="Times New Roman"/>
                <a:cs typeface="Times New Roman"/>
              </a:rPr>
              <a:t> </a:t>
            </a:r>
            <a:r>
              <a:rPr sz="2200" b="1" i="1" spc="-5" dirty="0">
                <a:solidFill>
                  <a:srgbClr val="00006B"/>
                </a:solidFill>
                <a:latin typeface="Times New Roman"/>
                <a:cs typeface="Times New Roman"/>
              </a:rPr>
              <a:t>angulation.</a:t>
            </a:r>
            <a:endParaRPr sz="2200">
              <a:latin typeface="Times New Roman"/>
              <a:cs typeface="Times New Roman"/>
            </a:endParaRPr>
          </a:p>
          <a:p>
            <a:pPr marL="243840" indent="-231140">
              <a:lnSpc>
                <a:spcPct val="100000"/>
              </a:lnSpc>
              <a:spcBef>
                <a:spcPts val="1190"/>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Equal emphasis </a:t>
            </a:r>
            <a:r>
              <a:rPr sz="2200" b="1" i="1" dirty="0">
                <a:solidFill>
                  <a:srgbClr val="00006B"/>
                </a:solidFill>
                <a:latin typeface="Times New Roman"/>
                <a:cs typeface="Times New Roman"/>
              </a:rPr>
              <a:t>on </a:t>
            </a:r>
            <a:r>
              <a:rPr sz="2200" b="1" i="1" spc="-5" dirty="0">
                <a:solidFill>
                  <a:srgbClr val="00006B"/>
                </a:solidFill>
                <a:latin typeface="Times New Roman"/>
                <a:cs typeface="Times New Roman"/>
              </a:rPr>
              <a:t>correct side, down and back</a:t>
            </a:r>
            <a:r>
              <a:rPr sz="2200" b="1" i="1" spc="-20" dirty="0">
                <a:solidFill>
                  <a:srgbClr val="00006B"/>
                </a:solidFill>
                <a:latin typeface="Times New Roman"/>
                <a:cs typeface="Times New Roman"/>
              </a:rPr>
              <a:t> </a:t>
            </a:r>
            <a:r>
              <a:rPr sz="2200" b="1" i="1" spc="-5" dirty="0">
                <a:solidFill>
                  <a:srgbClr val="00006B"/>
                </a:solidFill>
                <a:latin typeface="Times New Roman"/>
                <a:cs typeface="Times New Roman"/>
              </a:rPr>
              <a:t>movement</a:t>
            </a:r>
            <a:endParaRPr sz="2200">
              <a:latin typeface="Times New Roman"/>
              <a:cs typeface="Times New Roman"/>
            </a:endParaRPr>
          </a:p>
          <a:p>
            <a:pPr marL="243840" indent="-231140">
              <a:lnSpc>
                <a:spcPts val="2575"/>
              </a:lnSpc>
              <a:spcBef>
                <a:spcPts val="1190"/>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They are not herding </a:t>
            </a:r>
            <a:r>
              <a:rPr sz="2200" b="1" i="1" dirty="0">
                <a:solidFill>
                  <a:srgbClr val="00006B"/>
                </a:solidFill>
                <a:latin typeface="Times New Roman"/>
                <a:cs typeface="Times New Roman"/>
              </a:rPr>
              <a:t>dogs, </a:t>
            </a:r>
            <a:r>
              <a:rPr sz="2200" b="1" i="1" spc="-5" dirty="0">
                <a:solidFill>
                  <a:srgbClr val="00006B"/>
                </a:solidFill>
                <a:latin typeface="Times New Roman"/>
                <a:cs typeface="Times New Roman"/>
              </a:rPr>
              <a:t>and should </a:t>
            </a:r>
            <a:r>
              <a:rPr sz="2200" b="1" i="1" dirty="0">
                <a:solidFill>
                  <a:srgbClr val="00006B"/>
                </a:solidFill>
                <a:latin typeface="Times New Roman"/>
                <a:cs typeface="Times New Roman"/>
              </a:rPr>
              <a:t>not </a:t>
            </a:r>
            <a:r>
              <a:rPr sz="2200" b="1" i="1" spc="-5" dirty="0">
                <a:solidFill>
                  <a:srgbClr val="00006B"/>
                </a:solidFill>
                <a:latin typeface="Times New Roman"/>
                <a:cs typeface="Times New Roman"/>
              </a:rPr>
              <a:t>be flying around the</a:t>
            </a:r>
            <a:r>
              <a:rPr sz="2200" b="1" i="1" spc="80" dirty="0">
                <a:solidFill>
                  <a:srgbClr val="00006B"/>
                </a:solidFill>
                <a:latin typeface="Times New Roman"/>
                <a:cs typeface="Times New Roman"/>
              </a:rPr>
              <a:t> </a:t>
            </a:r>
            <a:r>
              <a:rPr sz="2200" b="1" i="1" spc="-5" dirty="0">
                <a:solidFill>
                  <a:srgbClr val="00006B"/>
                </a:solidFill>
                <a:latin typeface="Times New Roman"/>
                <a:cs typeface="Times New Roman"/>
              </a:rPr>
              <a:t>ring</a:t>
            </a:r>
            <a:endParaRPr sz="2200">
              <a:latin typeface="Times New Roman"/>
              <a:cs typeface="Times New Roman"/>
            </a:endParaRPr>
          </a:p>
          <a:p>
            <a:pPr marL="243840">
              <a:lnSpc>
                <a:spcPts val="2575"/>
              </a:lnSpc>
            </a:pPr>
            <a:r>
              <a:rPr sz="2200" b="1" i="1" spc="-5" dirty="0">
                <a:solidFill>
                  <a:srgbClr val="00006B"/>
                </a:solidFill>
                <a:latin typeface="Times New Roman"/>
                <a:cs typeface="Times New Roman"/>
              </a:rPr>
              <a:t>– slow them down on the</a:t>
            </a:r>
            <a:r>
              <a:rPr sz="2200" b="1" i="1" spc="15" dirty="0">
                <a:solidFill>
                  <a:srgbClr val="00006B"/>
                </a:solidFill>
                <a:latin typeface="Times New Roman"/>
                <a:cs typeface="Times New Roman"/>
              </a:rPr>
              <a:t> </a:t>
            </a:r>
            <a:r>
              <a:rPr sz="2200" b="1" i="1" dirty="0">
                <a:solidFill>
                  <a:srgbClr val="00006B"/>
                </a:solidFill>
                <a:latin typeface="Times New Roman"/>
                <a:cs typeface="Times New Roman"/>
              </a:rPr>
              <a:t>go-around!</a:t>
            </a:r>
            <a:endParaRPr sz="2200">
              <a:latin typeface="Times New Roman"/>
              <a:cs typeface="Times New Roman"/>
            </a:endParaRPr>
          </a:p>
          <a:p>
            <a:pPr marL="243840" marR="784860" indent="-231140">
              <a:lnSpc>
                <a:spcPts val="2510"/>
              </a:lnSpc>
              <a:spcBef>
                <a:spcPts val="1380"/>
              </a:spcBef>
              <a:buClr>
                <a:srgbClr val="000099"/>
              </a:buClr>
              <a:buFont typeface="Times New Roman"/>
              <a:buChar char="•"/>
              <a:tabLst>
                <a:tab pos="243840" algn="l"/>
                <a:tab pos="244475" algn="l"/>
              </a:tabLst>
            </a:pPr>
            <a:r>
              <a:rPr sz="2200" b="1" i="1" spc="-25" dirty="0">
                <a:solidFill>
                  <a:srgbClr val="00006B"/>
                </a:solidFill>
                <a:latin typeface="Times New Roman"/>
                <a:cs typeface="Times New Roman"/>
              </a:rPr>
              <a:t>With </a:t>
            </a:r>
            <a:r>
              <a:rPr sz="2200" b="1" i="1" spc="-5" dirty="0">
                <a:solidFill>
                  <a:srgbClr val="00006B"/>
                </a:solidFill>
                <a:latin typeface="Times New Roman"/>
                <a:cs typeface="Times New Roman"/>
              </a:rPr>
              <a:t>short back and moderate angles, the gait is powerful and  </a:t>
            </a:r>
            <a:r>
              <a:rPr sz="2200" b="1" i="1" spc="-10" dirty="0">
                <a:solidFill>
                  <a:srgbClr val="00006B"/>
                </a:solidFill>
                <a:latin typeface="Times New Roman"/>
                <a:cs typeface="Times New Roman"/>
              </a:rPr>
              <a:t>efficient</a:t>
            </a:r>
            <a:endParaRPr sz="2200">
              <a:latin typeface="Times New Roman"/>
              <a:cs typeface="Times New Roman"/>
            </a:endParaRPr>
          </a:p>
          <a:p>
            <a:pPr marL="243840" marR="5080" indent="-231140">
              <a:lnSpc>
                <a:spcPct val="95000"/>
              </a:lnSpc>
              <a:spcBef>
                <a:spcPts val="1255"/>
              </a:spcBef>
              <a:buClr>
                <a:srgbClr val="000099"/>
              </a:buClr>
              <a:buFont typeface="Times New Roman"/>
              <a:buChar char="•"/>
              <a:tabLst>
                <a:tab pos="243840" algn="l"/>
                <a:tab pos="244475" algn="l"/>
                <a:tab pos="2451100" algn="l"/>
                <a:tab pos="6986905" algn="l"/>
                <a:tab pos="7473315" algn="l"/>
              </a:tabLst>
            </a:pPr>
            <a:r>
              <a:rPr sz="2200" b="1" i="1" spc="-5" dirty="0">
                <a:solidFill>
                  <a:srgbClr val="00006B"/>
                </a:solidFill>
                <a:latin typeface="Times New Roman"/>
                <a:cs typeface="Times New Roman"/>
              </a:rPr>
              <a:t>It is difficult to breed a balanced dog that is</a:t>
            </a:r>
            <a:r>
              <a:rPr sz="2200" b="1" i="1" spc="125" dirty="0">
                <a:solidFill>
                  <a:srgbClr val="00006B"/>
                </a:solidFill>
                <a:latin typeface="Times New Roman"/>
                <a:cs typeface="Times New Roman"/>
              </a:rPr>
              <a:t> </a:t>
            </a:r>
            <a:r>
              <a:rPr sz="2200" b="1" i="1" spc="-5" dirty="0">
                <a:solidFill>
                  <a:srgbClr val="00006B"/>
                </a:solidFill>
                <a:latin typeface="Times New Roman"/>
                <a:cs typeface="Times New Roman"/>
              </a:rPr>
              <a:t>short</a:t>
            </a:r>
            <a:r>
              <a:rPr sz="2200" b="1" i="1" spc="5" dirty="0">
                <a:solidFill>
                  <a:srgbClr val="00006B"/>
                </a:solidFill>
                <a:latin typeface="Times New Roman"/>
                <a:cs typeface="Times New Roman"/>
              </a:rPr>
              <a:t> </a:t>
            </a:r>
            <a:r>
              <a:rPr sz="2200" b="1" i="1" dirty="0">
                <a:solidFill>
                  <a:srgbClr val="00006B"/>
                </a:solidFill>
                <a:latin typeface="Times New Roman"/>
                <a:cs typeface="Times New Roman"/>
              </a:rPr>
              <a:t>backed.	</a:t>
            </a:r>
            <a:r>
              <a:rPr sz="2200" b="1" i="1" spc="-5" dirty="0">
                <a:solidFill>
                  <a:srgbClr val="00006B"/>
                </a:solidFill>
                <a:latin typeface="Times New Roman"/>
                <a:cs typeface="Times New Roman"/>
              </a:rPr>
              <a:t>Many  breeders</a:t>
            </a:r>
            <a:r>
              <a:rPr sz="2200" b="1" i="1" spc="-15" dirty="0">
                <a:solidFill>
                  <a:srgbClr val="00006B"/>
                </a:solidFill>
                <a:latin typeface="Times New Roman"/>
                <a:cs typeface="Times New Roman"/>
              </a:rPr>
              <a:t> </a:t>
            </a:r>
            <a:r>
              <a:rPr sz="2200" b="1" i="1" spc="-5" dirty="0">
                <a:solidFill>
                  <a:srgbClr val="00006B"/>
                </a:solidFill>
                <a:latin typeface="Times New Roman"/>
                <a:cs typeface="Times New Roman"/>
              </a:rPr>
              <a:t>compens</a:t>
            </a:r>
            <a:r>
              <a:rPr sz="2200" b="1" i="1" dirty="0">
                <a:solidFill>
                  <a:srgbClr val="00006B"/>
                </a:solidFill>
                <a:latin typeface="Times New Roman"/>
                <a:cs typeface="Times New Roman"/>
              </a:rPr>
              <a:t>a</a:t>
            </a:r>
            <a:r>
              <a:rPr sz="2200" b="1" i="1" spc="-5" dirty="0">
                <a:solidFill>
                  <a:srgbClr val="00006B"/>
                </a:solidFill>
                <a:latin typeface="Times New Roman"/>
                <a:cs typeface="Times New Roman"/>
              </a:rPr>
              <a:t>te</a:t>
            </a:r>
            <a:r>
              <a:rPr sz="2200" b="1" i="1" spc="10" dirty="0">
                <a:solidFill>
                  <a:srgbClr val="00006B"/>
                </a:solidFill>
                <a:latin typeface="Times New Roman"/>
                <a:cs typeface="Times New Roman"/>
              </a:rPr>
              <a:t> </a:t>
            </a:r>
            <a:r>
              <a:rPr sz="2200" b="1" i="1" spc="-5" dirty="0">
                <a:solidFill>
                  <a:srgbClr val="00006B"/>
                </a:solidFill>
                <a:latin typeface="Times New Roman"/>
                <a:cs typeface="Times New Roman"/>
              </a:rPr>
              <a:t>by pro</a:t>
            </a:r>
            <a:r>
              <a:rPr sz="2200" b="1" i="1" dirty="0">
                <a:solidFill>
                  <a:srgbClr val="00006B"/>
                </a:solidFill>
                <a:latin typeface="Times New Roman"/>
                <a:cs typeface="Times New Roman"/>
              </a:rPr>
              <a:t>d</a:t>
            </a:r>
            <a:r>
              <a:rPr sz="2200" b="1" i="1" spc="-5" dirty="0">
                <a:solidFill>
                  <a:srgbClr val="00006B"/>
                </a:solidFill>
                <a:latin typeface="Times New Roman"/>
                <a:cs typeface="Times New Roman"/>
              </a:rPr>
              <a:t>ucing d</a:t>
            </a:r>
            <a:r>
              <a:rPr sz="2200" b="1" i="1" dirty="0">
                <a:solidFill>
                  <a:srgbClr val="00006B"/>
                </a:solidFill>
                <a:latin typeface="Times New Roman"/>
                <a:cs typeface="Times New Roman"/>
              </a:rPr>
              <a:t>o</a:t>
            </a:r>
            <a:r>
              <a:rPr sz="2200" b="1" i="1" spc="-5" dirty="0">
                <a:solidFill>
                  <a:srgbClr val="00006B"/>
                </a:solidFill>
                <a:latin typeface="Times New Roman"/>
                <a:cs typeface="Times New Roman"/>
              </a:rPr>
              <a:t>gs that</a:t>
            </a:r>
            <a:r>
              <a:rPr sz="2200" b="1" i="1" dirty="0">
                <a:solidFill>
                  <a:srgbClr val="00006B"/>
                </a:solidFill>
                <a:latin typeface="Times New Roman"/>
                <a:cs typeface="Times New Roman"/>
              </a:rPr>
              <a:t> a</a:t>
            </a:r>
            <a:r>
              <a:rPr sz="2200" b="1" i="1" spc="-5" dirty="0">
                <a:solidFill>
                  <a:srgbClr val="00006B"/>
                </a:solidFill>
                <a:latin typeface="Times New Roman"/>
                <a:cs typeface="Times New Roman"/>
              </a:rPr>
              <a:t>re</a:t>
            </a:r>
            <a:r>
              <a:rPr sz="2200" b="1" i="1" spc="-15" dirty="0">
                <a:solidFill>
                  <a:srgbClr val="00006B"/>
                </a:solidFill>
                <a:latin typeface="Times New Roman"/>
                <a:cs typeface="Times New Roman"/>
              </a:rPr>
              <a:t> </a:t>
            </a:r>
            <a:r>
              <a:rPr sz="2200" b="1" i="1" spc="-5" dirty="0">
                <a:solidFill>
                  <a:srgbClr val="00006B"/>
                </a:solidFill>
                <a:latin typeface="Times New Roman"/>
                <a:cs typeface="Times New Roman"/>
              </a:rPr>
              <a:t>long in</a:t>
            </a:r>
            <a:r>
              <a:rPr sz="2200" b="1" i="1" dirty="0">
                <a:solidFill>
                  <a:srgbClr val="00006B"/>
                </a:solidFill>
                <a:latin typeface="Times New Roman"/>
                <a:cs typeface="Times New Roman"/>
              </a:rPr>
              <a:t> </a:t>
            </a:r>
            <a:r>
              <a:rPr sz="2200" b="1" i="1" spc="-5" dirty="0">
                <a:solidFill>
                  <a:srgbClr val="00006B"/>
                </a:solidFill>
                <a:latin typeface="Times New Roman"/>
                <a:cs typeface="Times New Roman"/>
              </a:rPr>
              <a:t>b</a:t>
            </a:r>
            <a:r>
              <a:rPr sz="2200" b="1" i="1" dirty="0">
                <a:solidFill>
                  <a:srgbClr val="00006B"/>
                </a:solidFill>
                <a:latin typeface="Times New Roman"/>
                <a:cs typeface="Times New Roman"/>
              </a:rPr>
              <a:t>o</a:t>
            </a:r>
            <a:r>
              <a:rPr sz="2200" b="1" i="1" spc="-5" dirty="0">
                <a:solidFill>
                  <a:srgbClr val="00006B"/>
                </a:solidFill>
                <a:latin typeface="Times New Roman"/>
                <a:cs typeface="Times New Roman"/>
              </a:rPr>
              <a:t>d</a:t>
            </a:r>
            <a:r>
              <a:rPr sz="2200" b="1" i="1" spc="-90" dirty="0">
                <a:solidFill>
                  <a:srgbClr val="00006B"/>
                </a:solidFill>
                <a:latin typeface="Times New Roman"/>
                <a:cs typeface="Times New Roman"/>
              </a:rPr>
              <a:t>y</a:t>
            </a:r>
            <a:r>
              <a:rPr sz="2200" b="1" i="1" spc="-5" dirty="0">
                <a:solidFill>
                  <a:srgbClr val="00006B"/>
                </a:solidFill>
                <a:latin typeface="Times New Roman"/>
                <a:cs typeface="Times New Roman"/>
              </a:rPr>
              <a:t>.</a:t>
            </a:r>
            <a:r>
              <a:rPr sz="2200" b="1" i="1" dirty="0">
                <a:solidFill>
                  <a:srgbClr val="00006B"/>
                </a:solidFill>
                <a:latin typeface="Times New Roman"/>
                <a:cs typeface="Times New Roman"/>
              </a:rPr>
              <a:t>	</a:t>
            </a:r>
            <a:r>
              <a:rPr sz="2200" b="1" i="1" spc="-5" dirty="0">
                <a:solidFill>
                  <a:srgbClr val="00006B"/>
                </a:solidFill>
                <a:latin typeface="Times New Roman"/>
                <a:cs typeface="Times New Roman"/>
              </a:rPr>
              <a:t>These  long-backed dogs </a:t>
            </a:r>
            <a:r>
              <a:rPr sz="2200" b="1" i="1" spc="-10" dirty="0">
                <a:solidFill>
                  <a:srgbClr val="00006B"/>
                </a:solidFill>
                <a:latin typeface="Times New Roman"/>
                <a:cs typeface="Times New Roman"/>
              </a:rPr>
              <a:t>may </a:t>
            </a:r>
            <a:r>
              <a:rPr sz="2200" b="1" i="1" spc="-5" dirty="0">
                <a:solidFill>
                  <a:srgbClr val="00006B"/>
                </a:solidFill>
                <a:latin typeface="Times New Roman"/>
                <a:cs typeface="Times New Roman"/>
              </a:rPr>
              <a:t>appear to move well, but it is </a:t>
            </a:r>
            <a:r>
              <a:rPr sz="2200" b="1" i="1" dirty="0">
                <a:solidFill>
                  <a:srgbClr val="00006B"/>
                </a:solidFill>
                <a:latin typeface="Times New Roman"/>
                <a:cs typeface="Times New Roman"/>
              </a:rPr>
              <a:t>at </a:t>
            </a:r>
            <a:r>
              <a:rPr sz="2200" b="1" i="1" spc="-5" dirty="0">
                <a:solidFill>
                  <a:srgbClr val="00006B"/>
                </a:solidFill>
                <a:latin typeface="Times New Roman"/>
                <a:cs typeface="Times New Roman"/>
              </a:rPr>
              <a:t>the expense of  proper</a:t>
            </a:r>
            <a:r>
              <a:rPr sz="2200" b="1" i="1" spc="5" dirty="0">
                <a:solidFill>
                  <a:srgbClr val="00006B"/>
                </a:solidFill>
                <a:latin typeface="Times New Roman"/>
                <a:cs typeface="Times New Roman"/>
              </a:rPr>
              <a:t> </a:t>
            </a:r>
            <a:r>
              <a:rPr sz="2200" b="1" i="1" spc="-5" dirty="0">
                <a:solidFill>
                  <a:srgbClr val="00006B"/>
                </a:solidFill>
                <a:latin typeface="Times New Roman"/>
                <a:cs typeface="Times New Roman"/>
              </a:rPr>
              <a:t>breed</a:t>
            </a:r>
            <a:r>
              <a:rPr sz="2200" b="1" i="1" spc="15" dirty="0">
                <a:solidFill>
                  <a:srgbClr val="00006B"/>
                </a:solidFill>
                <a:latin typeface="Times New Roman"/>
                <a:cs typeface="Times New Roman"/>
              </a:rPr>
              <a:t> </a:t>
            </a:r>
            <a:r>
              <a:rPr sz="2200" b="1" i="1" spc="-5" dirty="0">
                <a:solidFill>
                  <a:srgbClr val="00006B"/>
                </a:solidFill>
                <a:latin typeface="Times New Roman"/>
                <a:cs typeface="Times New Roman"/>
              </a:rPr>
              <a:t>type.	Judges should not reward nor should breeders  condone a </a:t>
            </a:r>
            <a:r>
              <a:rPr sz="2200" b="1" i="1" dirty="0">
                <a:solidFill>
                  <a:srgbClr val="00006B"/>
                </a:solidFill>
                <a:latin typeface="Times New Roman"/>
                <a:cs typeface="Times New Roman"/>
              </a:rPr>
              <a:t>long-backed dog </a:t>
            </a:r>
            <a:r>
              <a:rPr sz="2200" b="1" i="1" spc="-5" dirty="0">
                <a:solidFill>
                  <a:srgbClr val="00006B"/>
                </a:solidFill>
                <a:latin typeface="Times New Roman"/>
                <a:cs typeface="Times New Roman"/>
              </a:rPr>
              <a:t>just because it moves</a:t>
            </a:r>
            <a:r>
              <a:rPr sz="2200" b="1" i="1" spc="-15" dirty="0">
                <a:solidFill>
                  <a:srgbClr val="00006B"/>
                </a:solidFill>
                <a:latin typeface="Times New Roman"/>
                <a:cs typeface="Times New Roman"/>
              </a:rPr>
              <a:t> </a:t>
            </a:r>
            <a:r>
              <a:rPr sz="2200" b="1" i="1" spc="-5" dirty="0">
                <a:solidFill>
                  <a:srgbClr val="00006B"/>
                </a:solidFill>
                <a:latin typeface="Times New Roman"/>
                <a:cs typeface="Times New Roman"/>
              </a:rPr>
              <a:t>well.</a:t>
            </a:r>
            <a:endParaRPr sz="2200">
              <a:latin typeface="Times New Roman"/>
              <a:cs typeface="Times New Roman"/>
            </a:endParaRPr>
          </a:p>
          <a:p>
            <a:pPr marL="243840" indent="-231140">
              <a:lnSpc>
                <a:spcPct val="100000"/>
              </a:lnSpc>
              <a:spcBef>
                <a:spcPts val="1190"/>
              </a:spcBef>
              <a:buClr>
                <a:srgbClr val="000099"/>
              </a:buClr>
              <a:buFont typeface="Times New Roman"/>
              <a:buChar char="•"/>
              <a:tabLst>
                <a:tab pos="243840" algn="l"/>
                <a:tab pos="244475" algn="l"/>
              </a:tabLst>
            </a:pPr>
            <a:r>
              <a:rPr sz="2200" b="1" i="1" spc="-5" dirty="0">
                <a:solidFill>
                  <a:srgbClr val="003366"/>
                </a:solidFill>
                <a:latin typeface="Times New Roman"/>
                <a:cs typeface="Times New Roman"/>
              </a:rPr>
              <a:t>Showmanship should not override breed</a:t>
            </a:r>
            <a:r>
              <a:rPr sz="2200" b="1" i="1" spc="45" dirty="0">
                <a:solidFill>
                  <a:srgbClr val="003366"/>
                </a:solidFill>
                <a:latin typeface="Times New Roman"/>
                <a:cs typeface="Times New Roman"/>
              </a:rPr>
              <a:t> </a:t>
            </a:r>
            <a:r>
              <a:rPr sz="2200" b="1" i="1" spc="-5" dirty="0">
                <a:solidFill>
                  <a:srgbClr val="003366"/>
                </a:solidFill>
                <a:latin typeface="Times New Roman"/>
                <a:cs typeface="Times New Roman"/>
              </a:rPr>
              <a:t>correctness</a:t>
            </a:r>
            <a:endParaRPr sz="2200">
              <a:latin typeface="Times New Roman"/>
              <a:cs typeface="Times New Roman"/>
            </a:endParaRPr>
          </a:p>
        </p:txBody>
      </p:sp>
      <p:sp>
        <p:nvSpPr>
          <p:cNvPr id="22" name="object 22"/>
          <p:cNvSpPr txBox="1">
            <a:spLocks noGrp="1"/>
          </p:cNvSpPr>
          <p:nvPr>
            <p:ph type="title"/>
          </p:nvPr>
        </p:nvSpPr>
        <p:spPr>
          <a:xfrm>
            <a:off x="1944370" y="952880"/>
            <a:ext cx="838200" cy="574040"/>
          </a:xfrm>
          <a:prstGeom prst="rect">
            <a:avLst/>
          </a:prstGeom>
        </p:spPr>
        <p:txBody>
          <a:bodyPr vert="horz" wrap="square" lIns="0" tIns="12700" rIns="0" bIns="0" rtlCol="0">
            <a:spAutoFit/>
          </a:bodyPr>
          <a:lstStyle/>
          <a:p>
            <a:pPr marL="12700">
              <a:lnSpc>
                <a:spcPct val="100000"/>
              </a:lnSpc>
              <a:spcBef>
                <a:spcPts val="100"/>
              </a:spcBef>
            </a:pPr>
            <a:r>
              <a:rPr spc="-5" dirty="0"/>
              <a:t>Gait</a:t>
            </a: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1912747" y="905332"/>
            <a:ext cx="4390390" cy="697230"/>
          </a:xfrm>
          <a:prstGeom prst="rect">
            <a:avLst/>
          </a:prstGeom>
        </p:spPr>
        <p:txBody>
          <a:bodyPr vert="horz" wrap="square" lIns="0" tIns="13335" rIns="0" bIns="0" rtlCol="0">
            <a:spAutoFit/>
          </a:bodyPr>
          <a:lstStyle/>
          <a:p>
            <a:pPr marL="12700">
              <a:lnSpc>
                <a:spcPct val="100000"/>
              </a:lnSpc>
              <a:spcBef>
                <a:spcPts val="105"/>
              </a:spcBef>
            </a:pPr>
            <a:r>
              <a:rPr sz="4400" b="0" i="0" dirty="0">
                <a:latin typeface="Times New Roman"/>
                <a:cs typeface="Times New Roman"/>
              </a:rPr>
              <a:t>Bullmastiff</a:t>
            </a:r>
            <a:r>
              <a:rPr sz="4400" b="0" i="0" spc="-75" dirty="0">
                <a:latin typeface="Times New Roman"/>
                <a:cs typeface="Times New Roman"/>
              </a:rPr>
              <a:t> </a:t>
            </a:r>
            <a:r>
              <a:rPr sz="4400" b="0" i="0" dirty="0">
                <a:latin typeface="Times New Roman"/>
                <a:cs typeface="Times New Roman"/>
              </a:rPr>
              <a:t>History</a:t>
            </a:r>
            <a:endParaRPr sz="4400">
              <a:latin typeface="Times New Roman"/>
              <a:cs typeface="Times New Roman"/>
            </a:endParaRPr>
          </a:p>
        </p:txBody>
      </p:sp>
      <p:sp>
        <p:nvSpPr>
          <p:cNvPr id="22" name="object 22"/>
          <p:cNvSpPr/>
          <p:nvPr/>
        </p:nvSpPr>
        <p:spPr>
          <a:xfrm>
            <a:off x="6559295" y="4710684"/>
            <a:ext cx="2421636" cy="1766316"/>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6679692" y="1984248"/>
            <a:ext cx="2301240" cy="1871471"/>
          </a:xfrm>
          <a:prstGeom prst="rect">
            <a:avLst/>
          </a:prstGeom>
          <a:blipFill>
            <a:blip r:embed="rId3" cstate="print"/>
            <a:stretch>
              <a:fillRect/>
            </a:stretch>
          </a:blipFill>
        </p:spPr>
        <p:txBody>
          <a:bodyPr wrap="square" lIns="0" tIns="0" rIns="0" bIns="0" rtlCol="0"/>
          <a:lstStyle/>
          <a:p>
            <a:endParaRPr/>
          </a:p>
        </p:txBody>
      </p:sp>
      <p:sp>
        <p:nvSpPr>
          <p:cNvPr id="24" name="object 24"/>
          <p:cNvSpPr txBox="1"/>
          <p:nvPr/>
        </p:nvSpPr>
        <p:spPr>
          <a:xfrm>
            <a:off x="174142" y="1980056"/>
            <a:ext cx="6312535" cy="4598035"/>
          </a:xfrm>
          <a:prstGeom prst="rect">
            <a:avLst/>
          </a:prstGeom>
        </p:spPr>
        <p:txBody>
          <a:bodyPr vert="horz" wrap="square" lIns="0" tIns="12065" rIns="0" bIns="0" rtlCol="0">
            <a:spAutoFit/>
          </a:bodyPr>
          <a:lstStyle/>
          <a:p>
            <a:pPr marL="12700" marR="109855">
              <a:lnSpc>
                <a:spcPct val="100000"/>
              </a:lnSpc>
              <a:spcBef>
                <a:spcPts val="95"/>
              </a:spcBef>
            </a:pPr>
            <a:r>
              <a:rPr sz="1600" i="1" spc="-5" dirty="0">
                <a:solidFill>
                  <a:srgbClr val="000099"/>
                </a:solidFill>
                <a:latin typeface="Times New Roman"/>
                <a:cs typeface="Times New Roman"/>
              </a:rPr>
              <a:t>In the early 19th </a:t>
            </a:r>
            <a:r>
              <a:rPr sz="1600" i="1" spc="-15" dirty="0">
                <a:solidFill>
                  <a:srgbClr val="000099"/>
                </a:solidFill>
                <a:latin typeface="Times New Roman"/>
                <a:cs typeface="Times New Roman"/>
              </a:rPr>
              <a:t>century, </a:t>
            </a:r>
            <a:r>
              <a:rPr sz="1600" i="1" spc="-5" dirty="0">
                <a:solidFill>
                  <a:srgbClr val="000099"/>
                </a:solidFill>
                <a:latin typeface="Times New Roman"/>
                <a:cs typeface="Times New Roman"/>
              </a:rPr>
              <a:t>English gamekeepers </a:t>
            </a:r>
            <a:r>
              <a:rPr sz="1600" i="1" spc="-15" dirty="0">
                <a:solidFill>
                  <a:srgbClr val="000099"/>
                </a:solidFill>
                <a:latin typeface="Times New Roman"/>
                <a:cs typeface="Times New Roman"/>
              </a:rPr>
              <a:t>created </a:t>
            </a:r>
            <a:r>
              <a:rPr sz="1600" i="1" spc="-5" dirty="0">
                <a:solidFill>
                  <a:srgbClr val="000099"/>
                </a:solidFill>
                <a:latin typeface="Times New Roman"/>
                <a:cs typeface="Times New Roman"/>
              </a:rPr>
              <a:t>this noble </a:t>
            </a:r>
            <a:r>
              <a:rPr sz="1600" i="1" spc="-15" dirty="0">
                <a:solidFill>
                  <a:srgbClr val="000099"/>
                </a:solidFill>
                <a:latin typeface="Times New Roman"/>
                <a:cs typeface="Times New Roman"/>
              </a:rPr>
              <a:t>breed </a:t>
            </a:r>
            <a:r>
              <a:rPr sz="1600" i="1" dirty="0">
                <a:solidFill>
                  <a:srgbClr val="000099"/>
                </a:solidFill>
                <a:latin typeface="Times New Roman"/>
                <a:cs typeface="Times New Roman"/>
              </a:rPr>
              <a:t>by  </a:t>
            </a:r>
            <a:r>
              <a:rPr sz="1600" i="1" spc="-10" dirty="0">
                <a:solidFill>
                  <a:srgbClr val="000099"/>
                </a:solidFill>
                <a:latin typeface="Times New Roman"/>
                <a:cs typeface="Times New Roman"/>
              </a:rPr>
              <a:t>crossing </a:t>
            </a:r>
            <a:r>
              <a:rPr sz="1600" i="1" spc="-5" dirty="0">
                <a:solidFill>
                  <a:srgbClr val="000099"/>
                </a:solidFill>
                <a:latin typeface="Times New Roman"/>
                <a:cs typeface="Times New Roman"/>
              </a:rPr>
              <a:t>the courageous Mastiff with the tenacious Bulldog to </a:t>
            </a:r>
            <a:r>
              <a:rPr sz="1600" i="1" spc="-15" dirty="0">
                <a:solidFill>
                  <a:srgbClr val="000099"/>
                </a:solidFill>
                <a:latin typeface="Times New Roman"/>
                <a:cs typeface="Times New Roman"/>
              </a:rPr>
              <a:t>create </a:t>
            </a:r>
            <a:r>
              <a:rPr sz="1600" i="1" spc="5" dirty="0">
                <a:solidFill>
                  <a:srgbClr val="000099"/>
                </a:solidFill>
                <a:latin typeface="Times New Roman"/>
                <a:cs typeface="Times New Roman"/>
              </a:rPr>
              <a:t>fleet-  </a:t>
            </a:r>
            <a:r>
              <a:rPr sz="1600" i="1" spc="-5" dirty="0">
                <a:solidFill>
                  <a:srgbClr val="000099"/>
                </a:solidFill>
                <a:latin typeface="Times New Roman"/>
                <a:cs typeface="Times New Roman"/>
              </a:rPr>
              <a:t>footed, powerful dogs for </a:t>
            </a:r>
            <a:r>
              <a:rPr sz="1600" i="1" spc="-10" dirty="0">
                <a:solidFill>
                  <a:srgbClr val="000099"/>
                </a:solidFill>
                <a:latin typeface="Times New Roman"/>
                <a:cs typeface="Times New Roman"/>
              </a:rPr>
              <a:t>protection </a:t>
            </a:r>
            <a:r>
              <a:rPr sz="1600" i="1" spc="-5" dirty="0">
                <a:solidFill>
                  <a:srgbClr val="000099"/>
                </a:solidFill>
                <a:latin typeface="Times New Roman"/>
                <a:cs typeface="Times New Roman"/>
              </a:rPr>
              <a:t>against poachers. Originally called the  "Gamekeepers Night Dog,” these dogs combined </a:t>
            </a:r>
            <a:r>
              <a:rPr sz="1600" i="1" spc="-10" dirty="0">
                <a:solidFill>
                  <a:srgbClr val="000099"/>
                </a:solidFill>
                <a:latin typeface="Times New Roman"/>
                <a:cs typeface="Times New Roman"/>
              </a:rPr>
              <a:t>tremendous strength </a:t>
            </a:r>
            <a:r>
              <a:rPr sz="1600" i="1" spc="-5" dirty="0">
                <a:solidFill>
                  <a:srgbClr val="000099"/>
                </a:solidFill>
                <a:latin typeface="Times New Roman"/>
                <a:cs typeface="Times New Roman"/>
              </a:rPr>
              <a:t>and  </a:t>
            </a:r>
            <a:r>
              <a:rPr sz="1600" i="1" spc="-10" dirty="0">
                <a:solidFill>
                  <a:srgbClr val="000099"/>
                </a:solidFill>
                <a:latin typeface="Times New Roman"/>
                <a:cs typeface="Times New Roman"/>
              </a:rPr>
              <a:t>guarding </a:t>
            </a:r>
            <a:r>
              <a:rPr sz="1600" i="1" spc="-5" dirty="0">
                <a:solidFill>
                  <a:srgbClr val="000099"/>
                </a:solidFill>
                <a:latin typeface="Times New Roman"/>
                <a:cs typeface="Times New Roman"/>
              </a:rPr>
              <a:t>instinct within affectionate disposition and devotion to their  </a:t>
            </a:r>
            <a:r>
              <a:rPr sz="1600" i="1" spc="-30" dirty="0">
                <a:solidFill>
                  <a:srgbClr val="000099"/>
                </a:solidFill>
                <a:latin typeface="Times New Roman"/>
                <a:cs typeface="Times New Roman"/>
              </a:rPr>
              <a:t>master. </a:t>
            </a:r>
            <a:r>
              <a:rPr sz="1600" i="1" spc="-5" dirty="0">
                <a:solidFill>
                  <a:srgbClr val="000099"/>
                </a:solidFill>
                <a:latin typeface="Times New Roman"/>
                <a:cs typeface="Times New Roman"/>
              </a:rPr>
              <a:t>Originally 60% Mastiff and 40% Bulldog, the Bullmastiff was  </a:t>
            </a:r>
            <a:r>
              <a:rPr sz="1600" i="1" spc="-10" dirty="0">
                <a:solidFill>
                  <a:srgbClr val="000099"/>
                </a:solidFill>
                <a:latin typeface="Times New Roman"/>
                <a:cs typeface="Times New Roman"/>
              </a:rPr>
              <a:t>recognized </a:t>
            </a:r>
            <a:r>
              <a:rPr sz="1600" i="1" spc="-5" dirty="0">
                <a:solidFill>
                  <a:srgbClr val="000099"/>
                </a:solidFill>
                <a:latin typeface="Times New Roman"/>
                <a:cs typeface="Times New Roman"/>
              </a:rPr>
              <a:t>in England in 1924, and by the American Kennel Club in</a:t>
            </a:r>
            <a:r>
              <a:rPr sz="1600" i="1" spc="105" dirty="0">
                <a:solidFill>
                  <a:srgbClr val="000099"/>
                </a:solidFill>
                <a:latin typeface="Times New Roman"/>
                <a:cs typeface="Times New Roman"/>
              </a:rPr>
              <a:t> </a:t>
            </a:r>
            <a:r>
              <a:rPr sz="1600" i="1" spc="-5" dirty="0">
                <a:solidFill>
                  <a:srgbClr val="000099"/>
                </a:solidFill>
                <a:latin typeface="Times New Roman"/>
                <a:cs typeface="Times New Roman"/>
              </a:rPr>
              <a:t>1933.</a:t>
            </a:r>
            <a:endParaRPr sz="1600">
              <a:latin typeface="Times New Roman"/>
              <a:cs typeface="Times New Roman"/>
            </a:endParaRPr>
          </a:p>
          <a:p>
            <a:pPr marL="12700" marR="79375">
              <a:lnSpc>
                <a:spcPct val="100000"/>
              </a:lnSpc>
              <a:spcBef>
                <a:spcPts val="1445"/>
              </a:spcBef>
            </a:pPr>
            <a:r>
              <a:rPr sz="1600" i="1" spc="-5" dirty="0">
                <a:solidFill>
                  <a:srgbClr val="000099"/>
                </a:solidFill>
                <a:latin typeface="Times New Roman"/>
                <a:cs typeface="Times New Roman"/>
              </a:rPr>
              <a:t>The Bullmastiff is an intelligent dog and has a definite mind of his own. His  independence of spirit makes a </a:t>
            </a:r>
            <a:r>
              <a:rPr sz="1600" i="1" spc="-10" dirty="0">
                <a:solidFill>
                  <a:srgbClr val="000099"/>
                </a:solidFill>
                <a:latin typeface="Times New Roman"/>
                <a:cs typeface="Times New Roman"/>
              </a:rPr>
              <a:t>relationship </a:t>
            </a:r>
            <a:r>
              <a:rPr sz="1600" i="1" spc="-5" dirty="0">
                <a:solidFill>
                  <a:srgbClr val="000099"/>
                </a:solidFill>
                <a:latin typeface="Times New Roman"/>
                <a:cs typeface="Times New Roman"/>
              </a:rPr>
              <a:t>with him </a:t>
            </a:r>
            <a:r>
              <a:rPr sz="1600" i="1" spc="-20" dirty="0">
                <a:solidFill>
                  <a:srgbClr val="000099"/>
                </a:solidFill>
                <a:latin typeface="Times New Roman"/>
                <a:cs typeface="Times New Roman"/>
              </a:rPr>
              <a:t>more </a:t>
            </a:r>
            <a:r>
              <a:rPr sz="1600" i="1" spc="-5" dirty="0">
                <a:solidFill>
                  <a:srgbClr val="000099"/>
                </a:solidFill>
                <a:latin typeface="Times New Roman"/>
                <a:cs typeface="Times New Roman"/>
              </a:rPr>
              <a:t>of a working  partnership than the conventional dog/master association which some  people might</a:t>
            </a:r>
            <a:r>
              <a:rPr sz="1600" i="1" dirty="0">
                <a:solidFill>
                  <a:srgbClr val="000099"/>
                </a:solidFill>
                <a:latin typeface="Times New Roman"/>
                <a:cs typeface="Times New Roman"/>
              </a:rPr>
              <a:t> </a:t>
            </a:r>
            <a:r>
              <a:rPr sz="1600" i="1" spc="-5" dirty="0">
                <a:solidFill>
                  <a:srgbClr val="000099"/>
                </a:solidFill>
                <a:latin typeface="Times New Roman"/>
                <a:cs typeface="Times New Roman"/>
              </a:rPr>
              <a:t>expect.</a:t>
            </a:r>
            <a:endParaRPr sz="1600">
              <a:latin typeface="Times New Roman"/>
              <a:cs typeface="Times New Roman"/>
            </a:endParaRPr>
          </a:p>
          <a:p>
            <a:pPr marL="12700" marR="5080">
              <a:lnSpc>
                <a:spcPct val="100000"/>
              </a:lnSpc>
              <a:spcBef>
                <a:spcPts val="960"/>
              </a:spcBef>
            </a:pPr>
            <a:r>
              <a:rPr sz="1600" i="1" spc="-5" dirty="0">
                <a:solidFill>
                  <a:srgbClr val="000099"/>
                </a:solidFill>
                <a:latin typeface="Times New Roman"/>
                <a:cs typeface="Times New Roman"/>
              </a:rPr>
              <a:t>A Bullmastiff will give a family boundless love and devotion, but will </a:t>
            </a:r>
            <a:r>
              <a:rPr sz="1600" i="1" spc="-15" dirty="0">
                <a:solidFill>
                  <a:srgbClr val="000099"/>
                </a:solidFill>
                <a:latin typeface="Times New Roman"/>
                <a:cs typeface="Times New Roman"/>
              </a:rPr>
              <a:t>retain </a:t>
            </a:r>
            <a:r>
              <a:rPr sz="1600" i="1" spc="-5" dirty="0">
                <a:solidFill>
                  <a:srgbClr val="000099"/>
                </a:solidFill>
                <a:latin typeface="Times New Roman"/>
                <a:cs typeface="Times New Roman"/>
              </a:rPr>
              <a:t>a  part of himself as a </a:t>
            </a:r>
            <a:r>
              <a:rPr sz="1600" i="1" spc="-20" dirty="0">
                <a:solidFill>
                  <a:srgbClr val="000099"/>
                </a:solidFill>
                <a:latin typeface="Times New Roman"/>
                <a:cs typeface="Times New Roman"/>
              </a:rPr>
              <a:t>free </a:t>
            </a:r>
            <a:r>
              <a:rPr sz="1600" i="1" spc="-5" dirty="0">
                <a:solidFill>
                  <a:srgbClr val="000099"/>
                </a:solidFill>
                <a:latin typeface="Times New Roman"/>
                <a:cs typeface="Times New Roman"/>
              </a:rPr>
              <a:t>spirit, capable of making his own decisions and  acting on them. </a:t>
            </a:r>
            <a:r>
              <a:rPr sz="1600" i="1" spc="-10" dirty="0">
                <a:solidFill>
                  <a:srgbClr val="000099"/>
                </a:solidFill>
                <a:latin typeface="Times New Roman"/>
                <a:cs typeface="Times New Roman"/>
              </a:rPr>
              <a:t>Children </a:t>
            </a:r>
            <a:r>
              <a:rPr sz="1600" i="1" spc="-5" dirty="0">
                <a:solidFill>
                  <a:srgbClr val="000099"/>
                </a:solidFill>
                <a:latin typeface="Times New Roman"/>
                <a:cs typeface="Times New Roman"/>
              </a:rPr>
              <a:t>will be his </a:t>
            </a:r>
            <a:r>
              <a:rPr sz="1600" i="1" spc="-10" dirty="0">
                <a:solidFill>
                  <a:srgbClr val="000099"/>
                </a:solidFill>
                <a:latin typeface="Times New Roman"/>
                <a:cs typeface="Times New Roman"/>
              </a:rPr>
              <a:t>charges </a:t>
            </a:r>
            <a:r>
              <a:rPr sz="1600" i="1" spc="-5" dirty="0">
                <a:solidFill>
                  <a:srgbClr val="000099"/>
                </a:solidFill>
                <a:latin typeface="Times New Roman"/>
                <a:cs typeface="Times New Roman"/>
              </a:rPr>
              <a:t>to </a:t>
            </a:r>
            <a:r>
              <a:rPr sz="1600" i="1" spc="-10" dirty="0">
                <a:solidFill>
                  <a:srgbClr val="000099"/>
                </a:solidFill>
                <a:latin typeface="Times New Roman"/>
                <a:cs typeface="Times New Roman"/>
              </a:rPr>
              <a:t>protect </a:t>
            </a:r>
            <a:r>
              <a:rPr sz="1600" i="1" spc="-5" dirty="0">
                <a:solidFill>
                  <a:srgbClr val="000099"/>
                </a:solidFill>
                <a:latin typeface="Times New Roman"/>
                <a:cs typeface="Times New Roman"/>
              </a:rPr>
              <a:t>and to love, </a:t>
            </a:r>
            <a:r>
              <a:rPr sz="1600" i="1" dirty="0">
                <a:solidFill>
                  <a:srgbClr val="000099"/>
                </a:solidFill>
                <a:latin typeface="Times New Roman"/>
                <a:cs typeface="Times New Roman"/>
              </a:rPr>
              <a:t>but </a:t>
            </a:r>
            <a:r>
              <a:rPr sz="1600" i="1" spc="-5" dirty="0">
                <a:solidFill>
                  <a:srgbClr val="000099"/>
                </a:solidFill>
                <a:latin typeface="Times New Roman"/>
                <a:cs typeface="Times New Roman"/>
              </a:rPr>
              <a:t>they  must </a:t>
            </a:r>
            <a:r>
              <a:rPr sz="1600" i="1" spc="-10" dirty="0">
                <a:solidFill>
                  <a:srgbClr val="000099"/>
                </a:solidFill>
                <a:latin typeface="Times New Roman"/>
                <a:cs typeface="Times New Roman"/>
              </a:rPr>
              <a:t>respect </a:t>
            </a:r>
            <a:r>
              <a:rPr sz="1600" i="1" spc="-5" dirty="0">
                <a:solidFill>
                  <a:srgbClr val="000099"/>
                </a:solidFill>
                <a:latin typeface="Times New Roman"/>
                <a:cs typeface="Times New Roman"/>
              </a:rPr>
              <a:t>him and not be allowed to tease</a:t>
            </a:r>
            <a:r>
              <a:rPr sz="1600" i="1" spc="45" dirty="0">
                <a:solidFill>
                  <a:srgbClr val="000099"/>
                </a:solidFill>
                <a:latin typeface="Times New Roman"/>
                <a:cs typeface="Times New Roman"/>
              </a:rPr>
              <a:t> </a:t>
            </a:r>
            <a:r>
              <a:rPr sz="1600" i="1" spc="-5" dirty="0">
                <a:solidFill>
                  <a:srgbClr val="000099"/>
                </a:solidFill>
                <a:latin typeface="Times New Roman"/>
                <a:cs typeface="Times New Roman"/>
              </a:rPr>
              <a:t>him.</a:t>
            </a:r>
            <a:endParaRPr sz="1600">
              <a:latin typeface="Times New Roman"/>
              <a:cs typeface="Times New Roman"/>
            </a:endParaRPr>
          </a:p>
          <a:p>
            <a:pPr marL="12700" marR="193040">
              <a:lnSpc>
                <a:spcPct val="100000"/>
              </a:lnSpc>
              <a:spcBef>
                <a:spcPts val="960"/>
              </a:spcBef>
            </a:pPr>
            <a:r>
              <a:rPr sz="1600" i="1" spc="-5" dirty="0">
                <a:solidFill>
                  <a:srgbClr val="000099"/>
                </a:solidFill>
                <a:latin typeface="Times New Roman"/>
                <a:cs typeface="Times New Roman"/>
              </a:rPr>
              <a:t>He asks only to be as much of the family as possible. He will </a:t>
            </a:r>
            <a:r>
              <a:rPr sz="1600" i="1" spc="-25" dirty="0">
                <a:solidFill>
                  <a:srgbClr val="000099"/>
                </a:solidFill>
                <a:latin typeface="Times New Roman"/>
                <a:cs typeface="Times New Roman"/>
              </a:rPr>
              <a:t>reward </a:t>
            </a:r>
            <a:r>
              <a:rPr sz="1600" i="1" spc="-5" dirty="0">
                <a:solidFill>
                  <a:srgbClr val="000099"/>
                </a:solidFill>
                <a:latin typeface="Times New Roman"/>
                <a:cs typeface="Times New Roman"/>
              </a:rPr>
              <a:t>such  </a:t>
            </a:r>
            <a:r>
              <a:rPr sz="1600" i="1" spc="-10" dirty="0">
                <a:solidFill>
                  <a:srgbClr val="000099"/>
                </a:solidFill>
                <a:latin typeface="Times New Roman"/>
                <a:cs typeface="Times New Roman"/>
              </a:rPr>
              <a:t>treatment </a:t>
            </a:r>
            <a:r>
              <a:rPr sz="1600" i="1" spc="-5" dirty="0">
                <a:solidFill>
                  <a:srgbClr val="000099"/>
                </a:solidFill>
                <a:latin typeface="Times New Roman"/>
                <a:cs typeface="Times New Roman"/>
              </a:rPr>
              <a:t>with devotion and friendship which is not exceeded in any</a:t>
            </a:r>
            <a:r>
              <a:rPr sz="1600" i="1" spc="215" dirty="0">
                <a:solidFill>
                  <a:srgbClr val="000099"/>
                </a:solidFill>
                <a:latin typeface="Times New Roman"/>
                <a:cs typeface="Times New Roman"/>
              </a:rPr>
              <a:t> </a:t>
            </a:r>
            <a:r>
              <a:rPr sz="1600" i="1" spc="-15" dirty="0">
                <a:solidFill>
                  <a:srgbClr val="000099"/>
                </a:solidFill>
                <a:latin typeface="Times New Roman"/>
                <a:cs typeface="Times New Roman"/>
              </a:rPr>
              <a:t>breed.</a:t>
            </a:r>
            <a:endParaRPr sz="1600">
              <a:latin typeface="Times New Roman"/>
              <a:cs typeface="Times New Roman"/>
            </a:endParaRPr>
          </a:p>
        </p:txBody>
      </p:sp>
      <p:sp>
        <p:nvSpPr>
          <p:cNvPr id="25" name="object 25"/>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1944370" y="952880"/>
            <a:ext cx="838200" cy="574040"/>
          </a:xfrm>
          <a:prstGeom prst="rect">
            <a:avLst/>
          </a:prstGeom>
        </p:spPr>
        <p:txBody>
          <a:bodyPr vert="horz" wrap="square" lIns="0" tIns="12700" rIns="0" bIns="0" rtlCol="0">
            <a:spAutoFit/>
          </a:bodyPr>
          <a:lstStyle/>
          <a:p>
            <a:pPr marL="12700">
              <a:lnSpc>
                <a:spcPct val="100000"/>
              </a:lnSpc>
              <a:spcBef>
                <a:spcPts val="100"/>
              </a:spcBef>
            </a:pPr>
            <a:r>
              <a:rPr spc="-5" dirty="0"/>
              <a:t>Gait</a:t>
            </a:r>
          </a:p>
        </p:txBody>
      </p:sp>
      <p:sp>
        <p:nvSpPr>
          <p:cNvPr id="22" name="object 22"/>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1865376" y="1676400"/>
            <a:ext cx="6083808" cy="3843528"/>
          </a:xfrm>
          <a:prstGeom prst="rect">
            <a:avLst/>
          </a:prstGeom>
          <a:blipFill>
            <a:blip r:embed="rId3" cstate="print"/>
            <a:stretch>
              <a:fillRect/>
            </a:stretch>
          </a:blipFill>
        </p:spPr>
        <p:txBody>
          <a:bodyPr wrap="square" lIns="0" tIns="0" rIns="0" bIns="0" rtlCol="0"/>
          <a:lstStyle/>
          <a:p>
            <a:endParaRPr/>
          </a:p>
        </p:txBody>
      </p:sp>
      <p:sp>
        <p:nvSpPr>
          <p:cNvPr id="24" name="object 24"/>
          <p:cNvSpPr txBox="1"/>
          <p:nvPr/>
        </p:nvSpPr>
        <p:spPr>
          <a:xfrm>
            <a:off x="472541" y="5545937"/>
            <a:ext cx="8171180" cy="1123315"/>
          </a:xfrm>
          <a:prstGeom prst="rect">
            <a:avLst/>
          </a:prstGeom>
        </p:spPr>
        <p:txBody>
          <a:bodyPr vert="horz" wrap="square" lIns="0" tIns="12700" rIns="0" bIns="0" rtlCol="0">
            <a:spAutoFit/>
          </a:bodyPr>
          <a:lstStyle/>
          <a:p>
            <a:pPr marL="184785" marR="5080" indent="-172085" algn="just">
              <a:lnSpc>
                <a:spcPct val="100000"/>
              </a:lnSpc>
              <a:spcBef>
                <a:spcPts val="100"/>
              </a:spcBef>
              <a:buFont typeface="Arial"/>
              <a:buChar char="•"/>
              <a:tabLst>
                <a:tab pos="185420" algn="l"/>
              </a:tabLst>
            </a:pPr>
            <a:r>
              <a:rPr sz="1800" b="1" i="1" spc="-5" dirty="0">
                <a:solidFill>
                  <a:srgbClr val="000099"/>
                </a:solidFill>
                <a:latin typeface="Times New Roman"/>
                <a:cs typeface="Times New Roman"/>
              </a:rPr>
              <a:t>Equal </a:t>
            </a:r>
            <a:r>
              <a:rPr sz="1800" b="1" i="1" dirty="0">
                <a:solidFill>
                  <a:srgbClr val="000099"/>
                </a:solidFill>
                <a:latin typeface="Times New Roman"/>
                <a:cs typeface="Times New Roman"/>
              </a:rPr>
              <a:t>lift </a:t>
            </a:r>
            <a:r>
              <a:rPr sz="1800" b="1" i="1" spc="-5" dirty="0">
                <a:solidFill>
                  <a:srgbClr val="000099"/>
                </a:solidFill>
                <a:latin typeface="Times New Roman"/>
                <a:cs typeface="Times New Roman"/>
              </a:rPr>
              <a:t>and propulsion through </a:t>
            </a:r>
            <a:r>
              <a:rPr sz="1800" b="1" i="1" dirty="0">
                <a:solidFill>
                  <a:srgbClr val="000099"/>
                </a:solidFill>
                <a:latin typeface="Times New Roman"/>
                <a:cs typeface="Times New Roman"/>
              </a:rPr>
              <a:t>the </a:t>
            </a:r>
            <a:r>
              <a:rPr sz="1800" b="1" i="1" spc="-5" dirty="0">
                <a:solidFill>
                  <a:srgbClr val="000099"/>
                </a:solidFill>
                <a:latin typeface="Times New Roman"/>
                <a:cs typeface="Times New Roman"/>
              </a:rPr>
              <a:t>shoulders </a:t>
            </a:r>
            <a:r>
              <a:rPr sz="1800" b="1" i="1" dirty="0">
                <a:solidFill>
                  <a:srgbClr val="000099"/>
                </a:solidFill>
                <a:latin typeface="Times New Roman"/>
                <a:cs typeface="Times New Roman"/>
              </a:rPr>
              <a:t>gives a </a:t>
            </a:r>
            <a:r>
              <a:rPr sz="1800" b="1" i="1" spc="-5" dirty="0">
                <a:solidFill>
                  <a:srgbClr val="000099"/>
                </a:solidFill>
                <a:latin typeface="Times New Roman"/>
                <a:cs typeface="Times New Roman"/>
              </a:rPr>
              <a:t>full </a:t>
            </a:r>
            <a:r>
              <a:rPr sz="1800" b="1" i="1" spc="-10" dirty="0">
                <a:solidFill>
                  <a:srgbClr val="000099"/>
                </a:solidFill>
                <a:latin typeface="Times New Roman"/>
                <a:cs typeface="Times New Roman"/>
              </a:rPr>
              <a:t>and </a:t>
            </a:r>
            <a:r>
              <a:rPr sz="1800" b="1" i="1" dirty="0">
                <a:solidFill>
                  <a:srgbClr val="000099"/>
                </a:solidFill>
                <a:latin typeface="Times New Roman"/>
                <a:cs typeface="Times New Roman"/>
              </a:rPr>
              <a:t>complete </a:t>
            </a:r>
            <a:r>
              <a:rPr sz="1800" b="1" i="1" spc="-5" dirty="0">
                <a:solidFill>
                  <a:srgbClr val="000099"/>
                </a:solidFill>
                <a:latin typeface="Times New Roman"/>
                <a:cs typeface="Times New Roman"/>
              </a:rPr>
              <a:t>stride. At  </a:t>
            </a:r>
            <a:r>
              <a:rPr sz="1800" b="1" i="1" dirty="0">
                <a:solidFill>
                  <a:srgbClr val="000099"/>
                </a:solidFill>
                <a:latin typeface="Times New Roman"/>
                <a:cs typeface="Times New Roman"/>
              </a:rPr>
              <a:t>a </a:t>
            </a:r>
            <a:r>
              <a:rPr sz="1800" b="1" i="1" spc="-5" dirty="0">
                <a:solidFill>
                  <a:srgbClr val="000099"/>
                </a:solidFill>
                <a:latin typeface="Times New Roman"/>
                <a:cs typeface="Times New Roman"/>
              </a:rPr>
              <a:t>brisk trot this </a:t>
            </a:r>
            <a:r>
              <a:rPr sz="1800" b="1" i="1" dirty="0">
                <a:solidFill>
                  <a:srgbClr val="000099"/>
                </a:solidFill>
                <a:latin typeface="Times New Roman"/>
                <a:cs typeface="Times New Roman"/>
              </a:rPr>
              <a:t>same </a:t>
            </a:r>
            <a:r>
              <a:rPr sz="1800" b="1" i="1" spc="-5" dirty="0">
                <a:solidFill>
                  <a:srgbClr val="000099"/>
                </a:solidFill>
                <a:latin typeface="Times New Roman"/>
                <a:cs typeface="Times New Roman"/>
              </a:rPr>
              <a:t>push </a:t>
            </a:r>
            <a:r>
              <a:rPr sz="1800" b="1" i="1" dirty="0">
                <a:solidFill>
                  <a:srgbClr val="000099"/>
                </a:solidFill>
                <a:latin typeface="Times New Roman"/>
                <a:cs typeface="Times New Roman"/>
              </a:rPr>
              <a:t>and </a:t>
            </a:r>
            <a:r>
              <a:rPr sz="1800" b="1" i="1" spc="-5" dirty="0">
                <a:solidFill>
                  <a:srgbClr val="000099"/>
                </a:solidFill>
                <a:latin typeface="Times New Roman"/>
                <a:cs typeface="Times New Roman"/>
              </a:rPr>
              <a:t>reach is repeated quickly enabling the </a:t>
            </a:r>
            <a:r>
              <a:rPr sz="1800" b="1" i="1" dirty="0">
                <a:solidFill>
                  <a:srgbClr val="000099"/>
                </a:solidFill>
                <a:latin typeface="Times New Roman"/>
                <a:cs typeface="Times New Roman"/>
              </a:rPr>
              <a:t>dog to </a:t>
            </a:r>
            <a:r>
              <a:rPr sz="1800" b="1" i="1" spc="-5" dirty="0">
                <a:solidFill>
                  <a:srgbClr val="000099"/>
                </a:solidFill>
                <a:latin typeface="Times New Roman"/>
                <a:cs typeface="Times New Roman"/>
              </a:rPr>
              <a:t>cover  the </a:t>
            </a:r>
            <a:r>
              <a:rPr sz="1800" b="1" i="1" dirty="0">
                <a:solidFill>
                  <a:srgbClr val="000099"/>
                </a:solidFill>
                <a:latin typeface="Times New Roman"/>
                <a:cs typeface="Times New Roman"/>
              </a:rPr>
              <a:t>most </a:t>
            </a:r>
            <a:r>
              <a:rPr sz="1800" b="1" i="1" spc="-5" dirty="0">
                <a:solidFill>
                  <a:srgbClr val="000099"/>
                </a:solidFill>
                <a:latin typeface="Times New Roman"/>
                <a:cs typeface="Times New Roman"/>
              </a:rPr>
              <a:t>amount </a:t>
            </a:r>
            <a:r>
              <a:rPr sz="1800" b="1" i="1" dirty="0">
                <a:solidFill>
                  <a:srgbClr val="000099"/>
                </a:solidFill>
                <a:latin typeface="Times New Roman"/>
                <a:cs typeface="Times New Roman"/>
              </a:rPr>
              <a:t>of </a:t>
            </a:r>
            <a:r>
              <a:rPr sz="1800" b="1" i="1" spc="-5" dirty="0">
                <a:solidFill>
                  <a:srgbClr val="000099"/>
                </a:solidFill>
                <a:latin typeface="Times New Roman"/>
                <a:cs typeface="Times New Roman"/>
              </a:rPr>
              <a:t>ground, </a:t>
            </a:r>
            <a:r>
              <a:rPr sz="1800" b="1" i="1" spc="-10" dirty="0">
                <a:solidFill>
                  <a:srgbClr val="000099"/>
                </a:solidFill>
                <a:latin typeface="Times New Roman"/>
                <a:cs typeface="Times New Roman"/>
              </a:rPr>
              <a:t>in </a:t>
            </a:r>
            <a:r>
              <a:rPr sz="1800" b="1" i="1" spc="-5" dirty="0">
                <a:solidFill>
                  <a:srgbClr val="000099"/>
                </a:solidFill>
                <a:latin typeface="Times New Roman"/>
                <a:cs typeface="Times New Roman"/>
              </a:rPr>
              <a:t>the fewest number </a:t>
            </a:r>
            <a:r>
              <a:rPr sz="1800" b="1" i="1" dirty="0">
                <a:solidFill>
                  <a:srgbClr val="000099"/>
                </a:solidFill>
                <a:latin typeface="Times New Roman"/>
                <a:cs typeface="Times New Roman"/>
              </a:rPr>
              <a:t>of </a:t>
            </a:r>
            <a:r>
              <a:rPr sz="1800" b="1" i="1" spc="-5" dirty="0">
                <a:solidFill>
                  <a:srgbClr val="000099"/>
                </a:solidFill>
                <a:latin typeface="Times New Roman"/>
                <a:cs typeface="Times New Roman"/>
              </a:rPr>
              <a:t>strides, expending the </a:t>
            </a:r>
            <a:r>
              <a:rPr sz="1800" b="1" i="1" dirty="0">
                <a:solidFill>
                  <a:srgbClr val="000099"/>
                </a:solidFill>
                <a:latin typeface="Times New Roman"/>
                <a:cs typeface="Times New Roman"/>
              </a:rPr>
              <a:t>least  </a:t>
            </a:r>
            <a:r>
              <a:rPr sz="1800" b="1" i="1" spc="-5" dirty="0">
                <a:solidFill>
                  <a:srgbClr val="000099"/>
                </a:solidFill>
                <a:latin typeface="Times New Roman"/>
                <a:cs typeface="Times New Roman"/>
              </a:rPr>
              <a:t>amount </a:t>
            </a:r>
            <a:r>
              <a:rPr sz="1800" b="1" i="1" dirty="0">
                <a:solidFill>
                  <a:srgbClr val="000099"/>
                </a:solidFill>
                <a:latin typeface="Times New Roman"/>
                <a:cs typeface="Times New Roman"/>
              </a:rPr>
              <a:t>of </a:t>
            </a:r>
            <a:r>
              <a:rPr sz="1800" b="1" i="1" spc="-15" dirty="0">
                <a:solidFill>
                  <a:srgbClr val="000099"/>
                </a:solidFill>
                <a:latin typeface="Times New Roman"/>
                <a:cs typeface="Times New Roman"/>
              </a:rPr>
              <a:t>energy, </a:t>
            </a:r>
            <a:r>
              <a:rPr sz="1800" b="1" i="1" dirty="0">
                <a:solidFill>
                  <a:srgbClr val="000099"/>
                </a:solidFill>
                <a:latin typeface="Times New Roman"/>
                <a:cs typeface="Times New Roman"/>
              </a:rPr>
              <a:t>a </a:t>
            </a:r>
            <a:r>
              <a:rPr sz="1800" b="1" i="1" spc="-5" dirty="0">
                <a:solidFill>
                  <a:srgbClr val="000099"/>
                </a:solidFill>
                <a:latin typeface="Times New Roman"/>
                <a:cs typeface="Times New Roman"/>
              </a:rPr>
              <a:t>true working </a:t>
            </a:r>
            <a:r>
              <a:rPr sz="1800" b="1" i="1" dirty="0">
                <a:solidFill>
                  <a:srgbClr val="000099"/>
                </a:solidFill>
                <a:latin typeface="Times New Roman"/>
                <a:cs typeface="Times New Roman"/>
              </a:rPr>
              <a:t>dog</a:t>
            </a:r>
            <a:r>
              <a:rPr sz="1800" b="1" i="1" spc="25" dirty="0">
                <a:solidFill>
                  <a:srgbClr val="000099"/>
                </a:solidFill>
                <a:latin typeface="Times New Roman"/>
                <a:cs typeface="Times New Roman"/>
              </a:rPr>
              <a:t> </a:t>
            </a:r>
            <a:r>
              <a:rPr sz="1800" b="1" i="1" spc="-5" dirty="0">
                <a:solidFill>
                  <a:srgbClr val="000099"/>
                </a:solidFill>
                <a:latin typeface="Times New Roman"/>
                <a:cs typeface="Times New Roman"/>
              </a:rPr>
              <a:t>trot.</a:t>
            </a:r>
            <a:endParaRPr sz="1800">
              <a:latin typeface="Times New Roman"/>
              <a:cs typeface="Times New Roman"/>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416153" y="2053589"/>
            <a:ext cx="8091170" cy="4694555"/>
          </a:xfrm>
          <a:prstGeom prst="rect">
            <a:avLst/>
          </a:prstGeom>
        </p:spPr>
        <p:txBody>
          <a:bodyPr vert="horz" wrap="square" lIns="0" tIns="13335" rIns="0" bIns="0" rtlCol="0">
            <a:spAutoFit/>
          </a:bodyPr>
          <a:lstStyle/>
          <a:p>
            <a:pPr marL="355600" marR="4359275" indent="-342900">
              <a:lnSpc>
                <a:spcPct val="100000"/>
              </a:lnSpc>
              <a:spcBef>
                <a:spcPts val="105"/>
              </a:spcBef>
              <a:buClr>
                <a:srgbClr val="000099"/>
              </a:buClr>
              <a:buSzPct val="75000"/>
              <a:buFont typeface="Wingdings"/>
              <a:buChar char=""/>
              <a:tabLst>
                <a:tab pos="354965" algn="l"/>
                <a:tab pos="355600" algn="l"/>
              </a:tabLst>
            </a:pPr>
            <a:r>
              <a:rPr sz="2000" b="1" i="1" dirty="0">
                <a:solidFill>
                  <a:srgbClr val="00006B"/>
                </a:solidFill>
                <a:latin typeface="Times New Roman"/>
                <a:cs typeface="Times New Roman"/>
              </a:rPr>
              <a:t>A </a:t>
            </a:r>
            <a:r>
              <a:rPr sz="2000" b="1" i="1" spc="-5" dirty="0">
                <a:solidFill>
                  <a:srgbClr val="00006B"/>
                </a:solidFill>
                <a:latin typeface="Times New Roman"/>
                <a:cs typeface="Times New Roman"/>
              </a:rPr>
              <a:t>true </a:t>
            </a:r>
            <a:r>
              <a:rPr sz="2000" b="1" i="1" dirty="0">
                <a:solidFill>
                  <a:srgbClr val="00006B"/>
                </a:solidFill>
                <a:latin typeface="Times New Roman"/>
                <a:cs typeface="Times New Roman"/>
              </a:rPr>
              <a:t>appraisal of gait is when  the </a:t>
            </a:r>
            <a:r>
              <a:rPr sz="2000" b="1" i="1" spc="5" dirty="0">
                <a:solidFill>
                  <a:srgbClr val="00006B"/>
                </a:solidFill>
                <a:latin typeface="Times New Roman"/>
                <a:cs typeface="Times New Roman"/>
              </a:rPr>
              <a:t>dog </a:t>
            </a:r>
            <a:r>
              <a:rPr sz="2000" b="1" i="1" dirty="0">
                <a:solidFill>
                  <a:srgbClr val="00006B"/>
                </a:solidFill>
                <a:latin typeface="Times New Roman"/>
                <a:cs typeface="Times New Roman"/>
              </a:rPr>
              <a:t>is moving at a working  pace on a loose lead. The </a:t>
            </a:r>
            <a:r>
              <a:rPr sz="2000" b="1" i="1" spc="5" dirty="0">
                <a:solidFill>
                  <a:srgbClr val="00006B"/>
                </a:solidFill>
                <a:latin typeface="Times New Roman"/>
                <a:cs typeface="Times New Roman"/>
              </a:rPr>
              <a:t>dog  </a:t>
            </a:r>
            <a:r>
              <a:rPr sz="2000" b="1" i="1" dirty="0">
                <a:solidFill>
                  <a:srgbClr val="00006B"/>
                </a:solidFill>
                <a:latin typeface="Times New Roman"/>
                <a:cs typeface="Times New Roman"/>
              </a:rPr>
              <a:t>should move freely and </a:t>
            </a:r>
            <a:r>
              <a:rPr sz="2000" b="1" i="1" spc="-5" dirty="0">
                <a:solidFill>
                  <a:srgbClr val="00006B"/>
                </a:solidFill>
                <a:latin typeface="Times New Roman"/>
                <a:cs typeface="Times New Roman"/>
              </a:rPr>
              <a:t>with  </a:t>
            </a:r>
            <a:r>
              <a:rPr sz="2000" b="1" i="1" dirty="0">
                <a:solidFill>
                  <a:srgbClr val="00006B"/>
                </a:solidFill>
                <a:latin typeface="Times New Roman"/>
                <a:cs typeface="Times New Roman"/>
              </a:rPr>
              <a:t>confidence. When moving, the  tail should show confidence but  not curled or carried over the  back. Movement should  demonstrate mental, muscular  and </a:t>
            </a:r>
            <a:r>
              <a:rPr sz="2000" b="1" i="1" spc="-5" dirty="0">
                <a:solidFill>
                  <a:srgbClr val="00006B"/>
                </a:solidFill>
                <a:latin typeface="Times New Roman"/>
                <a:cs typeface="Times New Roman"/>
              </a:rPr>
              <a:t>skeletal </a:t>
            </a:r>
            <a:r>
              <a:rPr sz="2000" b="1" i="1" dirty="0">
                <a:solidFill>
                  <a:srgbClr val="00006B"/>
                </a:solidFill>
                <a:latin typeface="Times New Roman"/>
                <a:cs typeface="Times New Roman"/>
              </a:rPr>
              <a:t>coordination </a:t>
            </a:r>
            <a:r>
              <a:rPr sz="2000" b="1" i="1" spc="-5" dirty="0">
                <a:solidFill>
                  <a:srgbClr val="00006B"/>
                </a:solidFill>
                <a:latin typeface="Times New Roman"/>
                <a:cs typeface="Times New Roman"/>
              </a:rPr>
              <a:t>with  </a:t>
            </a:r>
            <a:r>
              <a:rPr sz="2000" b="1" i="1" dirty="0">
                <a:solidFill>
                  <a:srgbClr val="00006B"/>
                </a:solidFill>
                <a:latin typeface="Times New Roman"/>
                <a:cs typeface="Times New Roman"/>
              </a:rPr>
              <a:t>balance and structural</a:t>
            </a:r>
            <a:r>
              <a:rPr sz="2000" b="1" i="1" spc="-105" dirty="0">
                <a:solidFill>
                  <a:srgbClr val="00006B"/>
                </a:solidFill>
                <a:latin typeface="Times New Roman"/>
                <a:cs typeface="Times New Roman"/>
              </a:rPr>
              <a:t> </a:t>
            </a:r>
            <a:r>
              <a:rPr sz="2000" b="1" i="1" spc="-5" dirty="0">
                <a:solidFill>
                  <a:srgbClr val="00006B"/>
                </a:solidFill>
                <a:latin typeface="Times New Roman"/>
                <a:cs typeface="Times New Roman"/>
              </a:rPr>
              <a:t>integrity.  </a:t>
            </a: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efficient Bullmastiff will  </a:t>
            </a:r>
            <a:r>
              <a:rPr sz="2000" b="1" i="1" dirty="0">
                <a:solidFill>
                  <a:srgbClr val="00006B"/>
                </a:solidFill>
                <a:latin typeface="Times New Roman"/>
                <a:cs typeface="Times New Roman"/>
              </a:rPr>
              <a:t>cover maximum ground </a:t>
            </a:r>
            <a:r>
              <a:rPr sz="2000" b="1" i="1" spc="-5" dirty="0">
                <a:solidFill>
                  <a:srgbClr val="00006B"/>
                </a:solidFill>
                <a:latin typeface="Times New Roman"/>
                <a:cs typeface="Times New Roman"/>
              </a:rPr>
              <a:t>with  </a:t>
            </a:r>
            <a:r>
              <a:rPr sz="2000" b="1" i="1" dirty="0">
                <a:solidFill>
                  <a:srgbClr val="00006B"/>
                </a:solidFill>
                <a:latin typeface="Times New Roman"/>
                <a:cs typeface="Times New Roman"/>
              </a:rPr>
              <a:t>fewer, effortless</a:t>
            </a:r>
            <a:r>
              <a:rPr sz="2000" b="1" i="1" spc="-80" dirty="0">
                <a:solidFill>
                  <a:srgbClr val="00006B"/>
                </a:solidFill>
                <a:latin typeface="Times New Roman"/>
                <a:cs typeface="Times New Roman"/>
              </a:rPr>
              <a:t> </a:t>
            </a:r>
            <a:r>
              <a:rPr sz="2000" b="1" i="1" dirty="0">
                <a:solidFill>
                  <a:srgbClr val="00006B"/>
                </a:solidFill>
                <a:latin typeface="Times New Roman"/>
                <a:cs typeface="Times New Roman"/>
              </a:rPr>
              <a:t>strides.</a:t>
            </a:r>
            <a:endParaRPr sz="2000">
              <a:latin typeface="Times New Roman"/>
              <a:cs typeface="Times New Roman"/>
            </a:endParaRPr>
          </a:p>
          <a:p>
            <a:pPr marL="4441190" lvl="1" indent="-231140">
              <a:lnSpc>
                <a:spcPct val="100000"/>
              </a:lnSpc>
              <a:spcBef>
                <a:spcPts val="994"/>
              </a:spcBef>
              <a:buClr>
                <a:srgbClr val="000099"/>
              </a:buClr>
              <a:buFont typeface="Times New Roman"/>
              <a:buChar char="•"/>
              <a:tabLst>
                <a:tab pos="4441190" algn="l"/>
                <a:tab pos="4441825" algn="l"/>
              </a:tabLst>
            </a:pPr>
            <a:r>
              <a:rPr sz="1800" b="1" i="1" spc="-5" dirty="0">
                <a:solidFill>
                  <a:srgbClr val="3C3C3C"/>
                </a:solidFill>
                <a:latin typeface="Times New Roman"/>
                <a:cs typeface="Times New Roman"/>
              </a:rPr>
              <a:t>Correct </a:t>
            </a:r>
            <a:r>
              <a:rPr sz="1800" b="1" i="1" dirty="0">
                <a:solidFill>
                  <a:srgbClr val="3C3C3C"/>
                </a:solidFill>
                <a:latin typeface="Times New Roman"/>
                <a:cs typeface="Times New Roman"/>
              </a:rPr>
              <a:t>movement from </a:t>
            </a:r>
            <a:r>
              <a:rPr sz="1800" b="1" i="1" spc="-5" dirty="0">
                <a:solidFill>
                  <a:srgbClr val="3C3C3C"/>
                </a:solidFill>
                <a:latin typeface="Times New Roman"/>
                <a:cs typeface="Times New Roman"/>
              </a:rPr>
              <a:t>front and</a:t>
            </a:r>
            <a:r>
              <a:rPr sz="1800" b="1" i="1" spc="-35" dirty="0">
                <a:solidFill>
                  <a:srgbClr val="3C3C3C"/>
                </a:solidFill>
                <a:latin typeface="Times New Roman"/>
                <a:cs typeface="Times New Roman"/>
              </a:rPr>
              <a:t> </a:t>
            </a:r>
            <a:r>
              <a:rPr sz="1800" b="1" i="1" spc="-5" dirty="0">
                <a:solidFill>
                  <a:srgbClr val="3C3C3C"/>
                </a:solidFill>
                <a:latin typeface="Times New Roman"/>
                <a:cs typeface="Times New Roman"/>
              </a:rPr>
              <a:t>rear</a:t>
            </a:r>
            <a:endParaRPr sz="1800">
              <a:latin typeface="Times New Roman"/>
              <a:cs typeface="Times New Roman"/>
            </a:endParaRPr>
          </a:p>
        </p:txBody>
      </p:sp>
      <p:sp>
        <p:nvSpPr>
          <p:cNvPr id="22" name="object 22"/>
          <p:cNvSpPr/>
          <p:nvPr/>
        </p:nvSpPr>
        <p:spPr>
          <a:xfrm>
            <a:off x="4294632" y="1787651"/>
            <a:ext cx="4849367" cy="4764024"/>
          </a:xfrm>
          <a:prstGeom prst="rect">
            <a:avLst/>
          </a:prstGeom>
          <a:blipFill>
            <a:blip r:embed="rId2" cstate="print"/>
            <a:stretch>
              <a:fillRect/>
            </a:stretch>
          </a:blipFill>
        </p:spPr>
        <p:txBody>
          <a:bodyPr wrap="square" lIns="0" tIns="0" rIns="0" bIns="0" rtlCol="0"/>
          <a:lstStyle/>
          <a:p>
            <a:endParaRPr/>
          </a:p>
        </p:txBody>
      </p:sp>
      <p:sp>
        <p:nvSpPr>
          <p:cNvPr id="23" name="object 23"/>
          <p:cNvSpPr txBox="1">
            <a:spLocks noGrp="1"/>
          </p:cNvSpPr>
          <p:nvPr>
            <p:ph type="title"/>
          </p:nvPr>
        </p:nvSpPr>
        <p:spPr>
          <a:xfrm>
            <a:off x="1944370" y="952880"/>
            <a:ext cx="838200" cy="574040"/>
          </a:xfrm>
          <a:prstGeom prst="rect">
            <a:avLst/>
          </a:prstGeom>
        </p:spPr>
        <p:txBody>
          <a:bodyPr vert="horz" wrap="square" lIns="0" tIns="12700" rIns="0" bIns="0" rtlCol="0">
            <a:spAutoFit/>
          </a:bodyPr>
          <a:lstStyle/>
          <a:p>
            <a:pPr marL="12700">
              <a:lnSpc>
                <a:spcPct val="100000"/>
              </a:lnSpc>
              <a:spcBef>
                <a:spcPts val="100"/>
              </a:spcBef>
            </a:pPr>
            <a:r>
              <a:rPr spc="-5" dirty="0"/>
              <a:t>Gait</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35940" y="1913534"/>
            <a:ext cx="2693670" cy="4507865"/>
          </a:xfrm>
          <a:prstGeom prst="rect">
            <a:avLst/>
          </a:prstGeom>
        </p:spPr>
        <p:txBody>
          <a:bodyPr vert="horz" wrap="square" lIns="0" tIns="226060" rIns="0" bIns="0" rtlCol="0">
            <a:spAutoFit/>
          </a:bodyPr>
          <a:lstStyle/>
          <a:p>
            <a:pPr marL="243840" indent="-231140">
              <a:lnSpc>
                <a:spcPct val="100000"/>
              </a:lnSpc>
              <a:spcBef>
                <a:spcPts val="1780"/>
              </a:spcBef>
              <a:buClr>
                <a:srgbClr val="000099"/>
              </a:buClr>
              <a:buFont typeface="Times New Roman"/>
              <a:buChar char="•"/>
              <a:tabLst>
                <a:tab pos="244475" algn="l"/>
              </a:tabLst>
            </a:pPr>
            <a:r>
              <a:rPr sz="2800" b="1" i="1" dirty="0">
                <a:solidFill>
                  <a:srgbClr val="00006B"/>
                </a:solidFill>
                <a:latin typeface="Times New Roman"/>
                <a:cs typeface="Times New Roman"/>
              </a:rPr>
              <a:t>Confident</a:t>
            </a:r>
            <a:endParaRPr sz="2800">
              <a:latin typeface="Times New Roman"/>
              <a:cs typeface="Times New Roman"/>
            </a:endParaRPr>
          </a:p>
          <a:p>
            <a:pPr marL="243840" indent="-231140">
              <a:lnSpc>
                <a:spcPct val="100000"/>
              </a:lnSpc>
              <a:spcBef>
                <a:spcPts val="1685"/>
              </a:spcBef>
              <a:buClr>
                <a:srgbClr val="000099"/>
              </a:buClr>
              <a:buFont typeface="Times New Roman"/>
              <a:buChar char="•"/>
              <a:tabLst>
                <a:tab pos="244475" algn="l"/>
              </a:tabLst>
            </a:pPr>
            <a:r>
              <a:rPr sz="2800" b="1" i="1" spc="-5" dirty="0">
                <a:solidFill>
                  <a:srgbClr val="00006B"/>
                </a:solidFill>
                <a:latin typeface="Times New Roman"/>
                <a:cs typeface="Times New Roman"/>
              </a:rPr>
              <a:t>Fearless</a:t>
            </a:r>
            <a:endParaRPr sz="2800">
              <a:latin typeface="Times New Roman"/>
              <a:cs typeface="Times New Roman"/>
            </a:endParaRPr>
          </a:p>
          <a:p>
            <a:pPr marL="243840" indent="-231140">
              <a:lnSpc>
                <a:spcPct val="100000"/>
              </a:lnSpc>
              <a:spcBef>
                <a:spcPts val="1680"/>
              </a:spcBef>
              <a:buClr>
                <a:srgbClr val="000099"/>
              </a:buClr>
              <a:buFont typeface="Times New Roman"/>
              <a:buChar char="•"/>
              <a:tabLst>
                <a:tab pos="244475" algn="l"/>
              </a:tabLst>
            </a:pPr>
            <a:r>
              <a:rPr sz="2800" b="1" i="1" spc="-5" dirty="0">
                <a:solidFill>
                  <a:srgbClr val="00006B"/>
                </a:solidFill>
                <a:latin typeface="Times New Roman"/>
                <a:cs typeface="Times New Roman"/>
              </a:rPr>
              <a:t>Docile</a:t>
            </a:r>
            <a:endParaRPr sz="2800">
              <a:latin typeface="Times New Roman"/>
              <a:cs typeface="Times New Roman"/>
            </a:endParaRPr>
          </a:p>
          <a:p>
            <a:pPr marL="243840" indent="-231140">
              <a:lnSpc>
                <a:spcPct val="100000"/>
              </a:lnSpc>
              <a:spcBef>
                <a:spcPts val="1680"/>
              </a:spcBef>
              <a:buClr>
                <a:srgbClr val="000099"/>
              </a:buClr>
              <a:buFont typeface="Times New Roman"/>
              <a:buChar char="•"/>
              <a:tabLst>
                <a:tab pos="244475" algn="l"/>
              </a:tabLst>
            </a:pPr>
            <a:r>
              <a:rPr sz="2800" b="1" i="1" spc="-5" dirty="0">
                <a:solidFill>
                  <a:srgbClr val="00006B"/>
                </a:solidFill>
                <a:latin typeface="Times New Roman"/>
                <a:cs typeface="Times New Roman"/>
              </a:rPr>
              <a:t>Reliable</a:t>
            </a:r>
            <a:endParaRPr sz="2800">
              <a:latin typeface="Times New Roman"/>
              <a:cs typeface="Times New Roman"/>
            </a:endParaRPr>
          </a:p>
          <a:p>
            <a:pPr marL="243840" indent="-231140">
              <a:lnSpc>
                <a:spcPct val="100000"/>
              </a:lnSpc>
              <a:spcBef>
                <a:spcPts val="1680"/>
              </a:spcBef>
              <a:buClr>
                <a:srgbClr val="000099"/>
              </a:buClr>
              <a:buFont typeface="Times New Roman"/>
              <a:buChar char="•"/>
              <a:tabLst>
                <a:tab pos="244475" algn="l"/>
              </a:tabLst>
            </a:pPr>
            <a:r>
              <a:rPr sz="2800" b="1" i="1" spc="-20" dirty="0">
                <a:solidFill>
                  <a:srgbClr val="00006B"/>
                </a:solidFill>
                <a:latin typeface="Times New Roman"/>
                <a:cs typeface="Times New Roman"/>
              </a:rPr>
              <a:t>Willing </a:t>
            </a:r>
            <a:r>
              <a:rPr sz="2800" b="1" i="1" spc="-5" dirty="0">
                <a:solidFill>
                  <a:srgbClr val="00006B"/>
                </a:solidFill>
                <a:latin typeface="Times New Roman"/>
                <a:cs typeface="Times New Roman"/>
              </a:rPr>
              <a:t>to</a:t>
            </a:r>
            <a:r>
              <a:rPr sz="2800" b="1" i="1" spc="-20" dirty="0">
                <a:solidFill>
                  <a:srgbClr val="00006B"/>
                </a:solidFill>
                <a:latin typeface="Times New Roman"/>
                <a:cs typeface="Times New Roman"/>
              </a:rPr>
              <a:t> </a:t>
            </a:r>
            <a:r>
              <a:rPr sz="2800" b="1" i="1" spc="-5" dirty="0">
                <a:solidFill>
                  <a:srgbClr val="00006B"/>
                </a:solidFill>
                <a:latin typeface="Times New Roman"/>
                <a:cs typeface="Times New Roman"/>
              </a:rPr>
              <a:t>please</a:t>
            </a:r>
            <a:endParaRPr sz="2800">
              <a:latin typeface="Times New Roman"/>
              <a:cs typeface="Times New Roman"/>
            </a:endParaRPr>
          </a:p>
          <a:p>
            <a:pPr marL="243840" indent="-231140">
              <a:lnSpc>
                <a:spcPct val="100000"/>
              </a:lnSpc>
              <a:spcBef>
                <a:spcPts val="1680"/>
              </a:spcBef>
              <a:buClr>
                <a:srgbClr val="000099"/>
              </a:buClr>
              <a:buFont typeface="Times New Roman"/>
              <a:buChar char="•"/>
              <a:tabLst>
                <a:tab pos="244475" algn="l"/>
              </a:tabLst>
            </a:pPr>
            <a:r>
              <a:rPr sz="2800" b="1" i="1" dirty="0">
                <a:solidFill>
                  <a:srgbClr val="00006B"/>
                </a:solidFill>
                <a:latin typeface="Times New Roman"/>
                <a:cs typeface="Times New Roman"/>
              </a:rPr>
              <a:t>Stubborn</a:t>
            </a:r>
            <a:endParaRPr sz="2800">
              <a:latin typeface="Times New Roman"/>
              <a:cs typeface="Times New Roman"/>
            </a:endParaRPr>
          </a:p>
          <a:p>
            <a:pPr marL="243840" indent="-231140">
              <a:lnSpc>
                <a:spcPct val="100000"/>
              </a:lnSpc>
              <a:spcBef>
                <a:spcPts val="1685"/>
              </a:spcBef>
              <a:buClr>
                <a:srgbClr val="000099"/>
              </a:buClr>
              <a:buFont typeface="Times New Roman"/>
              <a:buChar char="•"/>
              <a:tabLst>
                <a:tab pos="244475" algn="l"/>
              </a:tabLst>
            </a:pPr>
            <a:r>
              <a:rPr sz="2800" b="1" i="1" spc="-5" dirty="0">
                <a:solidFill>
                  <a:srgbClr val="00006B"/>
                </a:solidFill>
                <a:latin typeface="Times New Roman"/>
                <a:cs typeface="Times New Roman"/>
              </a:rPr>
              <a:t>Protective</a:t>
            </a:r>
            <a:endParaRPr sz="2800">
              <a:latin typeface="Times New Roman"/>
              <a:cs typeface="Times New Roman"/>
            </a:endParaRPr>
          </a:p>
        </p:txBody>
      </p:sp>
      <p:sp>
        <p:nvSpPr>
          <p:cNvPr id="22" name="object 22"/>
          <p:cNvSpPr/>
          <p:nvPr/>
        </p:nvSpPr>
        <p:spPr>
          <a:xfrm>
            <a:off x="3808476" y="2209800"/>
            <a:ext cx="5106924" cy="4201668"/>
          </a:xfrm>
          <a:prstGeom prst="rect">
            <a:avLst/>
          </a:prstGeom>
          <a:blipFill>
            <a:blip r:embed="rId2" cstate="print"/>
            <a:stretch>
              <a:fillRect/>
            </a:stretch>
          </a:blipFill>
        </p:spPr>
        <p:txBody>
          <a:bodyPr wrap="square" lIns="0" tIns="0" rIns="0" bIns="0" rtlCol="0"/>
          <a:lstStyle/>
          <a:p>
            <a:endParaRPr/>
          </a:p>
        </p:txBody>
      </p:sp>
      <p:sp>
        <p:nvSpPr>
          <p:cNvPr id="23" name="object 23"/>
          <p:cNvSpPr txBox="1">
            <a:spLocks noGrp="1"/>
          </p:cNvSpPr>
          <p:nvPr>
            <p:ph type="title"/>
          </p:nvPr>
        </p:nvSpPr>
        <p:spPr>
          <a:xfrm>
            <a:off x="1944370" y="952880"/>
            <a:ext cx="2596515" cy="574040"/>
          </a:xfrm>
          <a:prstGeom prst="rect">
            <a:avLst/>
          </a:prstGeom>
        </p:spPr>
        <p:txBody>
          <a:bodyPr vert="horz" wrap="square" lIns="0" tIns="12700" rIns="0" bIns="0" rtlCol="0">
            <a:spAutoFit/>
          </a:bodyPr>
          <a:lstStyle/>
          <a:p>
            <a:pPr marL="12700">
              <a:lnSpc>
                <a:spcPct val="100000"/>
              </a:lnSpc>
              <a:spcBef>
                <a:spcPts val="100"/>
              </a:spcBef>
            </a:pPr>
            <a:r>
              <a:rPr spc="-340" dirty="0"/>
              <a:t>T</a:t>
            </a:r>
            <a:r>
              <a:rPr dirty="0"/>
              <a:t>emperam</a:t>
            </a:r>
            <a:r>
              <a:rPr spc="-15" dirty="0"/>
              <a:t>e</a:t>
            </a:r>
            <a:r>
              <a:rPr spc="-5" dirty="0"/>
              <a:t>nt</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224154"/>
          </a:xfrm>
          <a:custGeom>
            <a:avLst/>
            <a:gdLst/>
            <a:ahLst/>
            <a:cxnLst/>
            <a:rect l="l" t="t" r="r" b="b"/>
            <a:pathLst>
              <a:path w="76200" h="224155">
                <a:moveTo>
                  <a:pt x="0" y="224028"/>
                </a:moveTo>
                <a:lnTo>
                  <a:pt x="76200" y="224028"/>
                </a:lnTo>
                <a:lnTo>
                  <a:pt x="76200" y="0"/>
                </a:lnTo>
                <a:lnTo>
                  <a:pt x="0" y="0"/>
                </a:lnTo>
                <a:lnTo>
                  <a:pt x="0" y="224028"/>
                </a:lnTo>
                <a:close/>
              </a:path>
            </a:pathLst>
          </a:custGeom>
          <a:solidFill>
            <a:srgbClr val="EAEAEA"/>
          </a:solidFill>
        </p:spPr>
        <p:txBody>
          <a:bodyPr wrap="square" lIns="0" tIns="0" rIns="0" bIns="0" rtlCol="0"/>
          <a:lstStyle/>
          <a:p>
            <a:endParaRPr/>
          </a:p>
        </p:txBody>
      </p:sp>
      <p:sp>
        <p:nvSpPr>
          <p:cNvPr id="3" name="object 3"/>
          <p:cNvSpPr/>
          <p:nvPr/>
        </p:nvSpPr>
        <p:spPr>
          <a:xfrm>
            <a:off x="533400" y="6501384"/>
            <a:ext cx="76200" cy="356870"/>
          </a:xfrm>
          <a:custGeom>
            <a:avLst/>
            <a:gdLst/>
            <a:ahLst/>
            <a:cxnLst/>
            <a:rect l="l" t="t" r="r" b="b"/>
            <a:pathLst>
              <a:path w="76200" h="356870">
                <a:moveTo>
                  <a:pt x="0" y="356615"/>
                </a:moveTo>
                <a:lnTo>
                  <a:pt x="76200" y="356615"/>
                </a:lnTo>
                <a:lnTo>
                  <a:pt x="76200" y="0"/>
                </a:lnTo>
                <a:lnTo>
                  <a:pt x="0" y="0"/>
                </a:lnTo>
                <a:lnTo>
                  <a:pt x="0" y="356615"/>
                </a:lnTo>
                <a:close/>
              </a:path>
            </a:pathLst>
          </a:custGeom>
          <a:solidFill>
            <a:srgbClr val="EAEAEA"/>
          </a:solidFill>
        </p:spPr>
        <p:txBody>
          <a:bodyPr wrap="square" lIns="0" tIns="0" rIns="0" bIns="0" rtlCol="0"/>
          <a:lstStyle/>
          <a:p>
            <a:endParaRPr/>
          </a:p>
        </p:txBody>
      </p:sp>
      <p:sp>
        <p:nvSpPr>
          <p:cNvPr id="4" name="object 4"/>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5" name="object 5"/>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6" name="object 6"/>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7" name="object 7"/>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8" name="object 8"/>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9" name="object 9"/>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10" name="object 10"/>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1" name="object 11"/>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3" name="object 13"/>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5" name="object 15"/>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7" name="object 17"/>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8" name="object 18"/>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9" name="object 19"/>
          <p:cNvSpPr/>
          <p:nvPr/>
        </p:nvSpPr>
        <p:spPr>
          <a:xfrm>
            <a:off x="646937" y="1790700"/>
            <a:ext cx="0" cy="224154"/>
          </a:xfrm>
          <a:custGeom>
            <a:avLst/>
            <a:gdLst/>
            <a:ahLst/>
            <a:cxnLst/>
            <a:rect l="l" t="t" r="r" b="b"/>
            <a:pathLst>
              <a:path h="224155">
                <a:moveTo>
                  <a:pt x="0" y="0"/>
                </a:moveTo>
                <a:lnTo>
                  <a:pt x="0" y="224028"/>
                </a:lnTo>
              </a:path>
            </a:pathLst>
          </a:custGeom>
          <a:ln w="74675">
            <a:solidFill>
              <a:srgbClr val="DDDDDD"/>
            </a:solidFill>
          </a:ln>
        </p:spPr>
        <p:txBody>
          <a:bodyPr wrap="square" lIns="0" tIns="0" rIns="0" bIns="0" rtlCol="0"/>
          <a:lstStyle/>
          <a:p>
            <a:endParaRPr/>
          </a:p>
        </p:txBody>
      </p:sp>
      <p:sp>
        <p:nvSpPr>
          <p:cNvPr id="20" name="object 20"/>
          <p:cNvSpPr/>
          <p:nvPr/>
        </p:nvSpPr>
        <p:spPr>
          <a:xfrm>
            <a:off x="646937" y="6501384"/>
            <a:ext cx="0" cy="356870"/>
          </a:xfrm>
          <a:custGeom>
            <a:avLst/>
            <a:gdLst/>
            <a:ahLst/>
            <a:cxnLst/>
            <a:rect l="l" t="t" r="r" b="b"/>
            <a:pathLst>
              <a:path h="356870">
                <a:moveTo>
                  <a:pt x="0" y="0"/>
                </a:moveTo>
                <a:lnTo>
                  <a:pt x="0" y="356613"/>
                </a:lnTo>
              </a:path>
            </a:pathLst>
          </a:custGeom>
          <a:ln w="74675">
            <a:solidFill>
              <a:srgbClr val="DDDDDD"/>
            </a:solidFill>
          </a:ln>
        </p:spPr>
        <p:txBody>
          <a:bodyPr wrap="square" lIns="0" tIns="0" rIns="0" bIns="0" rtlCol="0"/>
          <a:lstStyle/>
          <a:p>
            <a:endParaRPr/>
          </a:p>
        </p:txBody>
      </p:sp>
      <p:sp>
        <p:nvSpPr>
          <p:cNvPr id="21" name="object 21"/>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2" name="object 22"/>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3" name="object 23"/>
          <p:cNvSpPr/>
          <p:nvPr/>
        </p:nvSpPr>
        <p:spPr>
          <a:xfrm>
            <a:off x="533400" y="2014727"/>
            <a:ext cx="8082280" cy="4486910"/>
          </a:xfrm>
          <a:custGeom>
            <a:avLst/>
            <a:gdLst/>
            <a:ahLst/>
            <a:cxnLst/>
            <a:rect l="l" t="t" r="r" b="b"/>
            <a:pathLst>
              <a:path w="8082280" h="4486910">
                <a:moveTo>
                  <a:pt x="0" y="4486656"/>
                </a:moveTo>
                <a:lnTo>
                  <a:pt x="8081772" y="4486656"/>
                </a:lnTo>
                <a:lnTo>
                  <a:pt x="8081772" y="0"/>
                </a:lnTo>
                <a:lnTo>
                  <a:pt x="0" y="0"/>
                </a:lnTo>
                <a:lnTo>
                  <a:pt x="0" y="4486656"/>
                </a:lnTo>
                <a:close/>
              </a:path>
            </a:pathLst>
          </a:custGeom>
          <a:solidFill>
            <a:srgbClr val="000099"/>
          </a:solidFill>
        </p:spPr>
        <p:txBody>
          <a:bodyPr wrap="square" lIns="0" tIns="0" rIns="0" bIns="0" rtlCol="0"/>
          <a:lstStyle/>
          <a:p>
            <a:endParaRPr/>
          </a:p>
        </p:txBody>
      </p:sp>
      <p:sp>
        <p:nvSpPr>
          <p:cNvPr id="24" name="object 24"/>
          <p:cNvSpPr/>
          <p:nvPr/>
        </p:nvSpPr>
        <p:spPr>
          <a:xfrm>
            <a:off x="533400" y="2014727"/>
            <a:ext cx="8082280" cy="4486910"/>
          </a:xfrm>
          <a:custGeom>
            <a:avLst/>
            <a:gdLst/>
            <a:ahLst/>
            <a:cxnLst/>
            <a:rect l="l" t="t" r="r" b="b"/>
            <a:pathLst>
              <a:path w="8082280" h="4486910">
                <a:moveTo>
                  <a:pt x="0" y="4486656"/>
                </a:moveTo>
                <a:lnTo>
                  <a:pt x="8081772" y="4486656"/>
                </a:lnTo>
                <a:lnTo>
                  <a:pt x="8081772" y="0"/>
                </a:lnTo>
                <a:lnTo>
                  <a:pt x="0" y="0"/>
                </a:lnTo>
                <a:lnTo>
                  <a:pt x="0" y="4486656"/>
                </a:lnTo>
                <a:close/>
              </a:path>
            </a:pathLst>
          </a:custGeom>
          <a:ln w="12192">
            <a:solidFill>
              <a:srgbClr val="000000"/>
            </a:solidFill>
          </a:ln>
        </p:spPr>
        <p:txBody>
          <a:bodyPr wrap="square" lIns="0" tIns="0" rIns="0" bIns="0" rtlCol="0"/>
          <a:lstStyle/>
          <a:p>
            <a:endParaRPr/>
          </a:p>
        </p:txBody>
      </p:sp>
      <p:sp>
        <p:nvSpPr>
          <p:cNvPr id="25" name="object 25"/>
          <p:cNvSpPr txBox="1"/>
          <p:nvPr/>
        </p:nvSpPr>
        <p:spPr>
          <a:xfrm>
            <a:off x="859942" y="2348864"/>
            <a:ext cx="7478395" cy="3683635"/>
          </a:xfrm>
          <a:prstGeom prst="rect">
            <a:avLst/>
          </a:prstGeom>
        </p:spPr>
        <p:txBody>
          <a:bodyPr vert="horz" wrap="square" lIns="0" tIns="12700" rIns="0" bIns="0" rtlCol="0">
            <a:spAutoFit/>
          </a:bodyPr>
          <a:lstStyle/>
          <a:p>
            <a:pPr marL="12065" marR="5080" algn="ctr">
              <a:lnSpc>
                <a:spcPct val="125000"/>
              </a:lnSpc>
              <a:spcBef>
                <a:spcPts val="100"/>
              </a:spcBef>
              <a:tabLst>
                <a:tab pos="1487170" algn="l"/>
                <a:tab pos="3019425" algn="l"/>
                <a:tab pos="3263265" algn="l"/>
                <a:tab pos="3807460" algn="l"/>
              </a:tabLst>
            </a:pPr>
            <a:r>
              <a:rPr sz="2400" b="1" i="1" spc="-5" dirty="0">
                <a:solidFill>
                  <a:srgbClr val="EAEAEA"/>
                </a:solidFill>
                <a:latin typeface="Times New Roman"/>
                <a:cs typeface="Times New Roman"/>
              </a:rPr>
              <a:t>There should </a:t>
            </a:r>
            <a:r>
              <a:rPr sz="2400" b="1" i="1" dirty="0">
                <a:solidFill>
                  <a:srgbClr val="EAEAEA"/>
                </a:solidFill>
                <a:latin typeface="Times New Roman"/>
                <a:cs typeface="Times New Roman"/>
              </a:rPr>
              <a:t>be </a:t>
            </a:r>
            <a:r>
              <a:rPr sz="2400" b="1" i="1" spc="-5" dirty="0">
                <a:solidFill>
                  <a:srgbClr val="EAEAEA"/>
                </a:solidFill>
                <a:latin typeface="Times New Roman"/>
                <a:cs typeface="Times New Roman"/>
              </a:rPr>
              <a:t>no allowances </a:t>
            </a:r>
            <a:r>
              <a:rPr sz="2400" b="1" i="1" dirty="0">
                <a:solidFill>
                  <a:srgbClr val="EAEAEA"/>
                </a:solidFill>
                <a:latin typeface="Times New Roman"/>
                <a:cs typeface="Times New Roman"/>
              </a:rPr>
              <a:t>made </a:t>
            </a:r>
            <a:r>
              <a:rPr sz="2400" b="1" i="1" spc="-5" dirty="0">
                <a:solidFill>
                  <a:srgbClr val="EAEAEA"/>
                </a:solidFill>
                <a:latin typeface="Times New Roman"/>
                <a:cs typeface="Times New Roman"/>
              </a:rPr>
              <a:t>for </a:t>
            </a:r>
            <a:r>
              <a:rPr sz="2400" b="1" i="1" dirty="0">
                <a:solidFill>
                  <a:srgbClr val="EAEAEA"/>
                </a:solidFill>
                <a:latin typeface="Times New Roman"/>
                <a:cs typeface="Times New Roman"/>
              </a:rPr>
              <a:t>unprovoked  </a:t>
            </a:r>
            <a:r>
              <a:rPr sz="2400" b="1" i="1" spc="-5" dirty="0">
                <a:solidFill>
                  <a:srgbClr val="EAEAEA"/>
                </a:solidFill>
                <a:latin typeface="Times New Roman"/>
                <a:cs typeface="Times New Roman"/>
              </a:rPr>
              <a:t>aggression </a:t>
            </a:r>
            <a:r>
              <a:rPr sz="2400" b="1" i="1" dirty="0">
                <a:solidFill>
                  <a:srgbClr val="EAEAEA"/>
                </a:solidFill>
                <a:latin typeface="Times New Roman"/>
                <a:cs typeface="Times New Roman"/>
              </a:rPr>
              <a:t>by</a:t>
            </a:r>
            <a:r>
              <a:rPr sz="2400" b="1" i="1" spc="50" dirty="0">
                <a:solidFill>
                  <a:srgbClr val="EAEAEA"/>
                </a:solidFill>
                <a:latin typeface="Times New Roman"/>
                <a:cs typeface="Times New Roman"/>
              </a:rPr>
              <a:t> </a:t>
            </a:r>
            <a:r>
              <a:rPr sz="2400" b="1" i="1" spc="-5" dirty="0">
                <a:solidFill>
                  <a:srgbClr val="EAEAEA"/>
                </a:solidFill>
                <a:latin typeface="Times New Roman"/>
                <a:cs typeface="Times New Roman"/>
              </a:rPr>
              <a:t>this</a:t>
            </a:r>
            <a:r>
              <a:rPr sz="2400" b="1" i="1" spc="10" dirty="0">
                <a:solidFill>
                  <a:srgbClr val="EAEAEA"/>
                </a:solidFill>
                <a:latin typeface="Times New Roman"/>
                <a:cs typeface="Times New Roman"/>
              </a:rPr>
              <a:t> </a:t>
            </a:r>
            <a:r>
              <a:rPr sz="2400" b="1" i="1" dirty="0">
                <a:solidFill>
                  <a:srgbClr val="EAEAEA"/>
                </a:solidFill>
                <a:latin typeface="Times New Roman"/>
                <a:cs typeface="Times New Roman"/>
              </a:rPr>
              <a:t>breed.	</a:t>
            </a:r>
            <a:r>
              <a:rPr sz="2400" b="1" i="1" spc="-5" dirty="0">
                <a:solidFill>
                  <a:srgbClr val="EAEAEA"/>
                </a:solidFill>
                <a:latin typeface="Times New Roman"/>
                <a:cs typeface="Times New Roman"/>
              </a:rPr>
              <a:t>There </a:t>
            </a:r>
            <a:r>
              <a:rPr sz="2400" b="1" i="1" dirty="0">
                <a:solidFill>
                  <a:srgbClr val="EAEAEA"/>
                </a:solidFill>
                <a:latin typeface="Times New Roman"/>
                <a:cs typeface="Times New Roman"/>
              </a:rPr>
              <a:t>is </a:t>
            </a:r>
            <a:r>
              <a:rPr sz="2400" b="1" i="1" spc="-5" dirty="0">
                <a:solidFill>
                  <a:srgbClr val="EAEAEA"/>
                </a:solidFill>
                <a:latin typeface="Times New Roman"/>
                <a:cs typeface="Times New Roman"/>
              </a:rPr>
              <a:t>no </a:t>
            </a:r>
            <a:r>
              <a:rPr sz="2400" b="1" i="1" dirty="0">
                <a:solidFill>
                  <a:srgbClr val="EAEAEA"/>
                </a:solidFill>
                <a:latin typeface="Times New Roman"/>
                <a:cs typeface="Times New Roman"/>
              </a:rPr>
              <a:t>place </a:t>
            </a:r>
            <a:r>
              <a:rPr sz="2400" b="1" i="1" spc="-5" dirty="0">
                <a:solidFill>
                  <a:srgbClr val="EAEAEA"/>
                </a:solidFill>
                <a:latin typeface="Times New Roman"/>
                <a:cs typeface="Times New Roman"/>
              </a:rPr>
              <a:t>for an  </a:t>
            </a:r>
            <a:r>
              <a:rPr sz="2400" b="1" i="1" dirty="0">
                <a:solidFill>
                  <a:srgbClr val="EAEAEA"/>
                </a:solidFill>
                <a:latin typeface="Times New Roman"/>
                <a:cs typeface="Times New Roman"/>
              </a:rPr>
              <a:t>unreliable or</a:t>
            </a:r>
            <a:r>
              <a:rPr sz="2400" b="1" i="1" spc="-5" dirty="0">
                <a:solidFill>
                  <a:srgbClr val="EAEAEA"/>
                </a:solidFill>
                <a:latin typeface="Times New Roman"/>
                <a:cs typeface="Times New Roman"/>
              </a:rPr>
              <a:t> dangerous</a:t>
            </a:r>
            <a:r>
              <a:rPr sz="2400" b="1" i="1" spc="15" dirty="0">
                <a:solidFill>
                  <a:srgbClr val="EAEAEA"/>
                </a:solidFill>
                <a:latin typeface="Times New Roman"/>
                <a:cs typeface="Times New Roman"/>
              </a:rPr>
              <a:t> </a:t>
            </a:r>
            <a:r>
              <a:rPr sz="2400" b="1" i="1" dirty="0">
                <a:solidFill>
                  <a:srgbClr val="EAEAEA"/>
                </a:solidFill>
                <a:latin typeface="Times New Roman"/>
                <a:cs typeface="Times New Roman"/>
              </a:rPr>
              <a:t>dog.	</a:t>
            </a:r>
            <a:r>
              <a:rPr sz="2400" b="1" i="1" spc="-5" dirty="0">
                <a:solidFill>
                  <a:srgbClr val="EAEAEA"/>
                </a:solidFill>
                <a:latin typeface="Times New Roman"/>
                <a:cs typeface="Times New Roman"/>
              </a:rPr>
              <a:t>This </a:t>
            </a:r>
            <a:r>
              <a:rPr sz="2400" b="1" i="1" dirty="0">
                <a:solidFill>
                  <a:srgbClr val="EAEAEA"/>
                </a:solidFill>
                <a:latin typeface="Times New Roman"/>
                <a:cs typeface="Times New Roman"/>
              </a:rPr>
              <a:t>behavior is </a:t>
            </a:r>
            <a:r>
              <a:rPr sz="2400" b="1" i="1" spc="-5" dirty="0">
                <a:solidFill>
                  <a:srgbClr val="EAEAEA"/>
                </a:solidFill>
                <a:latin typeface="Times New Roman"/>
                <a:cs typeface="Times New Roman"/>
              </a:rPr>
              <a:t>not  </a:t>
            </a:r>
            <a:r>
              <a:rPr sz="2400" b="1" i="1" dirty="0">
                <a:solidFill>
                  <a:srgbClr val="EAEAEA"/>
                </a:solidFill>
                <a:latin typeface="Times New Roman"/>
                <a:cs typeface="Times New Roman"/>
              </a:rPr>
              <a:t>acceptable at</a:t>
            </a:r>
            <a:r>
              <a:rPr sz="2400" b="1" i="1" spc="-30" dirty="0">
                <a:solidFill>
                  <a:srgbClr val="EAEAEA"/>
                </a:solidFill>
                <a:latin typeface="Times New Roman"/>
                <a:cs typeface="Times New Roman"/>
              </a:rPr>
              <a:t> </a:t>
            </a:r>
            <a:r>
              <a:rPr sz="2400" b="1" i="1" spc="-5" dirty="0">
                <a:solidFill>
                  <a:srgbClr val="EAEAEA"/>
                </a:solidFill>
                <a:latin typeface="Times New Roman"/>
                <a:cs typeface="Times New Roman"/>
              </a:rPr>
              <a:t>any</a:t>
            </a:r>
            <a:r>
              <a:rPr sz="2400" b="1" i="1" spc="10" dirty="0">
                <a:solidFill>
                  <a:srgbClr val="EAEAEA"/>
                </a:solidFill>
                <a:latin typeface="Times New Roman"/>
                <a:cs typeface="Times New Roman"/>
              </a:rPr>
              <a:t> </a:t>
            </a:r>
            <a:r>
              <a:rPr sz="2400" b="1" i="1" dirty="0">
                <a:solidFill>
                  <a:srgbClr val="EAEAEA"/>
                </a:solidFill>
                <a:latin typeface="Times New Roman"/>
                <a:cs typeface="Times New Roman"/>
              </a:rPr>
              <a:t>time.	</a:t>
            </a:r>
            <a:r>
              <a:rPr sz="2400" b="1" i="1" spc="-20" dirty="0">
                <a:solidFill>
                  <a:srgbClr val="EAEAEA"/>
                </a:solidFill>
                <a:latin typeface="Times New Roman"/>
                <a:cs typeface="Times New Roman"/>
              </a:rPr>
              <a:t>Timid </a:t>
            </a:r>
            <a:r>
              <a:rPr sz="2400" b="1" i="1" dirty="0">
                <a:solidFill>
                  <a:srgbClr val="EAEAEA"/>
                </a:solidFill>
                <a:latin typeface="Times New Roman"/>
                <a:cs typeface="Times New Roman"/>
              </a:rPr>
              <a:t>behavior </a:t>
            </a:r>
            <a:r>
              <a:rPr sz="2400" b="1" i="1" spc="-5" dirty="0">
                <a:solidFill>
                  <a:srgbClr val="EAEAEA"/>
                </a:solidFill>
                <a:latin typeface="Times New Roman"/>
                <a:cs typeface="Times New Roman"/>
              </a:rPr>
              <a:t>should </a:t>
            </a:r>
            <a:r>
              <a:rPr sz="2400" b="1" i="1" dirty="0">
                <a:solidFill>
                  <a:srgbClr val="EAEAEA"/>
                </a:solidFill>
                <a:latin typeface="Times New Roman"/>
                <a:cs typeface="Times New Roman"/>
              </a:rPr>
              <a:t>be  penalized, giving some leeway </a:t>
            </a:r>
            <a:r>
              <a:rPr sz="2400" b="1" i="1" spc="-5" dirty="0">
                <a:solidFill>
                  <a:srgbClr val="EAEAEA"/>
                </a:solidFill>
                <a:latin typeface="Times New Roman"/>
                <a:cs typeface="Times New Roman"/>
              </a:rPr>
              <a:t>for </a:t>
            </a:r>
            <a:r>
              <a:rPr sz="2400" b="1" i="1" dirty="0">
                <a:solidFill>
                  <a:srgbClr val="EAEAEA"/>
                </a:solidFill>
                <a:latin typeface="Times New Roman"/>
                <a:cs typeface="Times New Roman"/>
              </a:rPr>
              <a:t>very </a:t>
            </a:r>
            <a:r>
              <a:rPr sz="2400" b="1" i="1" spc="-5" dirty="0">
                <a:solidFill>
                  <a:srgbClr val="EAEAEA"/>
                </a:solidFill>
                <a:latin typeface="Times New Roman"/>
                <a:cs typeface="Times New Roman"/>
              </a:rPr>
              <a:t>young pups </a:t>
            </a:r>
            <a:r>
              <a:rPr sz="2400" b="1" i="1" dirty="0">
                <a:solidFill>
                  <a:srgbClr val="EAEAEA"/>
                </a:solidFill>
                <a:latin typeface="Times New Roman"/>
                <a:cs typeface="Times New Roman"/>
              </a:rPr>
              <a:t>new to</a:t>
            </a:r>
            <a:r>
              <a:rPr sz="2400" b="1" i="1" spc="-95" dirty="0">
                <a:solidFill>
                  <a:srgbClr val="EAEAEA"/>
                </a:solidFill>
                <a:latin typeface="Times New Roman"/>
                <a:cs typeface="Times New Roman"/>
              </a:rPr>
              <a:t> </a:t>
            </a:r>
            <a:r>
              <a:rPr sz="2400" b="1" i="1" dirty="0">
                <a:solidFill>
                  <a:srgbClr val="EAEAEA"/>
                </a:solidFill>
                <a:latin typeface="Times New Roman"/>
                <a:cs typeface="Times New Roman"/>
              </a:rPr>
              <a:t>a  show ring.	</a:t>
            </a:r>
            <a:r>
              <a:rPr sz="2400" b="1" i="1" spc="-5" dirty="0">
                <a:solidFill>
                  <a:srgbClr val="EAEAEA"/>
                </a:solidFill>
                <a:latin typeface="Times New Roman"/>
                <a:cs typeface="Times New Roman"/>
              </a:rPr>
              <a:t>The Bullmastiff </a:t>
            </a:r>
            <a:r>
              <a:rPr sz="2400" b="1" i="1" dirty="0">
                <a:solidFill>
                  <a:srgbClr val="EAEAEA"/>
                </a:solidFill>
                <a:latin typeface="Times New Roman"/>
                <a:cs typeface="Times New Roman"/>
              </a:rPr>
              <a:t>should have an interested,  </a:t>
            </a:r>
            <a:r>
              <a:rPr sz="2400" b="1" i="1" spc="-5" dirty="0">
                <a:solidFill>
                  <a:srgbClr val="EAEAEA"/>
                </a:solidFill>
                <a:latin typeface="Times New Roman"/>
                <a:cs typeface="Times New Roman"/>
              </a:rPr>
              <a:t>open, alert </a:t>
            </a:r>
            <a:r>
              <a:rPr sz="2400" b="1" i="1" dirty="0">
                <a:solidFill>
                  <a:srgbClr val="EAEAEA"/>
                </a:solidFill>
                <a:latin typeface="Times New Roman"/>
                <a:cs typeface="Times New Roman"/>
              </a:rPr>
              <a:t>and accepting attitude, necessary to </a:t>
            </a:r>
            <a:r>
              <a:rPr sz="2400" b="1" i="1" spc="-5" dirty="0">
                <a:solidFill>
                  <a:srgbClr val="EAEAEA"/>
                </a:solidFill>
                <a:latin typeface="Times New Roman"/>
                <a:cs typeface="Times New Roman"/>
              </a:rPr>
              <a:t>the  </a:t>
            </a:r>
            <a:r>
              <a:rPr sz="2400" b="1" i="1" dirty="0">
                <a:solidFill>
                  <a:srgbClr val="EAEAEA"/>
                </a:solidFill>
                <a:latin typeface="Times New Roman"/>
                <a:cs typeface="Times New Roman"/>
              </a:rPr>
              <a:t>reliability </a:t>
            </a:r>
            <a:r>
              <a:rPr sz="2400" b="1" i="1" spc="-5" dirty="0">
                <a:solidFill>
                  <a:srgbClr val="EAEAEA"/>
                </a:solidFill>
                <a:latin typeface="Times New Roman"/>
                <a:cs typeface="Times New Roman"/>
              </a:rPr>
              <a:t>required </a:t>
            </a:r>
            <a:r>
              <a:rPr sz="2400" b="1" i="1" dirty="0">
                <a:solidFill>
                  <a:srgbClr val="EAEAEA"/>
                </a:solidFill>
                <a:latin typeface="Times New Roman"/>
                <a:cs typeface="Times New Roman"/>
              </a:rPr>
              <a:t>of the</a:t>
            </a:r>
            <a:r>
              <a:rPr sz="2400" b="1" i="1" spc="-80" dirty="0">
                <a:solidFill>
                  <a:srgbClr val="EAEAEA"/>
                </a:solidFill>
                <a:latin typeface="Times New Roman"/>
                <a:cs typeface="Times New Roman"/>
              </a:rPr>
              <a:t> </a:t>
            </a:r>
            <a:r>
              <a:rPr sz="2400" b="1" i="1" dirty="0">
                <a:solidFill>
                  <a:srgbClr val="EAEAEA"/>
                </a:solidFill>
                <a:latin typeface="Times New Roman"/>
                <a:cs typeface="Times New Roman"/>
              </a:rPr>
              <a:t>breed.</a:t>
            </a:r>
            <a:endParaRPr sz="2400">
              <a:latin typeface="Times New Roman"/>
              <a:cs typeface="Times New Roman"/>
            </a:endParaRPr>
          </a:p>
        </p:txBody>
      </p:sp>
      <p:sp>
        <p:nvSpPr>
          <p:cNvPr id="26" name="object 26"/>
          <p:cNvSpPr txBox="1">
            <a:spLocks noGrp="1"/>
          </p:cNvSpPr>
          <p:nvPr>
            <p:ph type="title"/>
          </p:nvPr>
        </p:nvSpPr>
        <p:spPr>
          <a:xfrm>
            <a:off x="1944370" y="952880"/>
            <a:ext cx="2596515" cy="574040"/>
          </a:xfrm>
          <a:prstGeom prst="rect">
            <a:avLst/>
          </a:prstGeom>
        </p:spPr>
        <p:txBody>
          <a:bodyPr vert="horz" wrap="square" lIns="0" tIns="12700" rIns="0" bIns="0" rtlCol="0">
            <a:spAutoFit/>
          </a:bodyPr>
          <a:lstStyle/>
          <a:p>
            <a:pPr marL="12700">
              <a:lnSpc>
                <a:spcPct val="100000"/>
              </a:lnSpc>
              <a:spcBef>
                <a:spcPts val="100"/>
              </a:spcBef>
            </a:pPr>
            <a:r>
              <a:rPr spc="-340" dirty="0"/>
              <a:t>T</a:t>
            </a:r>
            <a:r>
              <a:rPr dirty="0"/>
              <a:t>emperam</a:t>
            </a:r>
            <a:r>
              <a:rPr spc="-15" dirty="0"/>
              <a:t>e</a:t>
            </a:r>
            <a:r>
              <a:rPr spc="-5" dirty="0"/>
              <a:t>nt</a:t>
            </a:r>
          </a:p>
        </p:txBody>
      </p:sp>
      <p:sp>
        <p:nvSpPr>
          <p:cNvPr id="27" name="object 27"/>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5059679" y="1868422"/>
            <a:ext cx="3439668" cy="4876800"/>
          </a:xfrm>
          <a:prstGeom prst="rect">
            <a:avLst/>
          </a:prstGeom>
          <a:blipFill>
            <a:blip r:embed="rId2" cstate="print"/>
            <a:stretch>
              <a:fillRect/>
            </a:stretch>
          </a:blipFill>
        </p:spPr>
        <p:txBody>
          <a:bodyPr wrap="square" lIns="0" tIns="0" rIns="0" bIns="0" rtlCol="0"/>
          <a:lstStyle/>
          <a:p>
            <a:endParaRPr/>
          </a:p>
        </p:txBody>
      </p:sp>
      <p:sp>
        <p:nvSpPr>
          <p:cNvPr id="22" name="object 22"/>
          <p:cNvSpPr txBox="1"/>
          <p:nvPr/>
        </p:nvSpPr>
        <p:spPr>
          <a:xfrm>
            <a:off x="537768" y="2139955"/>
            <a:ext cx="2047875" cy="2585720"/>
          </a:xfrm>
          <a:prstGeom prst="rect">
            <a:avLst/>
          </a:prstGeom>
        </p:spPr>
        <p:txBody>
          <a:bodyPr vert="horz" wrap="square" lIns="0" tIns="225425" rIns="0" bIns="0" rtlCol="0">
            <a:spAutoFit/>
          </a:bodyPr>
          <a:lstStyle/>
          <a:p>
            <a:pPr marL="243840" indent="-231140">
              <a:lnSpc>
                <a:spcPct val="100000"/>
              </a:lnSpc>
              <a:spcBef>
                <a:spcPts val="1775"/>
              </a:spcBef>
              <a:buClr>
                <a:srgbClr val="000099"/>
              </a:buClr>
              <a:buFont typeface="Times New Roman"/>
              <a:buChar char="•"/>
              <a:tabLst>
                <a:tab pos="244475" algn="l"/>
              </a:tabLst>
            </a:pPr>
            <a:r>
              <a:rPr sz="2800" b="1" i="1" spc="-5" dirty="0">
                <a:solidFill>
                  <a:srgbClr val="00006B"/>
                </a:solidFill>
                <a:latin typeface="Times New Roman"/>
                <a:cs typeface="Times New Roman"/>
              </a:rPr>
              <a:t>Loyal</a:t>
            </a:r>
            <a:endParaRPr sz="2800">
              <a:latin typeface="Times New Roman"/>
              <a:cs typeface="Times New Roman"/>
            </a:endParaRPr>
          </a:p>
          <a:p>
            <a:pPr marL="243840" indent="-231140">
              <a:lnSpc>
                <a:spcPct val="100000"/>
              </a:lnSpc>
              <a:spcBef>
                <a:spcPts val="1680"/>
              </a:spcBef>
              <a:buClr>
                <a:srgbClr val="000099"/>
              </a:buClr>
              <a:buFont typeface="Times New Roman"/>
              <a:buChar char="•"/>
              <a:tabLst>
                <a:tab pos="244475" algn="l"/>
              </a:tabLst>
            </a:pPr>
            <a:r>
              <a:rPr sz="2800" b="1" i="1" spc="-5" dirty="0">
                <a:solidFill>
                  <a:srgbClr val="00006B"/>
                </a:solidFill>
                <a:latin typeface="Times New Roman"/>
                <a:cs typeface="Times New Roman"/>
              </a:rPr>
              <a:t>Dedicated</a:t>
            </a:r>
            <a:endParaRPr sz="2800">
              <a:latin typeface="Times New Roman"/>
              <a:cs typeface="Times New Roman"/>
            </a:endParaRPr>
          </a:p>
          <a:p>
            <a:pPr marL="243840" indent="-231140">
              <a:lnSpc>
                <a:spcPct val="100000"/>
              </a:lnSpc>
              <a:spcBef>
                <a:spcPts val="1685"/>
              </a:spcBef>
              <a:buClr>
                <a:srgbClr val="000099"/>
              </a:buClr>
              <a:buFont typeface="Times New Roman"/>
              <a:buChar char="•"/>
              <a:tabLst>
                <a:tab pos="244475" algn="l"/>
              </a:tabLst>
            </a:pPr>
            <a:r>
              <a:rPr sz="2800" b="1" i="1" spc="-5" dirty="0">
                <a:solidFill>
                  <a:srgbClr val="00006B"/>
                </a:solidFill>
                <a:latin typeface="Times New Roman"/>
                <a:cs typeface="Times New Roman"/>
              </a:rPr>
              <a:t>A</a:t>
            </a:r>
            <a:r>
              <a:rPr sz="2800" b="1" i="1" spc="-55" dirty="0">
                <a:solidFill>
                  <a:srgbClr val="00006B"/>
                </a:solidFill>
                <a:latin typeface="Times New Roman"/>
                <a:cs typeface="Times New Roman"/>
              </a:rPr>
              <a:t>f</a:t>
            </a:r>
            <a:r>
              <a:rPr sz="2800" b="1" i="1" spc="-5" dirty="0">
                <a:solidFill>
                  <a:srgbClr val="00006B"/>
                </a:solidFill>
                <a:latin typeface="Times New Roman"/>
                <a:cs typeface="Times New Roman"/>
              </a:rPr>
              <a:t>fectio</a:t>
            </a:r>
            <a:r>
              <a:rPr sz="2800" b="1" i="1" dirty="0">
                <a:solidFill>
                  <a:srgbClr val="00006B"/>
                </a:solidFill>
                <a:latin typeface="Times New Roman"/>
                <a:cs typeface="Times New Roman"/>
              </a:rPr>
              <a:t>n</a:t>
            </a:r>
            <a:r>
              <a:rPr sz="2800" b="1" i="1" spc="-5" dirty="0">
                <a:solidFill>
                  <a:srgbClr val="00006B"/>
                </a:solidFill>
                <a:latin typeface="Times New Roman"/>
                <a:cs typeface="Times New Roman"/>
              </a:rPr>
              <a:t>a</a:t>
            </a:r>
            <a:r>
              <a:rPr sz="2800" b="1" i="1" dirty="0">
                <a:solidFill>
                  <a:srgbClr val="00006B"/>
                </a:solidFill>
                <a:latin typeface="Times New Roman"/>
                <a:cs typeface="Times New Roman"/>
              </a:rPr>
              <a:t>t</a:t>
            </a:r>
            <a:r>
              <a:rPr sz="2800" b="1" i="1" spc="-5" dirty="0">
                <a:solidFill>
                  <a:srgbClr val="00006B"/>
                </a:solidFill>
                <a:latin typeface="Times New Roman"/>
                <a:cs typeface="Times New Roman"/>
              </a:rPr>
              <a:t>e</a:t>
            </a:r>
            <a:endParaRPr sz="2800">
              <a:latin typeface="Times New Roman"/>
              <a:cs typeface="Times New Roman"/>
            </a:endParaRPr>
          </a:p>
          <a:p>
            <a:pPr marL="243840" indent="-231140">
              <a:lnSpc>
                <a:spcPct val="100000"/>
              </a:lnSpc>
              <a:spcBef>
                <a:spcPts val="1680"/>
              </a:spcBef>
              <a:buClr>
                <a:srgbClr val="000099"/>
              </a:buClr>
              <a:buFont typeface="Times New Roman"/>
              <a:buChar char="•"/>
              <a:tabLst>
                <a:tab pos="244475" algn="l"/>
              </a:tabLst>
            </a:pPr>
            <a:r>
              <a:rPr sz="2800" b="1" i="1" spc="-40" dirty="0">
                <a:solidFill>
                  <a:srgbClr val="00006B"/>
                </a:solidFill>
                <a:latin typeface="Times New Roman"/>
                <a:cs typeface="Times New Roman"/>
              </a:rPr>
              <a:t>Tactile</a:t>
            </a:r>
            <a:endParaRPr sz="2800">
              <a:latin typeface="Times New Roman"/>
              <a:cs typeface="Times New Roman"/>
            </a:endParaRPr>
          </a:p>
        </p:txBody>
      </p:sp>
      <p:sp>
        <p:nvSpPr>
          <p:cNvPr id="23" name="object 23"/>
          <p:cNvSpPr txBox="1">
            <a:spLocks noGrp="1"/>
          </p:cNvSpPr>
          <p:nvPr>
            <p:ph type="title"/>
          </p:nvPr>
        </p:nvSpPr>
        <p:spPr>
          <a:xfrm>
            <a:off x="1944370" y="952880"/>
            <a:ext cx="2596515" cy="574040"/>
          </a:xfrm>
          <a:prstGeom prst="rect">
            <a:avLst/>
          </a:prstGeom>
        </p:spPr>
        <p:txBody>
          <a:bodyPr vert="horz" wrap="square" lIns="0" tIns="12700" rIns="0" bIns="0" rtlCol="0">
            <a:spAutoFit/>
          </a:bodyPr>
          <a:lstStyle/>
          <a:p>
            <a:pPr marL="12700">
              <a:lnSpc>
                <a:spcPct val="100000"/>
              </a:lnSpc>
              <a:spcBef>
                <a:spcPts val="100"/>
              </a:spcBef>
            </a:pPr>
            <a:r>
              <a:rPr spc="-340" dirty="0"/>
              <a:t>T</a:t>
            </a:r>
            <a:r>
              <a:rPr dirty="0"/>
              <a:t>emperam</a:t>
            </a:r>
            <a:r>
              <a:rPr spc="-15" dirty="0"/>
              <a:t>e</a:t>
            </a:r>
            <a:r>
              <a:rPr spc="-5" dirty="0"/>
              <a:t>nt</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231140" y="1825574"/>
            <a:ext cx="4464685" cy="4732655"/>
          </a:xfrm>
          <a:prstGeom prst="rect">
            <a:avLst/>
          </a:prstGeom>
        </p:spPr>
        <p:txBody>
          <a:bodyPr vert="horz" wrap="square" lIns="0" tIns="12065" rIns="0" bIns="0" rtlCol="0">
            <a:spAutoFit/>
          </a:bodyPr>
          <a:lstStyle/>
          <a:p>
            <a:pPr marL="243840" indent="-231140">
              <a:lnSpc>
                <a:spcPct val="100000"/>
              </a:lnSpc>
              <a:spcBef>
                <a:spcPts val="95"/>
              </a:spcBef>
              <a:buClr>
                <a:srgbClr val="000099"/>
              </a:buClr>
              <a:buFont typeface="Times New Roman"/>
              <a:buChar char="•"/>
              <a:tabLst>
                <a:tab pos="243840" algn="l"/>
                <a:tab pos="244475" algn="l"/>
              </a:tabLst>
            </a:pPr>
            <a:r>
              <a:rPr sz="1600" b="1" i="1" spc="-5" dirty="0">
                <a:solidFill>
                  <a:srgbClr val="00006B"/>
                </a:solidFill>
                <a:latin typeface="Times New Roman"/>
                <a:cs typeface="Times New Roman"/>
              </a:rPr>
              <a:t>Examining a Bullmastiff should not be unlike</a:t>
            </a:r>
            <a:r>
              <a:rPr sz="1600" b="1" i="1" spc="90" dirty="0">
                <a:solidFill>
                  <a:srgbClr val="00006B"/>
                </a:solidFill>
                <a:latin typeface="Times New Roman"/>
                <a:cs typeface="Times New Roman"/>
              </a:rPr>
              <a:t> </a:t>
            </a:r>
            <a:r>
              <a:rPr sz="1600" b="1" i="1" spc="-5" dirty="0">
                <a:solidFill>
                  <a:srgbClr val="00006B"/>
                </a:solidFill>
                <a:latin typeface="Times New Roman"/>
                <a:cs typeface="Times New Roman"/>
              </a:rPr>
              <a:t>any</a:t>
            </a:r>
            <a:endParaRPr sz="1600">
              <a:latin typeface="Times New Roman"/>
              <a:cs typeface="Times New Roman"/>
            </a:endParaRPr>
          </a:p>
          <a:p>
            <a:pPr marL="243840">
              <a:lnSpc>
                <a:spcPct val="100000"/>
              </a:lnSpc>
              <a:spcBef>
                <a:spcPts val="5"/>
              </a:spcBef>
            </a:pPr>
            <a:r>
              <a:rPr sz="1600" b="1" i="1" spc="-5" dirty="0">
                <a:solidFill>
                  <a:srgbClr val="00006B"/>
                </a:solidFill>
                <a:latin typeface="Times New Roman"/>
                <a:cs typeface="Times New Roman"/>
              </a:rPr>
              <a:t>working</a:t>
            </a:r>
            <a:r>
              <a:rPr sz="1600" b="1" i="1" spc="-20" dirty="0">
                <a:solidFill>
                  <a:srgbClr val="00006B"/>
                </a:solidFill>
                <a:latin typeface="Times New Roman"/>
                <a:cs typeface="Times New Roman"/>
              </a:rPr>
              <a:t> </a:t>
            </a:r>
            <a:r>
              <a:rPr sz="1600" b="1" i="1" spc="-5" dirty="0">
                <a:solidFill>
                  <a:srgbClr val="00006B"/>
                </a:solidFill>
                <a:latin typeface="Times New Roman"/>
                <a:cs typeface="Times New Roman"/>
              </a:rPr>
              <a:t>breed</a:t>
            </a:r>
            <a:endParaRPr sz="1600">
              <a:latin typeface="Times New Roman"/>
              <a:cs typeface="Times New Roman"/>
            </a:endParaRPr>
          </a:p>
          <a:p>
            <a:pPr marL="243840" indent="-231140">
              <a:lnSpc>
                <a:spcPct val="100000"/>
              </a:lnSpc>
              <a:spcBef>
                <a:spcPts val="575"/>
              </a:spcBef>
              <a:buClr>
                <a:srgbClr val="000099"/>
              </a:buClr>
              <a:buFont typeface="Times New Roman"/>
              <a:buChar char="•"/>
              <a:tabLst>
                <a:tab pos="243840" algn="l"/>
                <a:tab pos="244475" algn="l"/>
              </a:tabLst>
            </a:pPr>
            <a:r>
              <a:rPr sz="1600" b="1" i="1" spc="-5" dirty="0">
                <a:solidFill>
                  <a:srgbClr val="00006B"/>
                </a:solidFill>
                <a:latin typeface="Times New Roman"/>
                <a:cs typeface="Times New Roman"/>
              </a:rPr>
              <a:t>Approach</a:t>
            </a:r>
            <a:r>
              <a:rPr sz="1600" b="1" i="1" spc="-25" dirty="0">
                <a:solidFill>
                  <a:srgbClr val="00006B"/>
                </a:solidFill>
                <a:latin typeface="Times New Roman"/>
                <a:cs typeface="Times New Roman"/>
              </a:rPr>
              <a:t> </a:t>
            </a:r>
            <a:r>
              <a:rPr sz="1600" b="1" i="1" spc="-5" dirty="0">
                <a:solidFill>
                  <a:srgbClr val="00006B"/>
                </a:solidFill>
                <a:latin typeface="Times New Roman"/>
                <a:cs typeface="Times New Roman"/>
              </a:rPr>
              <a:t>confidently</a:t>
            </a:r>
            <a:endParaRPr sz="1600">
              <a:latin typeface="Times New Roman"/>
              <a:cs typeface="Times New Roman"/>
            </a:endParaRPr>
          </a:p>
          <a:p>
            <a:pPr marL="243840" indent="-231140">
              <a:lnSpc>
                <a:spcPct val="100000"/>
              </a:lnSpc>
              <a:spcBef>
                <a:spcPts val="575"/>
              </a:spcBef>
              <a:buClr>
                <a:srgbClr val="000099"/>
              </a:buClr>
              <a:buFont typeface="Times New Roman"/>
              <a:buChar char="•"/>
              <a:tabLst>
                <a:tab pos="243840" algn="l"/>
                <a:tab pos="244475" algn="l"/>
              </a:tabLst>
            </a:pPr>
            <a:r>
              <a:rPr sz="1600" b="1" i="1" spc="-5" dirty="0">
                <a:solidFill>
                  <a:srgbClr val="00006B"/>
                </a:solidFill>
                <a:latin typeface="Times New Roman"/>
                <a:cs typeface="Times New Roman"/>
              </a:rPr>
              <a:t>Respect his</a:t>
            </a:r>
            <a:r>
              <a:rPr sz="1600" b="1" i="1" spc="-30" dirty="0">
                <a:solidFill>
                  <a:srgbClr val="00006B"/>
                </a:solidFill>
                <a:latin typeface="Times New Roman"/>
                <a:cs typeface="Times New Roman"/>
              </a:rPr>
              <a:t> </a:t>
            </a:r>
            <a:r>
              <a:rPr sz="1600" b="1" i="1" spc="-5" dirty="0">
                <a:solidFill>
                  <a:srgbClr val="00006B"/>
                </a:solidFill>
                <a:latin typeface="Times New Roman"/>
                <a:cs typeface="Times New Roman"/>
              </a:rPr>
              <a:t>space</a:t>
            </a:r>
            <a:endParaRPr sz="1600">
              <a:latin typeface="Times New Roman"/>
              <a:cs typeface="Times New Roman"/>
            </a:endParaRPr>
          </a:p>
          <a:p>
            <a:pPr marL="243840" indent="-231140">
              <a:lnSpc>
                <a:spcPct val="100000"/>
              </a:lnSpc>
              <a:spcBef>
                <a:spcPts val="575"/>
              </a:spcBef>
              <a:buClr>
                <a:srgbClr val="000099"/>
              </a:buClr>
              <a:buFont typeface="Times New Roman"/>
              <a:buChar char="•"/>
              <a:tabLst>
                <a:tab pos="243840" algn="l"/>
                <a:tab pos="244475" algn="l"/>
              </a:tabLst>
            </a:pPr>
            <a:r>
              <a:rPr sz="1600" b="1" i="1" spc="-20" dirty="0">
                <a:solidFill>
                  <a:srgbClr val="00006B"/>
                </a:solidFill>
                <a:latin typeface="Times New Roman"/>
                <a:cs typeface="Times New Roman"/>
              </a:rPr>
              <a:t>Don’t </a:t>
            </a:r>
            <a:r>
              <a:rPr sz="1600" b="1" i="1" spc="-5" dirty="0">
                <a:solidFill>
                  <a:srgbClr val="00006B"/>
                </a:solidFill>
                <a:latin typeface="Times New Roman"/>
                <a:cs typeface="Times New Roman"/>
              </a:rPr>
              <a:t>count</a:t>
            </a:r>
            <a:r>
              <a:rPr sz="1600" b="1" i="1" spc="-35" dirty="0">
                <a:solidFill>
                  <a:srgbClr val="00006B"/>
                </a:solidFill>
                <a:latin typeface="Times New Roman"/>
                <a:cs typeface="Times New Roman"/>
              </a:rPr>
              <a:t> </a:t>
            </a:r>
            <a:r>
              <a:rPr sz="1600" b="1" i="1" spc="-5" dirty="0">
                <a:solidFill>
                  <a:srgbClr val="00006B"/>
                </a:solidFill>
                <a:latin typeface="Times New Roman"/>
                <a:cs typeface="Times New Roman"/>
              </a:rPr>
              <a:t>teeth</a:t>
            </a:r>
            <a:endParaRPr sz="1600">
              <a:latin typeface="Times New Roman"/>
              <a:cs typeface="Times New Roman"/>
            </a:endParaRPr>
          </a:p>
          <a:p>
            <a:pPr marL="243840" marR="8890" indent="-231140">
              <a:lnSpc>
                <a:spcPct val="100000"/>
              </a:lnSpc>
              <a:spcBef>
                <a:spcPts val="580"/>
              </a:spcBef>
              <a:buClr>
                <a:srgbClr val="000099"/>
              </a:buClr>
              <a:buFont typeface="Times New Roman"/>
              <a:buChar char="•"/>
              <a:tabLst>
                <a:tab pos="243840" algn="l"/>
                <a:tab pos="244475" algn="l"/>
              </a:tabLst>
            </a:pPr>
            <a:r>
              <a:rPr sz="1600" b="1" i="1" spc="-20" dirty="0">
                <a:solidFill>
                  <a:srgbClr val="00006B"/>
                </a:solidFill>
                <a:latin typeface="Times New Roman"/>
                <a:cs typeface="Times New Roman"/>
              </a:rPr>
              <a:t>Don’t </a:t>
            </a:r>
            <a:r>
              <a:rPr sz="1600" b="1" i="1" spc="-5" dirty="0">
                <a:solidFill>
                  <a:srgbClr val="00006B"/>
                </a:solidFill>
                <a:latin typeface="Times New Roman"/>
                <a:cs typeface="Times New Roman"/>
              </a:rPr>
              <a:t>tolerate dog aggression in your </a:t>
            </a:r>
            <a:r>
              <a:rPr sz="1600" b="1" i="1" spc="-10" dirty="0">
                <a:solidFill>
                  <a:srgbClr val="00006B"/>
                </a:solidFill>
                <a:latin typeface="Times New Roman"/>
                <a:cs typeface="Times New Roman"/>
              </a:rPr>
              <a:t>ring </a:t>
            </a:r>
            <a:r>
              <a:rPr sz="1600" b="1" i="1" spc="-5" dirty="0">
                <a:solidFill>
                  <a:srgbClr val="00006B"/>
                </a:solidFill>
                <a:latin typeface="Times New Roman"/>
                <a:cs typeface="Times New Roman"/>
              </a:rPr>
              <a:t>– move  an aggressive dog to the back of the line or</a:t>
            </a:r>
            <a:r>
              <a:rPr sz="1600" b="1" i="1" spc="100" dirty="0">
                <a:solidFill>
                  <a:srgbClr val="00006B"/>
                </a:solidFill>
                <a:latin typeface="Times New Roman"/>
                <a:cs typeface="Times New Roman"/>
              </a:rPr>
              <a:t> </a:t>
            </a:r>
            <a:r>
              <a:rPr sz="1600" b="1" i="1" spc="-5" dirty="0">
                <a:solidFill>
                  <a:srgbClr val="00006B"/>
                </a:solidFill>
                <a:latin typeface="Times New Roman"/>
                <a:cs typeface="Times New Roman"/>
              </a:rPr>
              <a:t>excuse</a:t>
            </a:r>
            <a:endParaRPr sz="1600">
              <a:latin typeface="Times New Roman"/>
              <a:cs typeface="Times New Roman"/>
            </a:endParaRPr>
          </a:p>
          <a:p>
            <a:pPr marL="243840" marR="127000" indent="-231140">
              <a:lnSpc>
                <a:spcPct val="100000"/>
              </a:lnSpc>
              <a:spcBef>
                <a:spcPts val="575"/>
              </a:spcBef>
              <a:buClr>
                <a:srgbClr val="000099"/>
              </a:buClr>
              <a:buFont typeface="Times New Roman"/>
              <a:buChar char="•"/>
              <a:tabLst>
                <a:tab pos="243840" algn="l"/>
                <a:tab pos="244475" algn="l"/>
              </a:tabLst>
            </a:pPr>
            <a:r>
              <a:rPr sz="1600" b="1" i="1" spc="-5" dirty="0">
                <a:solidFill>
                  <a:srgbClr val="00006B"/>
                </a:solidFill>
                <a:latin typeface="Times New Roman"/>
                <a:cs typeface="Times New Roman"/>
              </a:rPr>
              <a:t>Do not tolerate inappropriate barking in the ring  as it tends to agitate the other</a:t>
            </a:r>
            <a:r>
              <a:rPr sz="1600" b="1" i="1" spc="70" dirty="0">
                <a:solidFill>
                  <a:srgbClr val="00006B"/>
                </a:solidFill>
                <a:latin typeface="Times New Roman"/>
                <a:cs typeface="Times New Roman"/>
              </a:rPr>
              <a:t> </a:t>
            </a:r>
            <a:r>
              <a:rPr sz="1600" b="1" i="1" spc="-5" dirty="0">
                <a:solidFill>
                  <a:srgbClr val="00006B"/>
                </a:solidFill>
                <a:latin typeface="Times New Roman"/>
                <a:cs typeface="Times New Roman"/>
              </a:rPr>
              <a:t>exhibits</a:t>
            </a:r>
            <a:endParaRPr sz="1600">
              <a:latin typeface="Times New Roman"/>
              <a:cs typeface="Times New Roman"/>
            </a:endParaRPr>
          </a:p>
          <a:p>
            <a:pPr marL="243840" indent="-231140">
              <a:lnSpc>
                <a:spcPct val="100000"/>
              </a:lnSpc>
              <a:spcBef>
                <a:spcPts val="580"/>
              </a:spcBef>
              <a:buClr>
                <a:srgbClr val="000099"/>
              </a:buClr>
              <a:buFont typeface="Times New Roman"/>
              <a:buChar char="•"/>
              <a:tabLst>
                <a:tab pos="243840" algn="l"/>
                <a:tab pos="244475" algn="l"/>
              </a:tabLst>
            </a:pPr>
            <a:r>
              <a:rPr sz="1600" b="1" i="1" spc="-5" dirty="0">
                <a:solidFill>
                  <a:srgbClr val="00006B"/>
                </a:solidFill>
                <a:latin typeface="Times New Roman"/>
                <a:cs typeface="Times New Roman"/>
              </a:rPr>
              <a:t>Do not sneak up behind or startle a</a:t>
            </a:r>
            <a:r>
              <a:rPr sz="1600" b="1" i="1" spc="50" dirty="0">
                <a:solidFill>
                  <a:srgbClr val="00006B"/>
                </a:solidFill>
                <a:latin typeface="Times New Roman"/>
                <a:cs typeface="Times New Roman"/>
              </a:rPr>
              <a:t> </a:t>
            </a:r>
            <a:r>
              <a:rPr sz="1600" b="1" i="1" spc="-5" dirty="0">
                <a:solidFill>
                  <a:srgbClr val="00006B"/>
                </a:solidFill>
                <a:latin typeface="Times New Roman"/>
                <a:cs typeface="Times New Roman"/>
              </a:rPr>
              <a:t>Bullmastiff</a:t>
            </a:r>
            <a:endParaRPr sz="1600">
              <a:latin typeface="Times New Roman"/>
              <a:cs typeface="Times New Roman"/>
            </a:endParaRPr>
          </a:p>
          <a:p>
            <a:pPr marL="243840" indent="-231140">
              <a:lnSpc>
                <a:spcPct val="100000"/>
              </a:lnSpc>
              <a:spcBef>
                <a:spcPts val="575"/>
              </a:spcBef>
              <a:buClr>
                <a:srgbClr val="000099"/>
              </a:buClr>
              <a:buFont typeface="Times New Roman"/>
              <a:buChar char="•"/>
              <a:tabLst>
                <a:tab pos="243840" algn="l"/>
                <a:tab pos="244475" algn="l"/>
              </a:tabLst>
            </a:pPr>
            <a:r>
              <a:rPr sz="1600" b="1" i="1" spc="-5" dirty="0">
                <a:solidFill>
                  <a:srgbClr val="00006B"/>
                </a:solidFill>
                <a:latin typeface="Times New Roman"/>
                <a:cs typeface="Times New Roman"/>
              </a:rPr>
              <a:t>Do not slap a Bullmastiff in</a:t>
            </a:r>
            <a:r>
              <a:rPr sz="1600" b="1" i="1" spc="50" dirty="0">
                <a:solidFill>
                  <a:srgbClr val="00006B"/>
                </a:solidFill>
                <a:latin typeface="Times New Roman"/>
                <a:cs typeface="Times New Roman"/>
              </a:rPr>
              <a:t> </a:t>
            </a:r>
            <a:r>
              <a:rPr sz="1600" b="1" i="1" spc="-5" dirty="0">
                <a:solidFill>
                  <a:srgbClr val="00006B"/>
                </a:solidFill>
                <a:latin typeface="Times New Roman"/>
                <a:cs typeface="Times New Roman"/>
              </a:rPr>
              <a:t>fun</a:t>
            </a:r>
            <a:endParaRPr sz="1600">
              <a:latin typeface="Times New Roman"/>
              <a:cs typeface="Times New Roman"/>
            </a:endParaRPr>
          </a:p>
          <a:p>
            <a:pPr marL="243840" indent="-231140">
              <a:lnSpc>
                <a:spcPct val="100000"/>
              </a:lnSpc>
              <a:spcBef>
                <a:spcPts val="575"/>
              </a:spcBef>
              <a:buClr>
                <a:srgbClr val="000099"/>
              </a:buClr>
              <a:buFont typeface="Times New Roman"/>
              <a:buChar char="•"/>
              <a:tabLst>
                <a:tab pos="243840" algn="l"/>
                <a:tab pos="244475" algn="l"/>
              </a:tabLst>
            </a:pPr>
            <a:r>
              <a:rPr sz="1600" b="1" i="1" spc="-5" dirty="0">
                <a:solidFill>
                  <a:srgbClr val="00006B"/>
                </a:solidFill>
                <a:latin typeface="Times New Roman"/>
                <a:cs typeface="Times New Roman"/>
              </a:rPr>
              <a:t>Do </a:t>
            </a:r>
            <a:r>
              <a:rPr sz="1600" b="1" i="1" spc="-10" dirty="0">
                <a:solidFill>
                  <a:srgbClr val="00006B"/>
                </a:solidFill>
                <a:latin typeface="Times New Roman"/>
                <a:cs typeface="Times New Roman"/>
              </a:rPr>
              <a:t>not </a:t>
            </a:r>
            <a:r>
              <a:rPr sz="1600" b="1" i="1" spc="-5" dirty="0">
                <a:solidFill>
                  <a:srgbClr val="00006B"/>
                </a:solidFill>
                <a:latin typeface="Times New Roman"/>
                <a:cs typeface="Times New Roman"/>
              </a:rPr>
              <a:t>grab the dog by the face and talk</a:t>
            </a:r>
            <a:r>
              <a:rPr sz="1600" b="1" i="1" spc="75" dirty="0">
                <a:solidFill>
                  <a:srgbClr val="00006B"/>
                </a:solidFill>
                <a:latin typeface="Times New Roman"/>
                <a:cs typeface="Times New Roman"/>
              </a:rPr>
              <a:t> </a:t>
            </a:r>
            <a:r>
              <a:rPr sz="1600" b="1" i="1" spc="-5" dirty="0">
                <a:solidFill>
                  <a:srgbClr val="00006B"/>
                </a:solidFill>
                <a:latin typeface="Times New Roman"/>
                <a:cs typeface="Times New Roman"/>
              </a:rPr>
              <a:t>“cutesy”</a:t>
            </a:r>
            <a:endParaRPr sz="1600">
              <a:latin typeface="Times New Roman"/>
              <a:cs typeface="Times New Roman"/>
            </a:endParaRPr>
          </a:p>
          <a:p>
            <a:pPr marL="243840" indent="-231140">
              <a:lnSpc>
                <a:spcPct val="100000"/>
              </a:lnSpc>
              <a:spcBef>
                <a:spcPts val="580"/>
              </a:spcBef>
              <a:buClr>
                <a:srgbClr val="000099"/>
              </a:buClr>
              <a:buFont typeface="Times New Roman"/>
              <a:buChar char="•"/>
              <a:tabLst>
                <a:tab pos="243840" algn="l"/>
                <a:tab pos="244475" algn="l"/>
              </a:tabLst>
            </a:pPr>
            <a:r>
              <a:rPr sz="1600" b="1" i="1" spc="-5" dirty="0">
                <a:solidFill>
                  <a:srgbClr val="00006B"/>
                </a:solidFill>
                <a:latin typeface="Times New Roman"/>
                <a:cs typeface="Times New Roman"/>
              </a:rPr>
              <a:t>Do not stare a Bullmastiff in the</a:t>
            </a:r>
            <a:r>
              <a:rPr sz="1600" b="1" i="1" spc="65" dirty="0">
                <a:solidFill>
                  <a:srgbClr val="00006B"/>
                </a:solidFill>
                <a:latin typeface="Times New Roman"/>
                <a:cs typeface="Times New Roman"/>
              </a:rPr>
              <a:t> </a:t>
            </a:r>
            <a:r>
              <a:rPr sz="1600" b="1" i="1" spc="-5" dirty="0">
                <a:solidFill>
                  <a:srgbClr val="00006B"/>
                </a:solidFill>
                <a:latin typeface="Times New Roman"/>
                <a:cs typeface="Times New Roman"/>
              </a:rPr>
              <a:t>eye</a:t>
            </a:r>
            <a:endParaRPr sz="1600">
              <a:latin typeface="Times New Roman"/>
              <a:cs typeface="Times New Roman"/>
            </a:endParaRPr>
          </a:p>
          <a:p>
            <a:pPr marL="243840" indent="-231140">
              <a:lnSpc>
                <a:spcPct val="100000"/>
              </a:lnSpc>
              <a:spcBef>
                <a:spcPts val="575"/>
              </a:spcBef>
              <a:buClr>
                <a:srgbClr val="000099"/>
              </a:buClr>
              <a:buFont typeface="Times New Roman"/>
              <a:buChar char="•"/>
              <a:tabLst>
                <a:tab pos="243840" algn="l"/>
                <a:tab pos="244475" algn="l"/>
              </a:tabLst>
            </a:pPr>
            <a:r>
              <a:rPr sz="1600" b="1" i="1" spc="-20" dirty="0">
                <a:solidFill>
                  <a:srgbClr val="00006B"/>
                </a:solidFill>
                <a:latin typeface="Times New Roman"/>
                <a:cs typeface="Times New Roman"/>
              </a:rPr>
              <a:t>Don’t </a:t>
            </a:r>
            <a:r>
              <a:rPr sz="1600" b="1" i="1" spc="-5" dirty="0">
                <a:solidFill>
                  <a:srgbClr val="00006B"/>
                </a:solidFill>
                <a:latin typeface="Times New Roman"/>
                <a:cs typeface="Times New Roman"/>
              </a:rPr>
              <a:t>reward a dog with its tail between its</a:t>
            </a:r>
            <a:r>
              <a:rPr sz="1600" b="1" i="1" spc="125" dirty="0">
                <a:solidFill>
                  <a:srgbClr val="00006B"/>
                </a:solidFill>
                <a:latin typeface="Times New Roman"/>
                <a:cs typeface="Times New Roman"/>
              </a:rPr>
              <a:t> </a:t>
            </a:r>
            <a:r>
              <a:rPr sz="1600" b="1" i="1" spc="-5" dirty="0">
                <a:solidFill>
                  <a:srgbClr val="00006B"/>
                </a:solidFill>
                <a:latin typeface="Times New Roman"/>
                <a:cs typeface="Times New Roman"/>
              </a:rPr>
              <a:t>legs</a:t>
            </a:r>
            <a:endParaRPr sz="1600">
              <a:latin typeface="Times New Roman"/>
              <a:cs typeface="Times New Roman"/>
            </a:endParaRPr>
          </a:p>
          <a:p>
            <a:pPr marL="243840" indent="-231140">
              <a:lnSpc>
                <a:spcPct val="100000"/>
              </a:lnSpc>
              <a:spcBef>
                <a:spcPts val="575"/>
              </a:spcBef>
              <a:buClr>
                <a:srgbClr val="000099"/>
              </a:buClr>
              <a:buFont typeface="Times New Roman"/>
              <a:buChar char="•"/>
              <a:tabLst>
                <a:tab pos="243840" algn="l"/>
                <a:tab pos="244475" algn="l"/>
              </a:tabLst>
            </a:pPr>
            <a:r>
              <a:rPr sz="1600" b="1" i="1" spc="-5" dirty="0">
                <a:solidFill>
                  <a:srgbClr val="00006B"/>
                </a:solidFill>
                <a:latin typeface="Times New Roman"/>
                <a:cs typeface="Times New Roman"/>
              </a:rPr>
              <a:t>But </a:t>
            </a:r>
            <a:r>
              <a:rPr sz="1600" b="1" i="1" spc="-20" dirty="0">
                <a:solidFill>
                  <a:srgbClr val="00006B"/>
                </a:solidFill>
                <a:latin typeface="Times New Roman"/>
                <a:cs typeface="Times New Roman"/>
              </a:rPr>
              <a:t>don’t </a:t>
            </a:r>
            <a:r>
              <a:rPr sz="1600" b="1" i="1" spc="-5" dirty="0">
                <a:solidFill>
                  <a:srgbClr val="00006B"/>
                </a:solidFill>
                <a:latin typeface="Times New Roman"/>
                <a:cs typeface="Times New Roman"/>
              </a:rPr>
              <a:t>be surprised if </a:t>
            </a:r>
            <a:r>
              <a:rPr sz="1600" b="1" i="1" dirty="0">
                <a:solidFill>
                  <a:srgbClr val="00006B"/>
                </a:solidFill>
                <a:latin typeface="Times New Roman"/>
                <a:cs typeface="Times New Roman"/>
              </a:rPr>
              <a:t>you </a:t>
            </a:r>
            <a:r>
              <a:rPr sz="1600" b="1" i="1" spc="-5" dirty="0">
                <a:solidFill>
                  <a:srgbClr val="00006B"/>
                </a:solidFill>
                <a:latin typeface="Times New Roman"/>
                <a:cs typeface="Times New Roman"/>
              </a:rPr>
              <a:t>get a</a:t>
            </a:r>
            <a:r>
              <a:rPr sz="1600" b="1" i="1" spc="55" dirty="0">
                <a:solidFill>
                  <a:srgbClr val="00006B"/>
                </a:solidFill>
                <a:latin typeface="Times New Roman"/>
                <a:cs typeface="Times New Roman"/>
              </a:rPr>
              <a:t> </a:t>
            </a:r>
            <a:r>
              <a:rPr sz="1600" b="1" i="1" spc="-5" dirty="0">
                <a:solidFill>
                  <a:srgbClr val="00006B"/>
                </a:solidFill>
                <a:latin typeface="Times New Roman"/>
                <a:cs typeface="Times New Roman"/>
              </a:rPr>
              <a:t>“schlurp”</a:t>
            </a:r>
            <a:endParaRPr sz="1600">
              <a:latin typeface="Times New Roman"/>
              <a:cs typeface="Times New Roman"/>
            </a:endParaRPr>
          </a:p>
          <a:p>
            <a:pPr marL="243840">
              <a:lnSpc>
                <a:spcPct val="100000"/>
              </a:lnSpc>
            </a:pPr>
            <a:r>
              <a:rPr sz="1600" b="1" i="1" spc="-5" dirty="0">
                <a:solidFill>
                  <a:srgbClr val="00006B"/>
                </a:solidFill>
                <a:latin typeface="Times New Roman"/>
                <a:cs typeface="Times New Roman"/>
              </a:rPr>
              <a:t>hello!</a:t>
            </a:r>
            <a:endParaRPr sz="1600">
              <a:latin typeface="Times New Roman"/>
              <a:cs typeface="Times New Roman"/>
            </a:endParaRPr>
          </a:p>
        </p:txBody>
      </p:sp>
      <p:sp>
        <p:nvSpPr>
          <p:cNvPr id="22" name="object 22"/>
          <p:cNvSpPr txBox="1">
            <a:spLocks noGrp="1"/>
          </p:cNvSpPr>
          <p:nvPr>
            <p:ph type="title"/>
          </p:nvPr>
        </p:nvSpPr>
        <p:spPr>
          <a:xfrm>
            <a:off x="1944370" y="952880"/>
            <a:ext cx="2596515" cy="574040"/>
          </a:xfrm>
          <a:prstGeom prst="rect">
            <a:avLst/>
          </a:prstGeom>
        </p:spPr>
        <p:txBody>
          <a:bodyPr vert="horz" wrap="square" lIns="0" tIns="12700" rIns="0" bIns="0" rtlCol="0">
            <a:spAutoFit/>
          </a:bodyPr>
          <a:lstStyle/>
          <a:p>
            <a:pPr marL="12700">
              <a:lnSpc>
                <a:spcPct val="100000"/>
              </a:lnSpc>
              <a:spcBef>
                <a:spcPts val="100"/>
              </a:spcBef>
            </a:pPr>
            <a:r>
              <a:rPr spc="-340" dirty="0"/>
              <a:t>T</a:t>
            </a:r>
            <a:r>
              <a:rPr dirty="0"/>
              <a:t>emperam</a:t>
            </a:r>
            <a:r>
              <a:rPr spc="-15" dirty="0"/>
              <a:t>e</a:t>
            </a:r>
            <a:r>
              <a:rPr spc="-5" dirty="0"/>
              <a:t>nt</a:t>
            </a: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24" name="object 24"/>
          <p:cNvSpPr/>
          <p:nvPr/>
        </p:nvSpPr>
        <p:spPr>
          <a:xfrm>
            <a:off x="4797552" y="2397251"/>
            <a:ext cx="4055363" cy="37719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61543" y="1958085"/>
            <a:ext cx="7960359" cy="4415790"/>
          </a:xfrm>
          <a:prstGeom prst="rect">
            <a:avLst/>
          </a:prstGeom>
        </p:spPr>
        <p:txBody>
          <a:bodyPr vert="horz" wrap="square" lIns="0" tIns="12700" rIns="0" bIns="0" rtlCol="0">
            <a:spAutoFit/>
          </a:bodyPr>
          <a:lstStyle/>
          <a:p>
            <a:pPr marL="472440" marR="34925" indent="-459740">
              <a:lnSpc>
                <a:spcPct val="100000"/>
              </a:lnSpc>
              <a:spcBef>
                <a:spcPts val="100"/>
              </a:spcBef>
              <a:buFont typeface="Times New Roman"/>
              <a:buChar char="•"/>
              <a:tabLst>
                <a:tab pos="472440" algn="l"/>
                <a:tab pos="473075" algn="l"/>
              </a:tabLst>
            </a:pPr>
            <a:r>
              <a:rPr sz="2400" b="1" i="1" dirty="0">
                <a:solidFill>
                  <a:srgbClr val="000099"/>
                </a:solidFill>
                <a:latin typeface="Times New Roman"/>
                <a:cs typeface="Times New Roman"/>
              </a:rPr>
              <a:t>A </a:t>
            </a:r>
            <a:r>
              <a:rPr sz="2400" b="1" i="1" spc="-5" dirty="0">
                <a:solidFill>
                  <a:srgbClr val="000099"/>
                </a:solidFill>
                <a:latin typeface="Times New Roman"/>
                <a:cs typeface="Times New Roman"/>
              </a:rPr>
              <a:t>Bullmastiff </a:t>
            </a:r>
            <a:r>
              <a:rPr sz="2400" b="1" i="1" dirty="0">
                <a:solidFill>
                  <a:srgbClr val="000099"/>
                </a:solidFill>
                <a:latin typeface="Times New Roman"/>
                <a:cs typeface="Times New Roman"/>
              </a:rPr>
              <a:t>with its tail between its legs </a:t>
            </a:r>
            <a:r>
              <a:rPr sz="2400" b="1" i="1" spc="-5" dirty="0">
                <a:solidFill>
                  <a:srgbClr val="000099"/>
                </a:solidFill>
                <a:latin typeface="Times New Roman"/>
                <a:cs typeface="Times New Roman"/>
              </a:rPr>
              <a:t>is </a:t>
            </a:r>
            <a:r>
              <a:rPr sz="2400" b="1" i="1" dirty="0">
                <a:solidFill>
                  <a:srgbClr val="000099"/>
                </a:solidFill>
                <a:latin typeface="Times New Roman"/>
                <a:cs typeface="Times New Roman"/>
              </a:rPr>
              <a:t>afraid,</a:t>
            </a:r>
            <a:r>
              <a:rPr sz="2400" b="1" i="1" spc="-295" dirty="0">
                <a:solidFill>
                  <a:srgbClr val="000099"/>
                </a:solidFill>
                <a:latin typeface="Times New Roman"/>
                <a:cs typeface="Times New Roman"/>
              </a:rPr>
              <a:t> </a:t>
            </a:r>
            <a:r>
              <a:rPr sz="2400" b="1" i="1" spc="-5" dirty="0">
                <a:solidFill>
                  <a:srgbClr val="000099"/>
                </a:solidFill>
                <a:latin typeface="Times New Roman"/>
                <a:cs typeface="Times New Roman"/>
              </a:rPr>
              <a:t>whether  or not </a:t>
            </a:r>
            <a:r>
              <a:rPr sz="2400" b="1" i="1" spc="-10" dirty="0">
                <a:solidFill>
                  <a:srgbClr val="000099"/>
                </a:solidFill>
                <a:latin typeface="Times New Roman"/>
                <a:cs typeface="Times New Roman"/>
              </a:rPr>
              <a:t>temporary, </a:t>
            </a:r>
            <a:r>
              <a:rPr sz="2400" b="1" i="1" dirty="0">
                <a:solidFill>
                  <a:srgbClr val="000099"/>
                </a:solidFill>
                <a:latin typeface="Times New Roman"/>
                <a:cs typeface="Times New Roman"/>
              </a:rPr>
              <a:t>it </a:t>
            </a:r>
            <a:r>
              <a:rPr sz="2400" b="1" i="1" spc="-5" dirty="0">
                <a:solidFill>
                  <a:srgbClr val="000099"/>
                </a:solidFill>
                <a:latin typeface="Times New Roman"/>
                <a:cs typeface="Times New Roman"/>
              </a:rPr>
              <a:t>should not </a:t>
            </a:r>
            <a:r>
              <a:rPr sz="2400" b="1" i="1" dirty="0">
                <a:solidFill>
                  <a:srgbClr val="000099"/>
                </a:solidFill>
                <a:latin typeface="Times New Roman"/>
                <a:cs typeface="Times New Roman"/>
              </a:rPr>
              <a:t>be rewarded </a:t>
            </a:r>
            <a:r>
              <a:rPr sz="2400" b="1" i="1" spc="-5" dirty="0">
                <a:solidFill>
                  <a:srgbClr val="000099"/>
                </a:solidFill>
                <a:latin typeface="Times New Roman"/>
                <a:cs typeface="Times New Roman"/>
              </a:rPr>
              <a:t>in the show  ring on </a:t>
            </a:r>
            <a:r>
              <a:rPr sz="2400" b="1" i="1" dirty="0">
                <a:solidFill>
                  <a:srgbClr val="000099"/>
                </a:solidFill>
                <a:latin typeface="Times New Roman"/>
                <a:cs typeface="Times New Roman"/>
              </a:rPr>
              <a:t>that </a:t>
            </a:r>
            <a:r>
              <a:rPr sz="2400" b="1" i="1" spc="-25" dirty="0">
                <a:solidFill>
                  <a:srgbClr val="000099"/>
                </a:solidFill>
                <a:latin typeface="Times New Roman"/>
                <a:cs typeface="Times New Roman"/>
              </a:rPr>
              <a:t>day.</a:t>
            </a:r>
            <a:endParaRPr sz="2400">
              <a:latin typeface="Times New Roman"/>
              <a:cs typeface="Times New Roman"/>
            </a:endParaRPr>
          </a:p>
          <a:p>
            <a:pPr>
              <a:lnSpc>
                <a:spcPct val="100000"/>
              </a:lnSpc>
              <a:spcBef>
                <a:spcPts val="10"/>
              </a:spcBef>
              <a:buClr>
                <a:srgbClr val="000099"/>
              </a:buClr>
              <a:buFont typeface="Times New Roman"/>
              <a:buChar char="•"/>
            </a:pPr>
            <a:endParaRPr sz="3750">
              <a:latin typeface="Times New Roman"/>
              <a:cs typeface="Times New Roman"/>
            </a:endParaRPr>
          </a:p>
          <a:p>
            <a:pPr marL="472440" marR="5080" indent="-459740">
              <a:lnSpc>
                <a:spcPct val="100000"/>
              </a:lnSpc>
              <a:buFont typeface="Times New Roman"/>
              <a:buChar char="•"/>
              <a:tabLst>
                <a:tab pos="472440" algn="l"/>
                <a:tab pos="473075" algn="l"/>
                <a:tab pos="1276985" algn="l"/>
                <a:tab pos="1791335" algn="l"/>
                <a:tab pos="6298565" algn="l"/>
              </a:tabLst>
            </a:pPr>
            <a:r>
              <a:rPr sz="2400" b="1" i="1" dirty="0">
                <a:solidFill>
                  <a:srgbClr val="000099"/>
                </a:solidFill>
                <a:latin typeface="Times New Roman"/>
                <a:cs typeface="Times New Roman"/>
              </a:rPr>
              <a:t>Please do </a:t>
            </a:r>
            <a:r>
              <a:rPr sz="2400" b="1" i="1" spc="-5" dirty="0">
                <a:solidFill>
                  <a:srgbClr val="000099"/>
                </a:solidFill>
                <a:latin typeface="Times New Roman"/>
                <a:cs typeface="Times New Roman"/>
              </a:rPr>
              <a:t>not </a:t>
            </a:r>
            <a:r>
              <a:rPr sz="2400" b="1" i="1" dirty="0">
                <a:solidFill>
                  <a:srgbClr val="000099"/>
                </a:solidFill>
                <a:latin typeface="Times New Roman"/>
                <a:cs typeface="Times New Roman"/>
              </a:rPr>
              <a:t>confuse a gay tail</a:t>
            </a:r>
            <a:r>
              <a:rPr sz="2400" b="1" i="1" spc="-15" dirty="0">
                <a:solidFill>
                  <a:srgbClr val="000099"/>
                </a:solidFill>
                <a:latin typeface="Times New Roman"/>
                <a:cs typeface="Times New Roman"/>
              </a:rPr>
              <a:t> </a:t>
            </a:r>
            <a:r>
              <a:rPr sz="2400" b="1" i="1" dirty="0">
                <a:solidFill>
                  <a:srgbClr val="000099"/>
                </a:solidFill>
                <a:latin typeface="Times New Roman"/>
                <a:cs typeface="Times New Roman"/>
              </a:rPr>
              <a:t>with</a:t>
            </a:r>
            <a:r>
              <a:rPr sz="2400" b="1" i="1" spc="-5" dirty="0">
                <a:solidFill>
                  <a:srgbClr val="000099"/>
                </a:solidFill>
                <a:latin typeface="Times New Roman"/>
                <a:cs typeface="Times New Roman"/>
              </a:rPr>
              <a:t> attitude.	</a:t>
            </a:r>
            <a:r>
              <a:rPr sz="2400" b="1" i="1" dirty="0">
                <a:solidFill>
                  <a:srgbClr val="000099"/>
                </a:solidFill>
                <a:latin typeface="Times New Roman"/>
                <a:cs typeface="Times New Roman"/>
              </a:rPr>
              <a:t>“Set on  </a:t>
            </a:r>
            <a:r>
              <a:rPr sz="2400" b="1" i="1" spc="-5" dirty="0">
                <a:solidFill>
                  <a:srgbClr val="000099"/>
                </a:solidFill>
                <a:latin typeface="Times New Roman"/>
                <a:cs typeface="Times New Roman"/>
              </a:rPr>
              <a:t>high.	It </a:t>
            </a:r>
            <a:r>
              <a:rPr sz="2400" b="1" i="1" dirty="0">
                <a:solidFill>
                  <a:srgbClr val="000099"/>
                </a:solidFill>
                <a:latin typeface="Times New Roman"/>
                <a:cs typeface="Times New Roman"/>
              </a:rPr>
              <a:t>may be straight </a:t>
            </a:r>
            <a:r>
              <a:rPr sz="2400" b="1" i="1" spc="-5" dirty="0">
                <a:solidFill>
                  <a:srgbClr val="000099"/>
                </a:solidFill>
                <a:latin typeface="Times New Roman"/>
                <a:cs typeface="Times New Roman"/>
              </a:rPr>
              <a:t>or </a:t>
            </a:r>
            <a:r>
              <a:rPr sz="2400" b="1" i="1" dirty="0">
                <a:solidFill>
                  <a:srgbClr val="000099"/>
                </a:solidFill>
                <a:latin typeface="Times New Roman"/>
                <a:cs typeface="Times New Roman"/>
              </a:rPr>
              <a:t>curved, </a:t>
            </a:r>
            <a:r>
              <a:rPr sz="2400" b="1" i="1" u="heavy" spc="-5" dirty="0">
                <a:solidFill>
                  <a:srgbClr val="000099"/>
                </a:solidFill>
                <a:uFill>
                  <a:solidFill>
                    <a:srgbClr val="000099"/>
                  </a:solidFill>
                </a:uFill>
                <a:latin typeface="Times New Roman"/>
                <a:cs typeface="Times New Roman"/>
              </a:rPr>
              <a:t>but never </a:t>
            </a:r>
            <a:r>
              <a:rPr sz="2400" b="1" i="1" u="heavy" dirty="0">
                <a:solidFill>
                  <a:srgbClr val="000099"/>
                </a:solidFill>
                <a:uFill>
                  <a:solidFill>
                    <a:srgbClr val="000099"/>
                  </a:solidFill>
                </a:uFill>
                <a:latin typeface="Times New Roman"/>
                <a:cs typeface="Times New Roman"/>
              </a:rPr>
              <a:t>carried</a:t>
            </a:r>
            <a:r>
              <a:rPr sz="2400" b="1" i="1" u="heavy" spc="-45" dirty="0">
                <a:solidFill>
                  <a:srgbClr val="000099"/>
                </a:solidFill>
                <a:uFill>
                  <a:solidFill>
                    <a:srgbClr val="000099"/>
                  </a:solidFill>
                </a:uFill>
                <a:latin typeface="Times New Roman"/>
                <a:cs typeface="Times New Roman"/>
              </a:rPr>
              <a:t> </a:t>
            </a:r>
            <a:r>
              <a:rPr sz="2400" b="1" i="1" u="heavy" spc="-5" dirty="0">
                <a:solidFill>
                  <a:srgbClr val="000099"/>
                </a:solidFill>
                <a:uFill>
                  <a:solidFill>
                    <a:srgbClr val="000099"/>
                  </a:solidFill>
                </a:uFill>
                <a:latin typeface="Times New Roman"/>
                <a:cs typeface="Times New Roman"/>
              </a:rPr>
              <a:t>hound  fashion</a:t>
            </a:r>
            <a:r>
              <a:rPr sz="2400" b="1" i="1" spc="-5" dirty="0">
                <a:solidFill>
                  <a:srgbClr val="000099"/>
                </a:solidFill>
                <a:latin typeface="Times New Roman"/>
                <a:cs typeface="Times New Roman"/>
              </a:rPr>
              <a:t>.”	</a:t>
            </a:r>
            <a:r>
              <a:rPr sz="2400" b="1" i="1" dirty="0">
                <a:solidFill>
                  <a:srgbClr val="000099"/>
                </a:solidFill>
                <a:latin typeface="Times New Roman"/>
                <a:cs typeface="Times New Roman"/>
              </a:rPr>
              <a:t>A tail carried over the back is</a:t>
            </a:r>
            <a:r>
              <a:rPr sz="2400" b="1" i="1" spc="-200" dirty="0">
                <a:solidFill>
                  <a:srgbClr val="000099"/>
                </a:solidFill>
                <a:latin typeface="Times New Roman"/>
                <a:cs typeface="Times New Roman"/>
              </a:rPr>
              <a:t> </a:t>
            </a:r>
            <a:r>
              <a:rPr sz="2400" b="1" i="1" dirty="0">
                <a:solidFill>
                  <a:srgbClr val="000099"/>
                </a:solidFill>
                <a:latin typeface="Times New Roman"/>
                <a:cs typeface="Times New Roman"/>
              </a:rPr>
              <a:t>incorrect.</a:t>
            </a:r>
            <a:endParaRPr sz="2400">
              <a:latin typeface="Times New Roman"/>
              <a:cs typeface="Times New Roman"/>
            </a:endParaRPr>
          </a:p>
          <a:p>
            <a:pPr>
              <a:lnSpc>
                <a:spcPct val="100000"/>
              </a:lnSpc>
              <a:spcBef>
                <a:spcPts val="10"/>
              </a:spcBef>
              <a:buClr>
                <a:srgbClr val="000099"/>
              </a:buClr>
              <a:buFont typeface="Times New Roman"/>
              <a:buChar char="•"/>
            </a:pPr>
            <a:endParaRPr sz="3750">
              <a:latin typeface="Times New Roman"/>
              <a:cs typeface="Times New Roman"/>
            </a:endParaRPr>
          </a:p>
          <a:p>
            <a:pPr marL="472440" marR="200025" indent="-459740">
              <a:lnSpc>
                <a:spcPct val="100000"/>
              </a:lnSpc>
              <a:buFont typeface="Times New Roman"/>
              <a:buChar char="•"/>
              <a:tabLst>
                <a:tab pos="472440" algn="l"/>
                <a:tab pos="473075" algn="l"/>
                <a:tab pos="1158240" algn="l"/>
                <a:tab pos="4441825" algn="l"/>
                <a:tab pos="6591934" algn="l"/>
              </a:tabLst>
            </a:pPr>
            <a:r>
              <a:rPr sz="2400" b="1" i="1" dirty="0">
                <a:solidFill>
                  <a:srgbClr val="000099"/>
                </a:solidFill>
                <a:latin typeface="Times New Roman"/>
                <a:cs typeface="Times New Roman"/>
              </a:rPr>
              <a:t>“Gentle </a:t>
            </a:r>
            <a:r>
              <a:rPr sz="2400" b="1" i="1" spc="-5" dirty="0">
                <a:solidFill>
                  <a:srgbClr val="000099"/>
                </a:solidFill>
                <a:latin typeface="Times New Roman"/>
                <a:cs typeface="Times New Roman"/>
              </a:rPr>
              <a:t>Giant” </a:t>
            </a:r>
            <a:r>
              <a:rPr sz="2400" b="1" i="1" dirty="0">
                <a:solidFill>
                  <a:srgbClr val="000099"/>
                </a:solidFill>
                <a:latin typeface="Times New Roman"/>
                <a:cs typeface="Times New Roman"/>
              </a:rPr>
              <a:t>is</a:t>
            </a:r>
            <a:r>
              <a:rPr sz="2400" b="1" i="1" spc="-10" dirty="0">
                <a:solidFill>
                  <a:srgbClr val="000099"/>
                </a:solidFill>
                <a:latin typeface="Times New Roman"/>
                <a:cs typeface="Times New Roman"/>
              </a:rPr>
              <a:t> </a:t>
            </a:r>
            <a:r>
              <a:rPr sz="2400" b="1" i="1" dirty="0">
                <a:solidFill>
                  <a:srgbClr val="000099"/>
                </a:solidFill>
                <a:latin typeface="Times New Roman"/>
                <a:cs typeface="Times New Roman"/>
              </a:rPr>
              <a:t>a</a:t>
            </a:r>
            <a:r>
              <a:rPr sz="2400" b="1" i="1" spc="5" dirty="0">
                <a:solidFill>
                  <a:srgbClr val="000099"/>
                </a:solidFill>
                <a:latin typeface="Times New Roman"/>
                <a:cs typeface="Times New Roman"/>
              </a:rPr>
              <a:t> </a:t>
            </a:r>
            <a:r>
              <a:rPr sz="2400" b="1" i="1" spc="-15" dirty="0">
                <a:solidFill>
                  <a:srgbClr val="000099"/>
                </a:solidFill>
                <a:latin typeface="Times New Roman"/>
                <a:cs typeface="Times New Roman"/>
              </a:rPr>
              <a:t>misnomer.	</a:t>
            </a:r>
            <a:r>
              <a:rPr sz="2400" b="1" i="1" dirty="0">
                <a:solidFill>
                  <a:srgbClr val="000099"/>
                </a:solidFill>
                <a:latin typeface="Times New Roman"/>
                <a:cs typeface="Times New Roman"/>
              </a:rPr>
              <a:t>The </a:t>
            </a:r>
            <a:r>
              <a:rPr sz="2400" b="1" i="1" spc="-5" dirty="0">
                <a:solidFill>
                  <a:srgbClr val="000099"/>
                </a:solidFill>
                <a:latin typeface="Times New Roman"/>
                <a:cs typeface="Times New Roman"/>
              </a:rPr>
              <a:t>Bullmastiff </a:t>
            </a:r>
            <a:r>
              <a:rPr sz="2400" b="1" i="1" dirty="0">
                <a:solidFill>
                  <a:srgbClr val="000099"/>
                </a:solidFill>
                <a:latin typeface="Times New Roman"/>
                <a:cs typeface="Times New Roman"/>
              </a:rPr>
              <a:t>is a</a:t>
            </a:r>
            <a:r>
              <a:rPr sz="2400" b="1" i="1" spc="-110" dirty="0">
                <a:solidFill>
                  <a:srgbClr val="000099"/>
                </a:solidFill>
                <a:latin typeface="Times New Roman"/>
                <a:cs typeface="Times New Roman"/>
              </a:rPr>
              <a:t> </a:t>
            </a:r>
            <a:r>
              <a:rPr sz="2400" b="1" i="1" spc="-5" dirty="0">
                <a:solidFill>
                  <a:srgbClr val="000099"/>
                </a:solidFill>
                <a:latin typeface="Times New Roman"/>
                <a:cs typeface="Times New Roman"/>
              </a:rPr>
              <a:t>guard  </a:t>
            </a:r>
            <a:r>
              <a:rPr sz="2400" b="1" i="1" dirty="0">
                <a:solidFill>
                  <a:srgbClr val="000099"/>
                </a:solidFill>
                <a:latin typeface="Times New Roman"/>
                <a:cs typeface="Times New Roman"/>
              </a:rPr>
              <a:t>dog.	</a:t>
            </a:r>
            <a:r>
              <a:rPr sz="2400" b="1" i="1" spc="-5" dirty="0">
                <a:solidFill>
                  <a:srgbClr val="000099"/>
                </a:solidFill>
                <a:latin typeface="Times New Roman"/>
                <a:cs typeface="Times New Roman"/>
              </a:rPr>
              <a:t>It </a:t>
            </a:r>
            <a:r>
              <a:rPr sz="2400" b="1" i="1" dirty="0">
                <a:solidFill>
                  <a:srgbClr val="000099"/>
                </a:solidFill>
                <a:latin typeface="Times New Roman"/>
                <a:cs typeface="Times New Roman"/>
              </a:rPr>
              <a:t>will tolerate a lot, </a:t>
            </a:r>
            <a:r>
              <a:rPr sz="2400" b="1" i="1" spc="-5" dirty="0">
                <a:solidFill>
                  <a:srgbClr val="000099"/>
                </a:solidFill>
                <a:latin typeface="Times New Roman"/>
                <a:cs typeface="Times New Roman"/>
              </a:rPr>
              <a:t>but </a:t>
            </a:r>
            <a:r>
              <a:rPr sz="2400" b="1" i="1" dirty="0">
                <a:solidFill>
                  <a:srgbClr val="000099"/>
                </a:solidFill>
                <a:latin typeface="Times New Roman"/>
                <a:cs typeface="Times New Roman"/>
              </a:rPr>
              <a:t>only </a:t>
            </a:r>
            <a:r>
              <a:rPr sz="2400" b="1" i="1" spc="-5" dirty="0">
                <a:solidFill>
                  <a:srgbClr val="000099"/>
                </a:solidFill>
                <a:latin typeface="Times New Roman"/>
                <a:cs typeface="Times New Roman"/>
              </a:rPr>
              <a:t>up </a:t>
            </a:r>
            <a:r>
              <a:rPr sz="2400" b="1" i="1" dirty="0">
                <a:solidFill>
                  <a:srgbClr val="000099"/>
                </a:solidFill>
                <a:latin typeface="Times New Roman"/>
                <a:cs typeface="Times New Roman"/>
              </a:rPr>
              <a:t>to</a:t>
            </a:r>
            <a:r>
              <a:rPr sz="2400" b="1" i="1" spc="-50" dirty="0">
                <a:solidFill>
                  <a:srgbClr val="000099"/>
                </a:solidFill>
                <a:latin typeface="Times New Roman"/>
                <a:cs typeface="Times New Roman"/>
              </a:rPr>
              <a:t> </a:t>
            </a:r>
            <a:r>
              <a:rPr sz="2400" b="1" i="1" dirty="0">
                <a:solidFill>
                  <a:srgbClr val="000099"/>
                </a:solidFill>
                <a:latin typeface="Times New Roman"/>
                <a:cs typeface="Times New Roman"/>
              </a:rPr>
              <a:t>a</a:t>
            </a:r>
            <a:r>
              <a:rPr sz="2400" b="1" i="1" spc="5" dirty="0">
                <a:solidFill>
                  <a:srgbClr val="000099"/>
                </a:solidFill>
                <a:latin typeface="Times New Roman"/>
                <a:cs typeface="Times New Roman"/>
              </a:rPr>
              <a:t> </a:t>
            </a:r>
            <a:r>
              <a:rPr sz="2400" b="1" i="1" dirty="0">
                <a:solidFill>
                  <a:srgbClr val="000099"/>
                </a:solidFill>
                <a:latin typeface="Times New Roman"/>
                <a:cs typeface="Times New Roman"/>
              </a:rPr>
              <a:t>point.	A  </a:t>
            </a:r>
            <a:r>
              <a:rPr sz="2400" b="1" i="1" spc="-5" dirty="0">
                <a:solidFill>
                  <a:srgbClr val="000099"/>
                </a:solidFill>
                <a:latin typeface="Times New Roman"/>
                <a:cs typeface="Times New Roman"/>
              </a:rPr>
              <a:t>Bullmastiff </a:t>
            </a:r>
            <a:r>
              <a:rPr sz="2400" b="1" i="1" dirty="0">
                <a:solidFill>
                  <a:srgbClr val="000099"/>
                </a:solidFill>
                <a:latin typeface="Times New Roman"/>
                <a:cs typeface="Times New Roman"/>
              </a:rPr>
              <a:t>must always be treated with</a:t>
            </a:r>
            <a:r>
              <a:rPr sz="2400" b="1" i="1" spc="-120" dirty="0">
                <a:solidFill>
                  <a:srgbClr val="000099"/>
                </a:solidFill>
                <a:latin typeface="Times New Roman"/>
                <a:cs typeface="Times New Roman"/>
              </a:rPr>
              <a:t> </a:t>
            </a:r>
            <a:r>
              <a:rPr sz="2400" b="1" i="1" dirty="0">
                <a:solidFill>
                  <a:srgbClr val="000099"/>
                </a:solidFill>
                <a:latin typeface="Times New Roman"/>
                <a:cs typeface="Times New Roman"/>
              </a:rPr>
              <a:t>respect.</a:t>
            </a:r>
            <a:endParaRPr sz="2400">
              <a:latin typeface="Times New Roman"/>
              <a:cs typeface="Times New Roman"/>
            </a:endParaRPr>
          </a:p>
        </p:txBody>
      </p:sp>
      <p:sp>
        <p:nvSpPr>
          <p:cNvPr id="22" name="object 22"/>
          <p:cNvSpPr txBox="1">
            <a:spLocks noGrp="1"/>
          </p:cNvSpPr>
          <p:nvPr>
            <p:ph type="title"/>
          </p:nvPr>
        </p:nvSpPr>
        <p:spPr>
          <a:xfrm>
            <a:off x="1944370" y="952880"/>
            <a:ext cx="2596515" cy="574040"/>
          </a:xfrm>
          <a:prstGeom prst="rect">
            <a:avLst/>
          </a:prstGeom>
        </p:spPr>
        <p:txBody>
          <a:bodyPr vert="horz" wrap="square" lIns="0" tIns="12700" rIns="0" bIns="0" rtlCol="0">
            <a:spAutoFit/>
          </a:bodyPr>
          <a:lstStyle/>
          <a:p>
            <a:pPr marL="12700">
              <a:lnSpc>
                <a:spcPct val="100000"/>
              </a:lnSpc>
              <a:spcBef>
                <a:spcPts val="100"/>
              </a:spcBef>
            </a:pPr>
            <a:r>
              <a:rPr spc="-340" dirty="0"/>
              <a:t>T</a:t>
            </a:r>
            <a:r>
              <a:rPr dirty="0"/>
              <a:t>emperam</a:t>
            </a:r>
            <a:r>
              <a:rPr spc="-15" dirty="0"/>
              <a:t>e</a:t>
            </a:r>
            <a:r>
              <a:rPr spc="-5" dirty="0"/>
              <a:t>nt</a:t>
            </a: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454253" y="1739010"/>
            <a:ext cx="8267700" cy="5087620"/>
          </a:xfrm>
          <a:prstGeom prst="rect">
            <a:avLst/>
          </a:prstGeom>
        </p:spPr>
        <p:txBody>
          <a:bodyPr vert="horz" wrap="square" lIns="0" tIns="81280" rIns="0" bIns="0" rtlCol="0">
            <a:spAutoFit/>
          </a:bodyPr>
          <a:lstStyle/>
          <a:p>
            <a:pPr marL="243840" indent="-231140">
              <a:lnSpc>
                <a:spcPct val="100000"/>
              </a:lnSpc>
              <a:spcBef>
                <a:spcPts val="640"/>
              </a:spcBef>
              <a:buClr>
                <a:srgbClr val="000099"/>
              </a:buClr>
              <a:buFont typeface="Times New Roman"/>
              <a:buChar char="•"/>
              <a:tabLst>
                <a:tab pos="243840" algn="l"/>
                <a:tab pos="244475" algn="l"/>
              </a:tabLst>
            </a:pPr>
            <a:r>
              <a:rPr sz="1800" b="1" i="1" spc="-5" dirty="0">
                <a:solidFill>
                  <a:srgbClr val="00006B"/>
                </a:solidFill>
                <a:latin typeface="Times New Roman"/>
                <a:cs typeface="Times New Roman"/>
              </a:rPr>
              <a:t>Cow-hocks</a:t>
            </a:r>
            <a:endParaRPr sz="1800">
              <a:latin typeface="Times New Roman"/>
              <a:cs typeface="Times New Roman"/>
            </a:endParaRPr>
          </a:p>
          <a:p>
            <a:pPr marL="243840" indent="-231140">
              <a:lnSpc>
                <a:spcPct val="100000"/>
              </a:lnSpc>
              <a:spcBef>
                <a:spcPts val="540"/>
              </a:spcBef>
              <a:buClr>
                <a:srgbClr val="000099"/>
              </a:buClr>
              <a:buFont typeface="Times New Roman"/>
              <a:buChar char="•"/>
              <a:tabLst>
                <a:tab pos="243840" algn="l"/>
                <a:tab pos="244475" algn="l"/>
              </a:tabLst>
            </a:pPr>
            <a:r>
              <a:rPr sz="1800" b="1" i="1" dirty="0">
                <a:solidFill>
                  <a:srgbClr val="00006B"/>
                </a:solidFill>
                <a:latin typeface="Times New Roman"/>
                <a:cs typeface="Times New Roman"/>
              </a:rPr>
              <a:t>Splayed</a:t>
            </a:r>
            <a:r>
              <a:rPr sz="1800" b="1" i="1" spc="-15" dirty="0">
                <a:solidFill>
                  <a:srgbClr val="00006B"/>
                </a:solidFill>
                <a:latin typeface="Times New Roman"/>
                <a:cs typeface="Times New Roman"/>
              </a:rPr>
              <a:t> </a:t>
            </a:r>
            <a:r>
              <a:rPr sz="1800" b="1" i="1" dirty="0">
                <a:solidFill>
                  <a:srgbClr val="00006B"/>
                </a:solidFill>
                <a:latin typeface="Times New Roman"/>
                <a:cs typeface="Times New Roman"/>
              </a:rPr>
              <a:t>feet</a:t>
            </a:r>
            <a:endParaRPr sz="1800">
              <a:latin typeface="Times New Roman"/>
              <a:cs typeface="Times New Roman"/>
            </a:endParaRPr>
          </a:p>
          <a:p>
            <a:pPr marL="243840" indent="-231140">
              <a:lnSpc>
                <a:spcPct val="100000"/>
              </a:lnSpc>
              <a:spcBef>
                <a:spcPts val="540"/>
              </a:spcBef>
              <a:buClr>
                <a:srgbClr val="000099"/>
              </a:buClr>
              <a:buFont typeface="Times New Roman"/>
              <a:buChar char="•"/>
              <a:tabLst>
                <a:tab pos="243840" algn="l"/>
                <a:tab pos="244475" algn="l"/>
              </a:tabLst>
            </a:pPr>
            <a:r>
              <a:rPr sz="1800" b="1" i="1" dirty="0">
                <a:solidFill>
                  <a:srgbClr val="00006B"/>
                </a:solidFill>
                <a:latin typeface="Times New Roman"/>
                <a:cs typeface="Times New Roman"/>
              </a:rPr>
              <a:t>Lack of </a:t>
            </a:r>
            <a:r>
              <a:rPr sz="1800" b="1" i="1" spc="-5" dirty="0">
                <a:solidFill>
                  <a:srgbClr val="00006B"/>
                </a:solidFill>
                <a:latin typeface="Times New Roman"/>
                <a:cs typeface="Times New Roman"/>
              </a:rPr>
              <a:t>foreface (reversion </a:t>
            </a:r>
            <a:r>
              <a:rPr sz="1800" b="1" i="1" dirty="0">
                <a:solidFill>
                  <a:srgbClr val="00006B"/>
                </a:solidFill>
                <a:latin typeface="Times New Roman"/>
                <a:cs typeface="Times New Roman"/>
              </a:rPr>
              <a:t>to </a:t>
            </a:r>
            <a:r>
              <a:rPr sz="1800" b="1" i="1" spc="-5" dirty="0">
                <a:solidFill>
                  <a:srgbClr val="00006B"/>
                </a:solidFill>
                <a:latin typeface="Times New Roman"/>
                <a:cs typeface="Times New Roman"/>
              </a:rPr>
              <a:t>Bulldog)</a:t>
            </a:r>
            <a:endParaRPr sz="1800">
              <a:latin typeface="Times New Roman"/>
              <a:cs typeface="Times New Roman"/>
            </a:endParaRPr>
          </a:p>
          <a:p>
            <a:pPr marL="243840" indent="-231140">
              <a:lnSpc>
                <a:spcPct val="100000"/>
              </a:lnSpc>
              <a:spcBef>
                <a:spcPts val="540"/>
              </a:spcBef>
              <a:buClr>
                <a:srgbClr val="000099"/>
              </a:buClr>
              <a:buFont typeface="Times New Roman"/>
              <a:buChar char="•"/>
              <a:tabLst>
                <a:tab pos="243840" algn="l"/>
                <a:tab pos="244475" algn="l"/>
              </a:tabLst>
            </a:pPr>
            <a:r>
              <a:rPr sz="1800" b="1" i="1" dirty="0">
                <a:solidFill>
                  <a:srgbClr val="00006B"/>
                </a:solidFill>
                <a:latin typeface="Times New Roman"/>
                <a:cs typeface="Times New Roman"/>
              </a:rPr>
              <a:t>Lacking </a:t>
            </a:r>
            <a:r>
              <a:rPr sz="1800" b="1" i="1" spc="-5" dirty="0">
                <a:solidFill>
                  <a:srgbClr val="00006B"/>
                </a:solidFill>
                <a:latin typeface="Times New Roman"/>
                <a:cs typeface="Times New Roman"/>
              </a:rPr>
              <a:t>bone, substance, </a:t>
            </a:r>
            <a:r>
              <a:rPr sz="1800" b="1" i="1" dirty="0">
                <a:solidFill>
                  <a:srgbClr val="00006B"/>
                </a:solidFill>
                <a:latin typeface="Times New Roman"/>
                <a:cs typeface="Times New Roman"/>
              </a:rPr>
              <a:t>rib</a:t>
            </a:r>
            <a:r>
              <a:rPr sz="1800" b="1" i="1" spc="-5" dirty="0">
                <a:solidFill>
                  <a:srgbClr val="00006B"/>
                </a:solidFill>
                <a:latin typeface="Times New Roman"/>
                <a:cs typeface="Times New Roman"/>
              </a:rPr>
              <a:t> spring</a:t>
            </a:r>
            <a:endParaRPr sz="1800">
              <a:latin typeface="Times New Roman"/>
              <a:cs typeface="Times New Roman"/>
            </a:endParaRPr>
          </a:p>
          <a:p>
            <a:pPr marL="243840" indent="-231140">
              <a:lnSpc>
                <a:spcPct val="100000"/>
              </a:lnSpc>
              <a:spcBef>
                <a:spcPts val="540"/>
              </a:spcBef>
              <a:buClr>
                <a:srgbClr val="000099"/>
              </a:buClr>
              <a:buFont typeface="Times New Roman"/>
              <a:buChar char="•"/>
              <a:tabLst>
                <a:tab pos="243840" algn="l"/>
                <a:tab pos="244475" algn="l"/>
              </a:tabLst>
            </a:pPr>
            <a:r>
              <a:rPr sz="1800" b="1" i="1" spc="-5" dirty="0">
                <a:solidFill>
                  <a:srgbClr val="00006B"/>
                </a:solidFill>
                <a:latin typeface="Times New Roman"/>
                <a:cs typeface="Times New Roman"/>
              </a:rPr>
              <a:t>Wry </a:t>
            </a:r>
            <a:r>
              <a:rPr sz="1800" b="1" i="1" dirty="0">
                <a:solidFill>
                  <a:srgbClr val="00006B"/>
                </a:solidFill>
                <a:latin typeface="Times New Roman"/>
                <a:cs typeface="Times New Roman"/>
              </a:rPr>
              <a:t>bite / </a:t>
            </a:r>
            <a:r>
              <a:rPr sz="1800" b="1" i="1" spc="-5" dirty="0">
                <a:solidFill>
                  <a:srgbClr val="00006B"/>
                </a:solidFill>
                <a:latin typeface="Times New Roman"/>
                <a:cs typeface="Times New Roman"/>
              </a:rPr>
              <a:t>grossly undershot </a:t>
            </a:r>
            <a:r>
              <a:rPr sz="1800" b="1" i="1" dirty="0">
                <a:solidFill>
                  <a:srgbClr val="00006B"/>
                </a:solidFill>
                <a:latin typeface="Times New Roman"/>
                <a:cs typeface="Times New Roman"/>
              </a:rPr>
              <a:t>bite / </a:t>
            </a:r>
            <a:r>
              <a:rPr sz="1800" b="1" i="1" spc="-5" dirty="0">
                <a:solidFill>
                  <a:srgbClr val="00006B"/>
                </a:solidFill>
                <a:latin typeface="Times New Roman"/>
                <a:cs typeface="Times New Roman"/>
              </a:rPr>
              <a:t>overshot</a:t>
            </a:r>
            <a:r>
              <a:rPr sz="1800" b="1" i="1" spc="5" dirty="0">
                <a:solidFill>
                  <a:srgbClr val="00006B"/>
                </a:solidFill>
                <a:latin typeface="Times New Roman"/>
                <a:cs typeface="Times New Roman"/>
              </a:rPr>
              <a:t> </a:t>
            </a:r>
            <a:r>
              <a:rPr sz="1800" b="1" i="1" dirty="0">
                <a:solidFill>
                  <a:srgbClr val="00006B"/>
                </a:solidFill>
                <a:latin typeface="Times New Roman"/>
                <a:cs typeface="Times New Roman"/>
              </a:rPr>
              <a:t>bite</a:t>
            </a:r>
            <a:endParaRPr sz="1800">
              <a:latin typeface="Times New Roman"/>
              <a:cs typeface="Times New Roman"/>
            </a:endParaRPr>
          </a:p>
          <a:p>
            <a:pPr marL="243840" marR="90805" indent="-231140">
              <a:lnSpc>
                <a:spcPts val="1839"/>
              </a:lnSpc>
              <a:spcBef>
                <a:spcPts val="869"/>
              </a:spcBef>
              <a:buClr>
                <a:srgbClr val="000099"/>
              </a:buClr>
              <a:buFont typeface="Times New Roman"/>
              <a:buChar char="•"/>
              <a:tabLst>
                <a:tab pos="243840" algn="l"/>
                <a:tab pos="244475" algn="l"/>
              </a:tabLst>
            </a:pPr>
            <a:r>
              <a:rPr sz="1800" b="1" i="1" spc="-5" dirty="0">
                <a:solidFill>
                  <a:srgbClr val="00006B"/>
                </a:solidFill>
                <a:latin typeface="Times New Roman"/>
                <a:cs typeface="Times New Roman"/>
              </a:rPr>
              <a:t>Obvious structural faults </a:t>
            </a:r>
            <a:r>
              <a:rPr sz="1800" b="1" i="1" dirty="0">
                <a:solidFill>
                  <a:srgbClr val="00006B"/>
                </a:solidFill>
                <a:latin typeface="Times New Roman"/>
                <a:cs typeface="Times New Roman"/>
              </a:rPr>
              <a:t>common to all </a:t>
            </a:r>
            <a:r>
              <a:rPr sz="1800" b="1" i="1" spc="-5" dirty="0">
                <a:solidFill>
                  <a:srgbClr val="00006B"/>
                </a:solidFill>
                <a:latin typeface="Times New Roman"/>
                <a:cs typeface="Times New Roman"/>
              </a:rPr>
              <a:t>breeds are as undesirable in </a:t>
            </a:r>
            <a:r>
              <a:rPr sz="1800" b="1" i="1" dirty="0">
                <a:solidFill>
                  <a:srgbClr val="00006B"/>
                </a:solidFill>
                <a:latin typeface="Times New Roman"/>
                <a:cs typeface="Times New Roman"/>
              </a:rPr>
              <a:t>the </a:t>
            </a:r>
            <a:r>
              <a:rPr sz="1800" b="1" i="1" spc="-5" dirty="0">
                <a:solidFill>
                  <a:srgbClr val="00006B"/>
                </a:solidFill>
                <a:latin typeface="Times New Roman"/>
                <a:cs typeface="Times New Roman"/>
              </a:rPr>
              <a:t>Bullmastiff  as in any other </a:t>
            </a:r>
            <a:r>
              <a:rPr sz="1800" b="1" i="1" dirty="0">
                <a:solidFill>
                  <a:srgbClr val="00006B"/>
                </a:solidFill>
                <a:latin typeface="Times New Roman"/>
                <a:cs typeface="Times New Roman"/>
              </a:rPr>
              <a:t>breed, even </a:t>
            </a:r>
            <a:r>
              <a:rPr sz="1800" b="1" i="1" spc="-5" dirty="0">
                <a:solidFill>
                  <a:srgbClr val="00006B"/>
                </a:solidFill>
                <a:latin typeface="Times New Roman"/>
                <a:cs typeface="Times New Roman"/>
              </a:rPr>
              <a:t>though </a:t>
            </a:r>
            <a:r>
              <a:rPr sz="1800" b="1" i="1" dirty="0">
                <a:solidFill>
                  <a:srgbClr val="00006B"/>
                </a:solidFill>
                <a:latin typeface="Times New Roman"/>
                <a:cs typeface="Times New Roman"/>
              </a:rPr>
              <a:t>they </a:t>
            </a:r>
            <a:r>
              <a:rPr sz="1800" b="1" i="1" spc="-5" dirty="0">
                <a:solidFill>
                  <a:srgbClr val="00006B"/>
                </a:solidFill>
                <a:latin typeface="Times New Roman"/>
                <a:cs typeface="Times New Roman"/>
              </a:rPr>
              <a:t>are not </a:t>
            </a:r>
            <a:r>
              <a:rPr sz="1800" b="1" i="1" dirty="0">
                <a:solidFill>
                  <a:srgbClr val="00006B"/>
                </a:solidFill>
                <a:latin typeface="Times New Roman"/>
                <a:cs typeface="Times New Roman"/>
              </a:rPr>
              <a:t>specifically mentioned </a:t>
            </a:r>
            <a:r>
              <a:rPr sz="1800" b="1" i="1" spc="-5" dirty="0">
                <a:solidFill>
                  <a:srgbClr val="00006B"/>
                </a:solidFill>
                <a:latin typeface="Times New Roman"/>
                <a:cs typeface="Times New Roman"/>
              </a:rPr>
              <a:t>in the  standard.</a:t>
            </a:r>
            <a:endParaRPr sz="1800">
              <a:latin typeface="Times New Roman"/>
              <a:cs typeface="Times New Roman"/>
            </a:endParaRPr>
          </a:p>
          <a:p>
            <a:pPr marL="243840" marR="5080" indent="-231140">
              <a:lnSpc>
                <a:spcPct val="85000"/>
              </a:lnSpc>
              <a:spcBef>
                <a:spcPts val="844"/>
              </a:spcBef>
              <a:buClr>
                <a:srgbClr val="000099"/>
              </a:buClr>
              <a:buFont typeface="Times New Roman"/>
              <a:buChar char="•"/>
              <a:tabLst>
                <a:tab pos="243840" algn="l"/>
                <a:tab pos="244475" algn="l"/>
              </a:tabLst>
            </a:pPr>
            <a:r>
              <a:rPr sz="1800" b="1" i="1" spc="-5" dirty="0">
                <a:solidFill>
                  <a:srgbClr val="00006B"/>
                </a:solidFill>
                <a:latin typeface="Times New Roman"/>
                <a:cs typeface="Times New Roman"/>
              </a:rPr>
              <a:t>Any </a:t>
            </a:r>
            <a:r>
              <a:rPr sz="1800" b="1" i="1" dirty="0">
                <a:solidFill>
                  <a:srgbClr val="00006B"/>
                </a:solidFill>
                <a:latin typeface="Times New Roman"/>
                <a:cs typeface="Times New Roman"/>
              </a:rPr>
              <a:t>imbalance in the </a:t>
            </a:r>
            <a:r>
              <a:rPr sz="1800" b="1" i="1" spc="-5" dirty="0">
                <a:solidFill>
                  <a:srgbClr val="00006B"/>
                </a:solidFill>
                <a:latin typeface="Times New Roman"/>
                <a:cs typeface="Times New Roman"/>
              </a:rPr>
              <a:t>specimen, whether </a:t>
            </a:r>
            <a:r>
              <a:rPr sz="1800" b="1" i="1" dirty="0">
                <a:solidFill>
                  <a:srgbClr val="00006B"/>
                </a:solidFill>
                <a:latin typeface="Times New Roman"/>
                <a:cs typeface="Times New Roman"/>
              </a:rPr>
              <a:t>it is </a:t>
            </a:r>
            <a:r>
              <a:rPr sz="1800" b="1" i="1" spc="-5" dirty="0">
                <a:solidFill>
                  <a:srgbClr val="00006B"/>
                </a:solidFill>
                <a:latin typeface="Times New Roman"/>
                <a:cs typeface="Times New Roman"/>
              </a:rPr>
              <a:t>over-angulation, </a:t>
            </a:r>
            <a:r>
              <a:rPr sz="1800" b="1" i="1" spc="-10" dirty="0">
                <a:solidFill>
                  <a:srgbClr val="00006B"/>
                </a:solidFill>
                <a:latin typeface="Times New Roman"/>
                <a:cs typeface="Times New Roman"/>
              </a:rPr>
              <a:t>short </a:t>
            </a:r>
            <a:r>
              <a:rPr sz="1800" b="1" i="1" spc="-5" dirty="0">
                <a:solidFill>
                  <a:srgbClr val="00006B"/>
                </a:solidFill>
                <a:latin typeface="Times New Roman"/>
                <a:cs typeface="Times New Roman"/>
              </a:rPr>
              <a:t>legs, </a:t>
            </a:r>
            <a:r>
              <a:rPr sz="1800" b="1" i="1" dirty="0">
                <a:solidFill>
                  <a:srgbClr val="00006B"/>
                </a:solidFill>
                <a:latin typeface="Times New Roman"/>
                <a:cs typeface="Times New Roman"/>
              </a:rPr>
              <a:t>fine </a:t>
            </a:r>
            <a:r>
              <a:rPr sz="1800" b="1" i="1" spc="-5" dirty="0">
                <a:solidFill>
                  <a:srgbClr val="00006B"/>
                </a:solidFill>
                <a:latin typeface="Times New Roman"/>
                <a:cs typeface="Times New Roman"/>
              </a:rPr>
              <a:t>bone,  long back, wasted hindquarters, narrow front assembly, </a:t>
            </a:r>
            <a:r>
              <a:rPr sz="1800" b="1" i="1" dirty="0">
                <a:solidFill>
                  <a:srgbClr val="00006B"/>
                </a:solidFill>
                <a:latin typeface="Times New Roman"/>
                <a:cs typeface="Times New Roman"/>
              </a:rPr>
              <a:t>lack of </a:t>
            </a:r>
            <a:r>
              <a:rPr sz="1800" b="1" i="1" spc="-5" dirty="0">
                <a:solidFill>
                  <a:srgbClr val="00006B"/>
                </a:solidFill>
                <a:latin typeface="Times New Roman"/>
                <a:cs typeface="Times New Roman"/>
              </a:rPr>
              <a:t>rib spring, </a:t>
            </a:r>
            <a:r>
              <a:rPr sz="1800" b="1" i="1" dirty="0">
                <a:solidFill>
                  <a:srgbClr val="00006B"/>
                </a:solidFill>
                <a:latin typeface="Times New Roman"/>
                <a:cs typeface="Times New Roman"/>
              </a:rPr>
              <a:t>a dog too  big </a:t>
            </a:r>
            <a:r>
              <a:rPr sz="1800" b="1" i="1" spc="-5" dirty="0">
                <a:solidFill>
                  <a:srgbClr val="00006B"/>
                </a:solidFill>
                <a:latin typeface="Times New Roman"/>
                <a:cs typeface="Times New Roman"/>
              </a:rPr>
              <a:t>or </a:t>
            </a:r>
            <a:r>
              <a:rPr sz="1800" b="1" i="1" dirty="0">
                <a:solidFill>
                  <a:srgbClr val="00006B"/>
                </a:solidFill>
                <a:latin typeface="Times New Roman"/>
                <a:cs typeface="Times New Roman"/>
              </a:rPr>
              <a:t>too </a:t>
            </a:r>
            <a:r>
              <a:rPr sz="1800" b="1" i="1" spc="-5" dirty="0">
                <a:solidFill>
                  <a:srgbClr val="00006B"/>
                </a:solidFill>
                <a:latin typeface="Times New Roman"/>
                <a:cs typeface="Times New Roman"/>
              </a:rPr>
              <a:t>small, </a:t>
            </a:r>
            <a:r>
              <a:rPr sz="1800" b="1" i="1" dirty="0">
                <a:solidFill>
                  <a:srgbClr val="00006B"/>
                </a:solidFill>
                <a:latin typeface="Times New Roman"/>
                <a:cs typeface="Times New Roman"/>
              </a:rPr>
              <a:t>a dog with </a:t>
            </a:r>
            <a:r>
              <a:rPr sz="1800" b="1" i="1" spc="-5" dirty="0">
                <a:solidFill>
                  <a:srgbClr val="00006B"/>
                </a:solidFill>
                <a:latin typeface="Times New Roman"/>
                <a:cs typeface="Times New Roman"/>
              </a:rPr>
              <a:t>no neck or </a:t>
            </a:r>
            <a:r>
              <a:rPr sz="1800" b="1" i="1" dirty="0">
                <a:solidFill>
                  <a:srgbClr val="00006B"/>
                </a:solidFill>
                <a:latin typeface="Times New Roman"/>
                <a:cs typeface="Times New Roman"/>
              </a:rPr>
              <a:t>a </a:t>
            </a:r>
            <a:r>
              <a:rPr sz="1800" b="1" i="1" spc="-5" dirty="0">
                <a:solidFill>
                  <a:srgbClr val="00006B"/>
                </a:solidFill>
                <a:latin typeface="Times New Roman"/>
                <a:cs typeface="Times New Roman"/>
              </a:rPr>
              <a:t>neck </a:t>
            </a:r>
            <a:r>
              <a:rPr sz="1800" b="1" i="1" dirty="0">
                <a:solidFill>
                  <a:srgbClr val="00006B"/>
                </a:solidFill>
                <a:latin typeface="Times New Roman"/>
                <a:cs typeface="Times New Roman"/>
              </a:rPr>
              <a:t>too weedy, </a:t>
            </a:r>
            <a:r>
              <a:rPr sz="1800" b="1" i="1" spc="-5" dirty="0">
                <a:solidFill>
                  <a:srgbClr val="00006B"/>
                </a:solidFill>
                <a:latin typeface="Times New Roman"/>
                <a:cs typeface="Times New Roman"/>
              </a:rPr>
              <a:t>would </a:t>
            </a:r>
            <a:r>
              <a:rPr sz="1800" b="1" i="1" dirty="0">
                <a:solidFill>
                  <a:srgbClr val="00006B"/>
                </a:solidFill>
                <a:latin typeface="Times New Roman"/>
                <a:cs typeface="Times New Roman"/>
              </a:rPr>
              <a:t>negate </a:t>
            </a:r>
            <a:r>
              <a:rPr sz="1800" b="1" i="1" spc="-5" dirty="0">
                <a:solidFill>
                  <a:srgbClr val="00006B"/>
                </a:solidFill>
                <a:latin typeface="Times New Roman"/>
                <a:cs typeface="Times New Roman"/>
              </a:rPr>
              <a:t>the </a:t>
            </a:r>
            <a:r>
              <a:rPr sz="1800" b="1" i="1" dirty="0">
                <a:solidFill>
                  <a:srgbClr val="00006B"/>
                </a:solidFill>
                <a:latin typeface="Times New Roman"/>
                <a:cs typeface="Times New Roman"/>
              </a:rPr>
              <a:t>concept of  </a:t>
            </a:r>
            <a:r>
              <a:rPr sz="1800" b="1" i="1" spc="-5" dirty="0">
                <a:solidFill>
                  <a:srgbClr val="00006B"/>
                </a:solidFill>
                <a:latin typeface="Times New Roman"/>
                <a:cs typeface="Times New Roman"/>
              </a:rPr>
              <a:t>the </a:t>
            </a:r>
            <a:r>
              <a:rPr sz="1800" b="1" i="1" dirty="0">
                <a:solidFill>
                  <a:srgbClr val="00006B"/>
                </a:solidFill>
                <a:latin typeface="Times New Roman"/>
                <a:cs typeface="Times New Roman"/>
              </a:rPr>
              <a:t>well-balanced</a:t>
            </a:r>
            <a:r>
              <a:rPr sz="1800" b="1" i="1" spc="-20" dirty="0">
                <a:solidFill>
                  <a:srgbClr val="00006B"/>
                </a:solidFill>
                <a:latin typeface="Times New Roman"/>
                <a:cs typeface="Times New Roman"/>
              </a:rPr>
              <a:t> </a:t>
            </a:r>
            <a:r>
              <a:rPr sz="1800" b="1" i="1" dirty="0">
                <a:solidFill>
                  <a:srgbClr val="00006B"/>
                </a:solidFill>
                <a:latin typeface="Times New Roman"/>
                <a:cs typeface="Times New Roman"/>
              </a:rPr>
              <a:t>dog.</a:t>
            </a:r>
            <a:endParaRPr sz="1800">
              <a:latin typeface="Times New Roman"/>
              <a:cs typeface="Times New Roman"/>
            </a:endParaRPr>
          </a:p>
          <a:p>
            <a:pPr marL="243840" indent="-231140">
              <a:lnSpc>
                <a:spcPct val="100000"/>
              </a:lnSpc>
              <a:spcBef>
                <a:spcPts val="540"/>
              </a:spcBef>
              <a:buClr>
                <a:srgbClr val="000099"/>
              </a:buClr>
              <a:buFont typeface="Times New Roman"/>
              <a:buChar char="•"/>
              <a:tabLst>
                <a:tab pos="243840" algn="l"/>
                <a:tab pos="244475" algn="l"/>
              </a:tabLst>
            </a:pPr>
            <a:r>
              <a:rPr sz="1800" b="1" i="1" dirty="0">
                <a:solidFill>
                  <a:srgbClr val="00006B"/>
                </a:solidFill>
                <a:latin typeface="Times New Roman"/>
                <a:cs typeface="Times New Roman"/>
              </a:rPr>
              <a:t>The tail </a:t>
            </a:r>
            <a:r>
              <a:rPr sz="1800" b="1" i="1" spc="-5" dirty="0">
                <a:solidFill>
                  <a:srgbClr val="00006B"/>
                </a:solidFill>
                <a:latin typeface="Times New Roman"/>
                <a:cs typeface="Times New Roman"/>
              </a:rPr>
              <a:t>should </a:t>
            </a:r>
            <a:r>
              <a:rPr sz="1800" b="1" i="1" dirty="0">
                <a:solidFill>
                  <a:srgbClr val="00006B"/>
                </a:solidFill>
                <a:latin typeface="Times New Roman"/>
                <a:cs typeface="Times New Roman"/>
              </a:rPr>
              <a:t>never be </a:t>
            </a:r>
            <a:r>
              <a:rPr sz="1800" b="1" i="1" spc="-5" dirty="0">
                <a:solidFill>
                  <a:srgbClr val="00006B"/>
                </a:solidFill>
                <a:latin typeface="Times New Roman"/>
                <a:cs typeface="Times New Roman"/>
              </a:rPr>
              <a:t>carried hound</a:t>
            </a:r>
            <a:r>
              <a:rPr sz="1800" b="1" i="1" spc="10" dirty="0">
                <a:solidFill>
                  <a:srgbClr val="00006B"/>
                </a:solidFill>
                <a:latin typeface="Times New Roman"/>
                <a:cs typeface="Times New Roman"/>
              </a:rPr>
              <a:t> </a:t>
            </a:r>
            <a:r>
              <a:rPr sz="1800" b="1" i="1" spc="-5" dirty="0">
                <a:solidFill>
                  <a:srgbClr val="00006B"/>
                </a:solidFill>
                <a:latin typeface="Times New Roman"/>
                <a:cs typeface="Times New Roman"/>
              </a:rPr>
              <a:t>fashion</a:t>
            </a:r>
            <a:endParaRPr sz="1800">
              <a:latin typeface="Times New Roman"/>
              <a:cs typeface="Times New Roman"/>
            </a:endParaRPr>
          </a:p>
          <a:p>
            <a:pPr marL="243840" indent="-231140">
              <a:lnSpc>
                <a:spcPct val="100000"/>
              </a:lnSpc>
              <a:spcBef>
                <a:spcPts val="540"/>
              </a:spcBef>
              <a:buClr>
                <a:srgbClr val="000099"/>
              </a:buClr>
              <a:buFont typeface="Times New Roman"/>
              <a:buChar char="•"/>
              <a:tabLst>
                <a:tab pos="243840" algn="l"/>
                <a:tab pos="244475" algn="l"/>
              </a:tabLst>
            </a:pPr>
            <a:r>
              <a:rPr sz="1800" b="1" i="1" dirty="0">
                <a:solidFill>
                  <a:srgbClr val="00006B"/>
                </a:solidFill>
                <a:latin typeface="Times New Roman"/>
                <a:cs typeface="Times New Roman"/>
              </a:rPr>
              <a:t>The tail </a:t>
            </a:r>
            <a:r>
              <a:rPr sz="1800" b="1" i="1" spc="-5" dirty="0">
                <a:solidFill>
                  <a:srgbClr val="00006B"/>
                </a:solidFill>
                <a:latin typeface="Times New Roman"/>
                <a:cs typeface="Times New Roman"/>
              </a:rPr>
              <a:t>should </a:t>
            </a:r>
            <a:r>
              <a:rPr sz="1800" b="1" i="1" dirty="0">
                <a:solidFill>
                  <a:srgbClr val="00006B"/>
                </a:solidFill>
                <a:latin typeface="Times New Roman"/>
                <a:cs typeface="Times New Roman"/>
              </a:rPr>
              <a:t>never be between the back</a:t>
            </a:r>
            <a:r>
              <a:rPr sz="1800" b="1" i="1" spc="-50" dirty="0">
                <a:solidFill>
                  <a:srgbClr val="00006B"/>
                </a:solidFill>
                <a:latin typeface="Times New Roman"/>
                <a:cs typeface="Times New Roman"/>
              </a:rPr>
              <a:t> </a:t>
            </a:r>
            <a:r>
              <a:rPr sz="1800" b="1" i="1" dirty="0">
                <a:solidFill>
                  <a:srgbClr val="00006B"/>
                </a:solidFill>
                <a:latin typeface="Times New Roman"/>
                <a:cs typeface="Times New Roman"/>
              </a:rPr>
              <a:t>legs</a:t>
            </a:r>
            <a:endParaRPr sz="1800">
              <a:latin typeface="Times New Roman"/>
              <a:cs typeface="Times New Roman"/>
            </a:endParaRPr>
          </a:p>
          <a:p>
            <a:pPr marL="243840" marR="233045" indent="-231140">
              <a:lnSpc>
                <a:spcPts val="1839"/>
              </a:lnSpc>
              <a:spcBef>
                <a:spcPts val="869"/>
              </a:spcBef>
              <a:buClr>
                <a:srgbClr val="000099"/>
              </a:buClr>
              <a:buFont typeface="Times New Roman"/>
              <a:buChar char="•"/>
              <a:tabLst>
                <a:tab pos="243840" algn="l"/>
                <a:tab pos="244475" algn="l"/>
              </a:tabLst>
            </a:pPr>
            <a:r>
              <a:rPr sz="1800" b="1" i="1" spc="-5" dirty="0">
                <a:solidFill>
                  <a:srgbClr val="00006B"/>
                </a:solidFill>
                <a:latin typeface="Times New Roman"/>
                <a:cs typeface="Times New Roman"/>
              </a:rPr>
              <a:t>Do not reward a shy </a:t>
            </a:r>
            <a:r>
              <a:rPr sz="1800" b="1" i="1" dirty="0">
                <a:solidFill>
                  <a:srgbClr val="00006B"/>
                </a:solidFill>
                <a:latin typeface="Times New Roman"/>
                <a:cs typeface="Times New Roman"/>
              </a:rPr>
              <a:t>dog. </a:t>
            </a:r>
            <a:r>
              <a:rPr sz="1800" b="1" i="1" dirty="0">
                <a:solidFill>
                  <a:srgbClr val="0000E4"/>
                </a:solidFill>
                <a:latin typeface="Times New Roman"/>
                <a:cs typeface="Times New Roman"/>
              </a:rPr>
              <a:t>A dog </a:t>
            </a:r>
            <a:r>
              <a:rPr sz="1800" b="1" i="1" spc="-5" dirty="0">
                <a:solidFill>
                  <a:srgbClr val="0000E4"/>
                </a:solidFill>
                <a:latin typeface="Times New Roman"/>
                <a:cs typeface="Times New Roman"/>
              </a:rPr>
              <a:t>shall </a:t>
            </a:r>
            <a:r>
              <a:rPr sz="1800" b="1" i="1" dirty="0">
                <a:solidFill>
                  <a:srgbClr val="0000E4"/>
                </a:solidFill>
                <a:latin typeface="Times New Roman"/>
                <a:cs typeface="Times New Roman"/>
              </a:rPr>
              <a:t>be judged </a:t>
            </a:r>
            <a:r>
              <a:rPr sz="1800" b="1" i="1" spc="-5" dirty="0">
                <a:solidFill>
                  <a:srgbClr val="0000E4"/>
                </a:solidFill>
                <a:latin typeface="Times New Roman"/>
                <a:cs typeface="Times New Roman"/>
              </a:rPr>
              <a:t>fundamentally shy </a:t>
            </a:r>
            <a:r>
              <a:rPr sz="1800" b="1" i="1" dirty="0">
                <a:solidFill>
                  <a:srgbClr val="0000E4"/>
                </a:solidFill>
                <a:latin typeface="Times New Roman"/>
                <a:cs typeface="Times New Roman"/>
              </a:rPr>
              <a:t>if, </a:t>
            </a:r>
            <a:r>
              <a:rPr sz="1800" b="1" i="1" spc="-5" dirty="0">
                <a:solidFill>
                  <a:srgbClr val="0000E4"/>
                </a:solidFill>
                <a:latin typeface="Times New Roman"/>
                <a:cs typeface="Times New Roman"/>
              </a:rPr>
              <a:t>refusing </a:t>
            </a:r>
            <a:r>
              <a:rPr sz="1800" b="1" i="1" dirty="0">
                <a:solidFill>
                  <a:srgbClr val="0000E4"/>
                </a:solidFill>
                <a:latin typeface="Times New Roman"/>
                <a:cs typeface="Times New Roman"/>
              </a:rPr>
              <a:t>to  </a:t>
            </a:r>
            <a:r>
              <a:rPr sz="1800" b="1" i="1" spc="-5" dirty="0">
                <a:solidFill>
                  <a:srgbClr val="0000E4"/>
                </a:solidFill>
                <a:latin typeface="Times New Roman"/>
                <a:cs typeface="Times New Roman"/>
              </a:rPr>
              <a:t>stand for </a:t>
            </a:r>
            <a:r>
              <a:rPr sz="1800" b="1" i="1" dirty="0">
                <a:solidFill>
                  <a:srgbClr val="0000E4"/>
                </a:solidFill>
                <a:latin typeface="Times New Roman"/>
                <a:cs typeface="Times New Roman"/>
              </a:rPr>
              <a:t>examination, it </a:t>
            </a:r>
            <a:r>
              <a:rPr sz="1800" b="1" i="1" spc="-5" dirty="0">
                <a:solidFill>
                  <a:srgbClr val="0000E4"/>
                </a:solidFill>
                <a:latin typeface="Times New Roman"/>
                <a:cs typeface="Times New Roman"/>
              </a:rPr>
              <a:t>shrinks </a:t>
            </a:r>
            <a:r>
              <a:rPr sz="1800" b="1" i="1" dirty="0">
                <a:solidFill>
                  <a:srgbClr val="0000E4"/>
                </a:solidFill>
                <a:latin typeface="Times New Roman"/>
                <a:cs typeface="Times New Roman"/>
              </a:rPr>
              <a:t>away from </a:t>
            </a:r>
            <a:r>
              <a:rPr sz="1800" b="1" i="1" spc="-5" dirty="0">
                <a:solidFill>
                  <a:srgbClr val="0000E4"/>
                </a:solidFill>
                <a:latin typeface="Times New Roman"/>
                <a:cs typeface="Times New Roman"/>
              </a:rPr>
              <a:t>the </a:t>
            </a:r>
            <a:r>
              <a:rPr sz="1800" b="1" i="1" dirty="0">
                <a:solidFill>
                  <a:srgbClr val="0000E4"/>
                </a:solidFill>
                <a:latin typeface="Times New Roman"/>
                <a:cs typeface="Times New Roman"/>
              </a:rPr>
              <a:t>judge, if it </a:t>
            </a:r>
            <a:r>
              <a:rPr sz="1800" b="1" i="1" spc="-5" dirty="0">
                <a:solidFill>
                  <a:srgbClr val="0000E4"/>
                </a:solidFill>
                <a:latin typeface="Times New Roman"/>
                <a:cs typeface="Times New Roman"/>
              </a:rPr>
              <a:t>fears an </a:t>
            </a:r>
            <a:r>
              <a:rPr sz="1800" b="1" i="1" dirty="0">
                <a:solidFill>
                  <a:srgbClr val="0000E4"/>
                </a:solidFill>
                <a:latin typeface="Times New Roman"/>
                <a:cs typeface="Times New Roman"/>
              </a:rPr>
              <a:t>approach from  </a:t>
            </a:r>
            <a:r>
              <a:rPr sz="1800" b="1" i="1" spc="-5" dirty="0">
                <a:solidFill>
                  <a:srgbClr val="0000E4"/>
                </a:solidFill>
                <a:latin typeface="Times New Roman"/>
                <a:cs typeface="Times New Roman"/>
              </a:rPr>
              <a:t>the rear; </a:t>
            </a:r>
            <a:r>
              <a:rPr sz="1800" b="1" i="1" dirty="0">
                <a:solidFill>
                  <a:srgbClr val="0000E4"/>
                </a:solidFill>
                <a:latin typeface="Times New Roman"/>
                <a:cs typeface="Times New Roman"/>
              </a:rPr>
              <a:t>if it </a:t>
            </a:r>
            <a:r>
              <a:rPr sz="1800" b="1" i="1" spc="-5" dirty="0">
                <a:solidFill>
                  <a:srgbClr val="0000E4"/>
                </a:solidFill>
                <a:latin typeface="Times New Roman"/>
                <a:cs typeface="Times New Roman"/>
              </a:rPr>
              <a:t>shies </a:t>
            </a:r>
            <a:r>
              <a:rPr sz="1800" b="1" i="1" dirty="0">
                <a:solidFill>
                  <a:srgbClr val="0000E4"/>
                </a:solidFill>
                <a:latin typeface="Times New Roman"/>
                <a:cs typeface="Times New Roman"/>
              </a:rPr>
              <a:t>at </a:t>
            </a:r>
            <a:r>
              <a:rPr sz="1800" b="1" i="1" spc="-5" dirty="0">
                <a:solidFill>
                  <a:srgbClr val="0000E4"/>
                </a:solidFill>
                <a:latin typeface="Times New Roman"/>
                <a:cs typeface="Times New Roman"/>
              </a:rPr>
              <a:t>sudden and unusual noises </a:t>
            </a:r>
            <a:r>
              <a:rPr sz="1800" b="1" i="1" dirty="0">
                <a:solidFill>
                  <a:srgbClr val="0000E4"/>
                </a:solidFill>
                <a:latin typeface="Times New Roman"/>
                <a:cs typeface="Times New Roman"/>
              </a:rPr>
              <a:t>to a marked</a:t>
            </a:r>
            <a:r>
              <a:rPr sz="1800" b="1" i="1" spc="45" dirty="0">
                <a:solidFill>
                  <a:srgbClr val="0000E4"/>
                </a:solidFill>
                <a:latin typeface="Times New Roman"/>
                <a:cs typeface="Times New Roman"/>
              </a:rPr>
              <a:t> </a:t>
            </a:r>
            <a:r>
              <a:rPr sz="1800" b="1" i="1" dirty="0">
                <a:solidFill>
                  <a:srgbClr val="0000E4"/>
                </a:solidFill>
                <a:latin typeface="Times New Roman"/>
                <a:cs typeface="Times New Roman"/>
              </a:rPr>
              <a:t>degree.</a:t>
            </a:r>
            <a:endParaRPr sz="1800">
              <a:latin typeface="Times New Roman"/>
              <a:cs typeface="Times New Roman"/>
            </a:endParaRPr>
          </a:p>
        </p:txBody>
      </p:sp>
      <p:sp>
        <p:nvSpPr>
          <p:cNvPr id="22" name="object 22"/>
          <p:cNvSpPr txBox="1">
            <a:spLocks noGrp="1"/>
          </p:cNvSpPr>
          <p:nvPr>
            <p:ph type="title"/>
          </p:nvPr>
        </p:nvSpPr>
        <p:spPr>
          <a:xfrm>
            <a:off x="1944370" y="952880"/>
            <a:ext cx="2780665" cy="574040"/>
          </a:xfrm>
          <a:prstGeom prst="rect">
            <a:avLst/>
          </a:prstGeom>
        </p:spPr>
        <p:txBody>
          <a:bodyPr vert="horz" wrap="square" lIns="0" tIns="12700" rIns="0" bIns="0" rtlCol="0">
            <a:spAutoFit/>
          </a:bodyPr>
          <a:lstStyle/>
          <a:p>
            <a:pPr marL="12700">
              <a:lnSpc>
                <a:spcPct val="100000"/>
              </a:lnSpc>
              <a:spcBef>
                <a:spcPts val="100"/>
              </a:spcBef>
            </a:pPr>
            <a:r>
              <a:rPr spc="-5" dirty="0"/>
              <a:t>Serious</a:t>
            </a:r>
            <a:r>
              <a:rPr spc="-50" dirty="0"/>
              <a:t> </a:t>
            </a:r>
            <a:r>
              <a:rPr spc="-5" dirty="0"/>
              <a:t>Faults</a:t>
            </a: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432003" y="1956561"/>
            <a:ext cx="8113395" cy="4652645"/>
          </a:xfrm>
          <a:prstGeom prst="rect">
            <a:avLst/>
          </a:prstGeom>
        </p:spPr>
        <p:txBody>
          <a:bodyPr vert="horz" wrap="square" lIns="0" tIns="12065" rIns="0" bIns="0" rtlCol="0">
            <a:spAutoFit/>
          </a:bodyPr>
          <a:lstStyle/>
          <a:p>
            <a:pPr marL="243840" indent="-231140">
              <a:lnSpc>
                <a:spcPct val="100000"/>
              </a:lnSpc>
              <a:spcBef>
                <a:spcPts val="95"/>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Remember it is the whole dog that counts, and we should </a:t>
            </a:r>
            <a:r>
              <a:rPr sz="2200" b="1" i="1" dirty="0">
                <a:solidFill>
                  <a:srgbClr val="00006B"/>
                </a:solidFill>
                <a:latin typeface="Times New Roman"/>
                <a:cs typeface="Times New Roman"/>
              </a:rPr>
              <a:t>be</a:t>
            </a:r>
            <a:r>
              <a:rPr sz="2200" b="1" i="1" spc="55" dirty="0">
                <a:solidFill>
                  <a:srgbClr val="00006B"/>
                </a:solidFill>
                <a:latin typeface="Times New Roman"/>
                <a:cs typeface="Times New Roman"/>
              </a:rPr>
              <a:t> </a:t>
            </a:r>
            <a:r>
              <a:rPr sz="2200" b="1" i="1" spc="-5" dirty="0">
                <a:solidFill>
                  <a:srgbClr val="00006B"/>
                </a:solidFill>
                <a:latin typeface="Times New Roman"/>
                <a:cs typeface="Times New Roman"/>
              </a:rPr>
              <a:t>striving</a:t>
            </a:r>
            <a:endParaRPr sz="2200">
              <a:latin typeface="Times New Roman"/>
              <a:cs typeface="Times New Roman"/>
            </a:endParaRPr>
          </a:p>
          <a:p>
            <a:pPr marL="243840">
              <a:lnSpc>
                <a:spcPct val="100000"/>
              </a:lnSpc>
            </a:pPr>
            <a:r>
              <a:rPr sz="2200" b="1" i="1" spc="-5" dirty="0">
                <a:solidFill>
                  <a:srgbClr val="00006B"/>
                </a:solidFill>
                <a:latin typeface="Times New Roman"/>
                <a:cs typeface="Times New Roman"/>
              </a:rPr>
              <a:t>for head type plus soundness, substance plus</a:t>
            </a:r>
            <a:r>
              <a:rPr sz="2200" b="1" i="1" spc="-10" dirty="0">
                <a:solidFill>
                  <a:srgbClr val="00006B"/>
                </a:solidFill>
                <a:latin typeface="Times New Roman"/>
                <a:cs typeface="Times New Roman"/>
              </a:rPr>
              <a:t> </a:t>
            </a:r>
            <a:r>
              <a:rPr sz="2200" b="1" i="1" dirty="0">
                <a:solidFill>
                  <a:srgbClr val="00006B"/>
                </a:solidFill>
                <a:latin typeface="Times New Roman"/>
                <a:cs typeface="Times New Roman"/>
              </a:rPr>
              <a:t>quality</a:t>
            </a:r>
            <a:endParaRPr sz="2200">
              <a:latin typeface="Times New Roman"/>
              <a:cs typeface="Times New Roman"/>
            </a:endParaRPr>
          </a:p>
          <a:p>
            <a:pPr marL="243840" indent="-231140">
              <a:lnSpc>
                <a:spcPct val="100000"/>
              </a:lnSpc>
              <a:spcBef>
                <a:spcPts val="795"/>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Substance over superficiality.</a:t>
            </a:r>
            <a:endParaRPr sz="2200">
              <a:latin typeface="Times New Roman"/>
              <a:cs typeface="Times New Roman"/>
            </a:endParaRPr>
          </a:p>
          <a:p>
            <a:pPr marL="243840" marR="5080" indent="-231140">
              <a:lnSpc>
                <a:spcPct val="100000"/>
              </a:lnSpc>
              <a:spcBef>
                <a:spcPts val="790"/>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By definition, a Bullmastiff can’t </a:t>
            </a:r>
            <a:r>
              <a:rPr sz="2200" b="1" i="1" dirty="0">
                <a:solidFill>
                  <a:srgbClr val="00006B"/>
                </a:solidFill>
                <a:latin typeface="Times New Roman"/>
                <a:cs typeface="Times New Roman"/>
              </a:rPr>
              <a:t>be </a:t>
            </a:r>
            <a:r>
              <a:rPr sz="2200" b="1" i="1" spc="-5" dirty="0">
                <a:solidFill>
                  <a:srgbClr val="00006B"/>
                </a:solidFill>
                <a:latin typeface="Times New Roman"/>
                <a:cs typeface="Times New Roman"/>
              </a:rPr>
              <a:t>typey if he can’t move soundly.  He would have been </a:t>
            </a:r>
            <a:r>
              <a:rPr sz="2200" b="1" i="1" dirty="0">
                <a:solidFill>
                  <a:srgbClr val="00006B"/>
                </a:solidFill>
                <a:latin typeface="Times New Roman"/>
                <a:cs typeface="Times New Roman"/>
              </a:rPr>
              <a:t>of </a:t>
            </a:r>
            <a:r>
              <a:rPr sz="2200" b="1" i="1" spc="-5" dirty="0">
                <a:solidFill>
                  <a:srgbClr val="00006B"/>
                </a:solidFill>
                <a:latin typeface="Times New Roman"/>
                <a:cs typeface="Times New Roman"/>
              </a:rPr>
              <a:t>no use to a gamekeeper patrolling on foot </a:t>
            </a:r>
            <a:r>
              <a:rPr sz="2200" b="1" i="1" dirty="0">
                <a:solidFill>
                  <a:srgbClr val="00006B"/>
                </a:solidFill>
                <a:latin typeface="Times New Roman"/>
                <a:cs typeface="Times New Roman"/>
              </a:rPr>
              <a:t>on  </a:t>
            </a:r>
            <a:r>
              <a:rPr sz="2200" b="1" i="1" spc="-5" dirty="0">
                <a:solidFill>
                  <a:srgbClr val="00006B"/>
                </a:solidFill>
                <a:latin typeface="Times New Roman"/>
                <a:cs typeface="Times New Roman"/>
              </a:rPr>
              <a:t>a large estate.</a:t>
            </a:r>
            <a:endParaRPr sz="2200">
              <a:latin typeface="Times New Roman"/>
              <a:cs typeface="Times New Roman"/>
            </a:endParaRPr>
          </a:p>
          <a:p>
            <a:pPr marL="243840" marR="369570" indent="-231140">
              <a:lnSpc>
                <a:spcPct val="100000"/>
              </a:lnSpc>
              <a:spcBef>
                <a:spcPts val="795"/>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Also, a Bullmastiff can’t </a:t>
            </a:r>
            <a:r>
              <a:rPr sz="2200" b="1" i="1" dirty="0">
                <a:solidFill>
                  <a:srgbClr val="00006B"/>
                </a:solidFill>
                <a:latin typeface="Times New Roman"/>
                <a:cs typeface="Times New Roman"/>
              </a:rPr>
              <a:t>be </a:t>
            </a:r>
            <a:r>
              <a:rPr sz="2200" b="1" i="1" spc="-5" dirty="0">
                <a:solidFill>
                  <a:srgbClr val="00006B"/>
                </a:solidFill>
                <a:latin typeface="Times New Roman"/>
                <a:cs typeface="Times New Roman"/>
              </a:rPr>
              <a:t>typey if he is </a:t>
            </a:r>
            <a:r>
              <a:rPr sz="2200" b="1" i="1" spc="-10" dirty="0">
                <a:solidFill>
                  <a:srgbClr val="00006B"/>
                </a:solidFill>
                <a:latin typeface="Times New Roman"/>
                <a:cs typeface="Times New Roman"/>
              </a:rPr>
              <a:t>scared, shy, </a:t>
            </a:r>
            <a:r>
              <a:rPr sz="2200" b="1" i="1" spc="-5" dirty="0">
                <a:solidFill>
                  <a:srgbClr val="00006B"/>
                </a:solidFill>
                <a:latin typeface="Times New Roman"/>
                <a:cs typeface="Times New Roman"/>
              </a:rPr>
              <a:t>timid or </a:t>
            </a:r>
            <a:r>
              <a:rPr sz="2200" b="1" i="1" spc="-10" dirty="0">
                <a:solidFill>
                  <a:srgbClr val="00006B"/>
                </a:solidFill>
                <a:latin typeface="Times New Roman"/>
                <a:cs typeface="Times New Roman"/>
              </a:rPr>
              <a:t>not  </a:t>
            </a:r>
            <a:r>
              <a:rPr sz="2200" b="1" i="1" spc="-5" dirty="0">
                <a:solidFill>
                  <a:srgbClr val="00006B"/>
                </a:solidFill>
                <a:latin typeface="Times New Roman"/>
                <a:cs typeface="Times New Roman"/>
              </a:rPr>
              <a:t>sound of mind.</a:t>
            </a:r>
            <a:endParaRPr sz="2200">
              <a:latin typeface="Times New Roman"/>
              <a:cs typeface="Times New Roman"/>
            </a:endParaRPr>
          </a:p>
          <a:p>
            <a:pPr marL="243840" indent="-231140">
              <a:lnSpc>
                <a:spcPct val="100000"/>
              </a:lnSpc>
              <a:spcBef>
                <a:spcPts val="795"/>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Nor can he be typey if he </a:t>
            </a:r>
            <a:r>
              <a:rPr sz="2200" b="1" i="1" dirty="0">
                <a:solidFill>
                  <a:srgbClr val="00006B"/>
                </a:solidFill>
                <a:latin typeface="Times New Roman"/>
                <a:cs typeface="Times New Roman"/>
              </a:rPr>
              <a:t>has </a:t>
            </a:r>
            <a:r>
              <a:rPr sz="2200" b="1" i="1" spc="-5" dirty="0">
                <a:solidFill>
                  <a:srgbClr val="00006B"/>
                </a:solidFill>
                <a:latin typeface="Times New Roman"/>
                <a:cs typeface="Times New Roman"/>
              </a:rPr>
              <a:t>trouble breathing freely</a:t>
            </a:r>
            <a:r>
              <a:rPr sz="2200" b="1" i="1" spc="50" dirty="0">
                <a:solidFill>
                  <a:srgbClr val="00006B"/>
                </a:solidFill>
                <a:latin typeface="Times New Roman"/>
                <a:cs typeface="Times New Roman"/>
              </a:rPr>
              <a:t> </a:t>
            </a:r>
            <a:r>
              <a:rPr sz="2200" b="1" i="1" spc="-5" dirty="0">
                <a:solidFill>
                  <a:srgbClr val="00006B"/>
                </a:solidFill>
                <a:latin typeface="Times New Roman"/>
                <a:cs typeface="Times New Roman"/>
              </a:rPr>
              <a:t>through</a:t>
            </a:r>
            <a:endParaRPr sz="2200">
              <a:latin typeface="Times New Roman"/>
              <a:cs typeface="Times New Roman"/>
            </a:endParaRPr>
          </a:p>
          <a:p>
            <a:pPr marL="243840">
              <a:lnSpc>
                <a:spcPct val="100000"/>
              </a:lnSpc>
            </a:pPr>
            <a:r>
              <a:rPr sz="2200" b="1" i="1" spc="-5" dirty="0">
                <a:solidFill>
                  <a:srgbClr val="00006B"/>
                </a:solidFill>
                <a:latin typeface="Times New Roman"/>
                <a:cs typeface="Times New Roman"/>
              </a:rPr>
              <a:t>restricted nostrils, suffers from inverted eyelids or weak</a:t>
            </a:r>
            <a:r>
              <a:rPr sz="2200" b="1" i="1" spc="50" dirty="0">
                <a:solidFill>
                  <a:srgbClr val="00006B"/>
                </a:solidFill>
                <a:latin typeface="Times New Roman"/>
                <a:cs typeface="Times New Roman"/>
              </a:rPr>
              <a:t> </a:t>
            </a:r>
            <a:r>
              <a:rPr sz="2200" b="1" i="1" spc="-5" dirty="0">
                <a:solidFill>
                  <a:srgbClr val="00006B"/>
                </a:solidFill>
                <a:latin typeface="Times New Roman"/>
                <a:cs typeface="Times New Roman"/>
              </a:rPr>
              <a:t>structure.</a:t>
            </a:r>
            <a:endParaRPr sz="2200">
              <a:latin typeface="Times New Roman"/>
              <a:cs typeface="Times New Roman"/>
            </a:endParaRPr>
          </a:p>
          <a:p>
            <a:pPr marL="243840" indent="-231140">
              <a:lnSpc>
                <a:spcPct val="100000"/>
              </a:lnSpc>
              <a:spcBef>
                <a:spcPts val="790"/>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He can’t </a:t>
            </a:r>
            <a:r>
              <a:rPr sz="2200" b="1" i="1" dirty="0">
                <a:solidFill>
                  <a:srgbClr val="00006B"/>
                </a:solidFill>
                <a:latin typeface="Times New Roman"/>
                <a:cs typeface="Times New Roman"/>
              </a:rPr>
              <a:t>be </a:t>
            </a:r>
            <a:r>
              <a:rPr sz="2200" b="1" i="1" spc="-5" dirty="0">
                <a:solidFill>
                  <a:srgbClr val="00006B"/>
                </a:solidFill>
                <a:latin typeface="Times New Roman"/>
                <a:cs typeface="Times New Roman"/>
              </a:rPr>
              <a:t>typey if </a:t>
            </a:r>
            <a:r>
              <a:rPr sz="2200" b="1" i="1" spc="-10" dirty="0">
                <a:solidFill>
                  <a:srgbClr val="00006B"/>
                </a:solidFill>
                <a:latin typeface="Times New Roman"/>
                <a:cs typeface="Times New Roman"/>
              </a:rPr>
              <a:t>he’s</a:t>
            </a:r>
            <a:r>
              <a:rPr sz="2200" b="1" i="1" spc="15" dirty="0">
                <a:solidFill>
                  <a:srgbClr val="00006B"/>
                </a:solidFill>
                <a:latin typeface="Times New Roman"/>
                <a:cs typeface="Times New Roman"/>
              </a:rPr>
              <a:t> </a:t>
            </a:r>
            <a:r>
              <a:rPr sz="2200" b="1" i="1" dirty="0">
                <a:solidFill>
                  <a:srgbClr val="00006B"/>
                </a:solidFill>
                <a:latin typeface="Times New Roman"/>
                <a:cs typeface="Times New Roman"/>
              </a:rPr>
              <a:t>long-backed.</a:t>
            </a:r>
            <a:endParaRPr sz="2200">
              <a:latin typeface="Times New Roman"/>
              <a:cs typeface="Times New Roman"/>
            </a:endParaRPr>
          </a:p>
          <a:p>
            <a:pPr marL="243840" indent="-231140">
              <a:lnSpc>
                <a:spcPct val="100000"/>
              </a:lnSpc>
              <a:spcBef>
                <a:spcPts val="795"/>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Showmanship should not override breed</a:t>
            </a:r>
            <a:r>
              <a:rPr sz="2200" b="1" i="1" spc="20" dirty="0">
                <a:solidFill>
                  <a:srgbClr val="00006B"/>
                </a:solidFill>
                <a:latin typeface="Times New Roman"/>
                <a:cs typeface="Times New Roman"/>
              </a:rPr>
              <a:t> </a:t>
            </a:r>
            <a:r>
              <a:rPr sz="2200" b="1" i="1" spc="-5" dirty="0">
                <a:solidFill>
                  <a:srgbClr val="00006B"/>
                </a:solidFill>
                <a:latin typeface="Times New Roman"/>
                <a:cs typeface="Times New Roman"/>
              </a:rPr>
              <a:t>correctness</a:t>
            </a:r>
            <a:r>
              <a:rPr sz="2200" b="1" i="1" spc="-5" dirty="0">
                <a:solidFill>
                  <a:srgbClr val="CC3300"/>
                </a:solidFill>
                <a:latin typeface="Times New Roman"/>
                <a:cs typeface="Times New Roman"/>
              </a:rPr>
              <a:t>.</a:t>
            </a:r>
            <a:endParaRPr sz="2200">
              <a:latin typeface="Times New Roman"/>
              <a:cs typeface="Times New Roman"/>
            </a:endParaRPr>
          </a:p>
        </p:txBody>
      </p:sp>
      <p:sp>
        <p:nvSpPr>
          <p:cNvPr id="22" name="object 22"/>
          <p:cNvSpPr txBox="1">
            <a:spLocks noGrp="1"/>
          </p:cNvSpPr>
          <p:nvPr>
            <p:ph type="title"/>
          </p:nvPr>
        </p:nvSpPr>
        <p:spPr>
          <a:xfrm>
            <a:off x="1944370" y="952880"/>
            <a:ext cx="1854835" cy="574040"/>
          </a:xfrm>
          <a:prstGeom prst="rect">
            <a:avLst/>
          </a:prstGeom>
        </p:spPr>
        <p:txBody>
          <a:bodyPr vert="horz" wrap="square" lIns="0" tIns="12700" rIns="0" bIns="0" rtlCol="0">
            <a:spAutoFit/>
          </a:bodyPr>
          <a:lstStyle/>
          <a:p>
            <a:pPr marL="12700">
              <a:lnSpc>
                <a:spcPct val="100000"/>
              </a:lnSpc>
              <a:spcBef>
                <a:spcPts val="100"/>
              </a:spcBef>
            </a:pPr>
            <a:r>
              <a:rPr spc="-5" dirty="0"/>
              <a:t>Summary</a:t>
            </a: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210820"/>
          </a:xfrm>
          <a:custGeom>
            <a:avLst/>
            <a:gdLst/>
            <a:ahLst/>
            <a:cxnLst/>
            <a:rect l="l" t="t" r="r" b="b"/>
            <a:pathLst>
              <a:path w="76200" h="210819">
                <a:moveTo>
                  <a:pt x="0" y="210311"/>
                </a:moveTo>
                <a:lnTo>
                  <a:pt x="76200" y="210311"/>
                </a:lnTo>
                <a:lnTo>
                  <a:pt x="76200" y="0"/>
                </a:lnTo>
                <a:lnTo>
                  <a:pt x="0" y="0"/>
                </a:lnTo>
                <a:lnTo>
                  <a:pt x="0" y="210311"/>
                </a:lnTo>
                <a:close/>
              </a:path>
            </a:pathLst>
          </a:custGeom>
          <a:solidFill>
            <a:srgbClr val="EAEAEA"/>
          </a:solidFill>
        </p:spPr>
        <p:txBody>
          <a:bodyPr wrap="square" lIns="0" tIns="0" rIns="0" bIns="0" rtlCol="0"/>
          <a:lstStyle/>
          <a:p>
            <a:endParaRPr/>
          </a:p>
        </p:txBody>
      </p:sp>
      <p:sp>
        <p:nvSpPr>
          <p:cNvPr id="3" name="object 3"/>
          <p:cNvSpPr/>
          <p:nvPr/>
        </p:nvSpPr>
        <p:spPr>
          <a:xfrm>
            <a:off x="533400" y="6486144"/>
            <a:ext cx="76200" cy="372110"/>
          </a:xfrm>
          <a:custGeom>
            <a:avLst/>
            <a:gdLst/>
            <a:ahLst/>
            <a:cxnLst/>
            <a:rect l="l" t="t" r="r" b="b"/>
            <a:pathLst>
              <a:path w="76200" h="372109">
                <a:moveTo>
                  <a:pt x="0" y="371855"/>
                </a:moveTo>
                <a:lnTo>
                  <a:pt x="76200" y="371855"/>
                </a:lnTo>
                <a:lnTo>
                  <a:pt x="76200" y="0"/>
                </a:lnTo>
                <a:lnTo>
                  <a:pt x="0" y="0"/>
                </a:lnTo>
                <a:lnTo>
                  <a:pt x="0" y="371855"/>
                </a:lnTo>
                <a:close/>
              </a:path>
            </a:pathLst>
          </a:custGeom>
          <a:solidFill>
            <a:srgbClr val="EAEAEA"/>
          </a:solidFill>
        </p:spPr>
        <p:txBody>
          <a:bodyPr wrap="square" lIns="0" tIns="0" rIns="0" bIns="0" rtlCol="0"/>
          <a:lstStyle/>
          <a:p>
            <a:endParaRPr/>
          </a:p>
        </p:txBody>
      </p:sp>
      <p:sp>
        <p:nvSpPr>
          <p:cNvPr id="4" name="object 4"/>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5" name="object 5"/>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6" name="object 6"/>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7" name="object 7"/>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8" name="object 8"/>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9" name="object 9"/>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10" name="object 10"/>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1" name="object 11"/>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3" name="object 13"/>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5" name="object 15"/>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7" name="object 17"/>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8" name="object 18"/>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9" name="object 19"/>
          <p:cNvSpPr/>
          <p:nvPr/>
        </p:nvSpPr>
        <p:spPr>
          <a:xfrm>
            <a:off x="646937" y="1790700"/>
            <a:ext cx="0" cy="210820"/>
          </a:xfrm>
          <a:custGeom>
            <a:avLst/>
            <a:gdLst/>
            <a:ahLst/>
            <a:cxnLst/>
            <a:rect l="l" t="t" r="r" b="b"/>
            <a:pathLst>
              <a:path h="210819">
                <a:moveTo>
                  <a:pt x="0" y="0"/>
                </a:moveTo>
                <a:lnTo>
                  <a:pt x="0" y="210311"/>
                </a:lnTo>
              </a:path>
            </a:pathLst>
          </a:custGeom>
          <a:ln w="74675">
            <a:solidFill>
              <a:srgbClr val="DDDDDD"/>
            </a:solidFill>
          </a:ln>
        </p:spPr>
        <p:txBody>
          <a:bodyPr wrap="square" lIns="0" tIns="0" rIns="0" bIns="0" rtlCol="0"/>
          <a:lstStyle/>
          <a:p>
            <a:endParaRPr/>
          </a:p>
        </p:txBody>
      </p:sp>
      <p:sp>
        <p:nvSpPr>
          <p:cNvPr id="20" name="object 20"/>
          <p:cNvSpPr/>
          <p:nvPr/>
        </p:nvSpPr>
        <p:spPr>
          <a:xfrm>
            <a:off x="646937" y="6486144"/>
            <a:ext cx="0" cy="372110"/>
          </a:xfrm>
          <a:custGeom>
            <a:avLst/>
            <a:gdLst/>
            <a:ahLst/>
            <a:cxnLst/>
            <a:rect l="l" t="t" r="r" b="b"/>
            <a:pathLst>
              <a:path h="372109">
                <a:moveTo>
                  <a:pt x="0" y="0"/>
                </a:moveTo>
                <a:lnTo>
                  <a:pt x="0" y="371853"/>
                </a:lnTo>
              </a:path>
            </a:pathLst>
          </a:custGeom>
          <a:ln w="74675">
            <a:solidFill>
              <a:srgbClr val="DDDDDD"/>
            </a:solidFill>
          </a:ln>
        </p:spPr>
        <p:txBody>
          <a:bodyPr wrap="square" lIns="0" tIns="0" rIns="0" bIns="0" rtlCol="0"/>
          <a:lstStyle/>
          <a:p>
            <a:endParaRPr/>
          </a:p>
        </p:txBody>
      </p:sp>
      <p:sp>
        <p:nvSpPr>
          <p:cNvPr id="21" name="object 21"/>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2" name="object 22"/>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3" name="object 23"/>
          <p:cNvSpPr txBox="1"/>
          <p:nvPr/>
        </p:nvSpPr>
        <p:spPr>
          <a:xfrm>
            <a:off x="963167" y="948867"/>
            <a:ext cx="311150" cy="619760"/>
          </a:xfrm>
          <a:prstGeom prst="rect">
            <a:avLst/>
          </a:prstGeom>
        </p:spPr>
        <p:txBody>
          <a:bodyPr vert="horz" wrap="square" lIns="0" tIns="0" rIns="0" bIns="0" rtlCol="0">
            <a:spAutoFit/>
          </a:bodyPr>
          <a:lstStyle/>
          <a:p>
            <a:pPr>
              <a:lnSpc>
                <a:spcPts val="4805"/>
              </a:lnSpc>
            </a:pPr>
            <a:r>
              <a:rPr sz="4400" dirty="0">
                <a:solidFill>
                  <a:srgbClr val="EAEAEA"/>
                </a:solidFill>
                <a:latin typeface="Times New Roman"/>
                <a:cs typeface="Times New Roman"/>
              </a:rPr>
              <a:t>S</a:t>
            </a:r>
            <a:endParaRPr sz="4400">
              <a:latin typeface="Times New Roman"/>
              <a:cs typeface="Times New Roman"/>
            </a:endParaRPr>
          </a:p>
        </p:txBody>
      </p:sp>
      <p:sp>
        <p:nvSpPr>
          <p:cNvPr id="24" name="object 24"/>
          <p:cNvSpPr/>
          <p:nvPr/>
        </p:nvSpPr>
        <p:spPr>
          <a:xfrm>
            <a:off x="533400" y="2001011"/>
            <a:ext cx="8082280" cy="4485640"/>
          </a:xfrm>
          <a:custGeom>
            <a:avLst/>
            <a:gdLst/>
            <a:ahLst/>
            <a:cxnLst/>
            <a:rect l="l" t="t" r="r" b="b"/>
            <a:pathLst>
              <a:path w="8082280" h="4485640">
                <a:moveTo>
                  <a:pt x="0" y="4485132"/>
                </a:moveTo>
                <a:lnTo>
                  <a:pt x="8081772" y="4485132"/>
                </a:lnTo>
                <a:lnTo>
                  <a:pt x="8081772" y="0"/>
                </a:lnTo>
                <a:lnTo>
                  <a:pt x="0" y="0"/>
                </a:lnTo>
                <a:lnTo>
                  <a:pt x="0" y="4485132"/>
                </a:lnTo>
                <a:close/>
              </a:path>
            </a:pathLst>
          </a:custGeom>
          <a:solidFill>
            <a:srgbClr val="000099"/>
          </a:solidFill>
        </p:spPr>
        <p:txBody>
          <a:bodyPr wrap="square" lIns="0" tIns="0" rIns="0" bIns="0" rtlCol="0"/>
          <a:lstStyle/>
          <a:p>
            <a:endParaRPr/>
          </a:p>
        </p:txBody>
      </p:sp>
      <p:sp>
        <p:nvSpPr>
          <p:cNvPr id="25" name="object 25"/>
          <p:cNvSpPr/>
          <p:nvPr/>
        </p:nvSpPr>
        <p:spPr>
          <a:xfrm>
            <a:off x="533400" y="2001011"/>
            <a:ext cx="8082280" cy="4485640"/>
          </a:xfrm>
          <a:custGeom>
            <a:avLst/>
            <a:gdLst/>
            <a:ahLst/>
            <a:cxnLst/>
            <a:rect l="l" t="t" r="r" b="b"/>
            <a:pathLst>
              <a:path w="8082280" h="4485640">
                <a:moveTo>
                  <a:pt x="0" y="4485132"/>
                </a:moveTo>
                <a:lnTo>
                  <a:pt x="8081772" y="4485132"/>
                </a:lnTo>
                <a:lnTo>
                  <a:pt x="8081772" y="0"/>
                </a:lnTo>
                <a:lnTo>
                  <a:pt x="0" y="0"/>
                </a:lnTo>
                <a:lnTo>
                  <a:pt x="0" y="4485132"/>
                </a:lnTo>
                <a:close/>
              </a:path>
            </a:pathLst>
          </a:custGeom>
          <a:ln w="12192">
            <a:solidFill>
              <a:srgbClr val="000000"/>
            </a:solidFill>
          </a:ln>
        </p:spPr>
        <p:txBody>
          <a:bodyPr wrap="square" lIns="0" tIns="0" rIns="0" bIns="0" rtlCol="0"/>
          <a:lstStyle/>
          <a:p>
            <a:endParaRPr/>
          </a:p>
        </p:txBody>
      </p:sp>
      <p:sp>
        <p:nvSpPr>
          <p:cNvPr id="26" name="object 26"/>
          <p:cNvSpPr txBox="1"/>
          <p:nvPr/>
        </p:nvSpPr>
        <p:spPr>
          <a:xfrm>
            <a:off x="1014780" y="2182190"/>
            <a:ext cx="6996430" cy="3866515"/>
          </a:xfrm>
          <a:prstGeom prst="rect">
            <a:avLst/>
          </a:prstGeom>
        </p:spPr>
        <p:txBody>
          <a:bodyPr vert="horz" wrap="square" lIns="0" tIns="12065" rIns="0" bIns="0" rtlCol="0">
            <a:spAutoFit/>
          </a:bodyPr>
          <a:lstStyle/>
          <a:p>
            <a:pPr marL="678180">
              <a:lnSpc>
                <a:spcPct val="100000"/>
              </a:lnSpc>
              <a:spcBef>
                <a:spcPts val="95"/>
              </a:spcBef>
            </a:pPr>
            <a:r>
              <a:rPr sz="2800" spc="-5" dirty="0">
                <a:solidFill>
                  <a:srgbClr val="F8F8F8"/>
                </a:solidFill>
                <a:latin typeface="Times New Roman"/>
                <a:cs typeface="Times New Roman"/>
              </a:rPr>
              <a:t>Any deviation </a:t>
            </a:r>
            <a:r>
              <a:rPr sz="2800" dirty="0">
                <a:solidFill>
                  <a:srgbClr val="F8F8F8"/>
                </a:solidFill>
                <a:latin typeface="Times New Roman"/>
                <a:cs typeface="Times New Roman"/>
              </a:rPr>
              <a:t>from this </a:t>
            </a:r>
            <a:r>
              <a:rPr sz="2800" spc="-5" dirty="0">
                <a:solidFill>
                  <a:srgbClr val="F8F8F8"/>
                </a:solidFill>
                <a:latin typeface="Times New Roman"/>
                <a:cs typeface="Times New Roman"/>
              </a:rPr>
              <a:t>ideal </a:t>
            </a:r>
            <a:r>
              <a:rPr sz="2800" dirty="0">
                <a:solidFill>
                  <a:srgbClr val="F8F8F8"/>
                </a:solidFill>
                <a:latin typeface="Times New Roman"/>
                <a:cs typeface="Times New Roman"/>
              </a:rPr>
              <a:t>should</a:t>
            </a:r>
            <a:r>
              <a:rPr sz="2800" spc="-75" dirty="0">
                <a:solidFill>
                  <a:srgbClr val="F8F8F8"/>
                </a:solidFill>
                <a:latin typeface="Times New Roman"/>
                <a:cs typeface="Times New Roman"/>
              </a:rPr>
              <a:t> </a:t>
            </a:r>
            <a:r>
              <a:rPr sz="2800" spc="-5" dirty="0">
                <a:solidFill>
                  <a:srgbClr val="F8F8F8"/>
                </a:solidFill>
                <a:latin typeface="Times New Roman"/>
                <a:cs typeface="Times New Roman"/>
              </a:rPr>
              <a:t>be</a:t>
            </a:r>
            <a:endParaRPr sz="2800">
              <a:latin typeface="Times New Roman"/>
              <a:cs typeface="Times New Roman"/>
            </a:endParaRPr>
          </a:p>
          <a:p>
            <a:pPr>
              <a:lnSpc>
                <a:spcPct val="100000"/>
              </a:lnSpc>
              <a:spcBef>
                <a:spcPts val="30"/>
              </a:spcBef>
            </a:pPr>
            <a:endParaRPr sz="2900">
              <a:latin typeface="Times New Roman"/>
              <a:cs typeface="Times New Roman"/>
            </a:endParaRPr>
          </a:p>
          <a:p>
            <a:pPr marL="693420">
              <a:lnSpc>
                <a:spcPct val="100000"/>
              </a:lnSpc>
            </a:pPr>
            <a:r>
              <a:rPr sz="2800" spc="-5" dirty="0">
                <a:solidFill>
                  <a:srgbClr val="F8F8F8"/>
                </a:solidFill>
                <a:latin typeface="Times New Roman"/>
                <a:cs typeface="Times New Roman"/>
              </a:rPr>
              <a:t>penalized to the extent of </a:t>
            </a:r>
            <a:r>
              <a:rPr sz="2800" dirty="0">
                <a:solidFill>
                  <a:srgbClr val="F8F8F8"/>
                </a:solidFill>
                <a:latin typeface="Times New Roman"/>
                <a:cs typeface="Times New Roman"/>
              </a:rPr>
              <a:t>the</a:t>
            </a:r>
            <a:r>
              <a:rPr sz="2800" spc="-15" dirty="0">
                <a:solidFill>
                  <a:srgbClr val="F8F8F8"/>
                </a:solidFill>
                <a:latin typeface="Times New Roman"/>
                <a:cs typeface="Times New Roman"/>
              </a:rPr>
              <a:t> </a:t>
            </a:r>
            <a:r>
              <a:rPr sz="2800" spc="-5" dirty="0">
                <a:solidFill>
                  <a:srgbClr val="F8F8F8"/>
                </a:solidFill>
                <a:latin typeface="Times New Roman"/>
                <a:cs typeface="Times New Roman"/>
              </a:rPr>
              <a:t>deviation.</a:t>
            </a:r>
            <a:endParaRPr sz="2800">
              <a:latin typeface="Times New Roman"/>
              <a:cs typeface="Times New Roman"/>
            </a:endParaRPr>
          </a:p>
          <a:p>
            <a:pPr marL="12700" marR="5080" algn="ctr">
              <a:lnSpc>
                <a:spcPct val="200000"/>
              </a:lnSpc>
            </a:pPr>
            <a:r>
              <a:rPr sz="2800" u="heavy" spc="-5" dirty="0">
                <a:solidFill>
                  <a:srgbClr val="F8F8F8"/>
                </a:solidFill>
                <a:uFill>
                  <a:solidFill>
                    <a:srgbClr val="F8F8F8"/>
                  </a:solidFill>
                </a:uFill>
                <a:latin typeface="Times New Roman"/>
                <a:cs typeface="Times New Roman"/>
              </a:rPr>
              <a:t>Deviations that impact performance and function </a:t>
            </a:r>
            <a:r>
              <a:rPr sz="2800" spc="-5" dirty="0">
                <a:solidFill>
                  <a:srgbClr val="F8F8F8"/>
                </a:solidFill>
                <a:latin typeface="Times New Roman"/>
                <a:cs typeface="Times New Roman"/>
              </a:rPr>
              <a:t> </a:t>
            </a:r>
            <a:r>
              <a:rPr sz="2800" u="heavy" spc="-5" dirty="0">
                <a:solidFill>
                  <a:srgbClr val="F8F8F8"/>
                </a:solidFill>
                <a:uFill>
                  <a:solidFill>
                    <a:srgbClr val="F8F8F8"/>
                  </a:solidFill>
                </a:uFill>
                <a:latin typeface="Times New Roman"/>
                <a:cs typeface="Times New Roman"/>
              </a:rPr>
              <a:t>should be considered more serious than those </a:t>
            </a:r>
            <a:r>
              <a:rPr sz="2800" spc="-5" dirty="0">
                <a:solidFill>
                  <a:srgbClr val="F8F8F8"/>
                </a:solidFill>
                <a:latin typeface="Times New Roman"/>
                <a:cs typeface="Times New Roman"/>
              </a:rPr>
              <a:t> </a:t>
            </a:r>
            <a:r>
              <a:rPr sz="2800" u="heavy" spc="-5" dirty="0">
                <a:solidFill>
                  <a:srgbClr val="F8F8F8"/>
                </a:solidFill>
                <a:uFill>
                  <a:solidFill>
                    <a:srgbClr val="F8F8F8"/>
                  </a:solidFill>
                </a:uFill>
                <a:latin typeface="Times New Roman"/>
                <a:cs typeface="Times New Roman"/>
              </a:rPr>
              <a:t>that affect </a:t>
            </a:r>
            <a:r>
              <a:rPr sz="2800" u="heavy" dirty="0">
                <a:solidFill>
                  <a:srgbClr val="F8F8F8"/>
                </a:solidFill>
                <a:uFill>
                  <a:solidFill>
                    <a:srgbClr val="F8F8F8"/>
                  </a:solidFill>
                </a:uFill>
                <a:latin typeface="Times New Roman"/>
                <a:cs typeface="Times New Roman"/>
              </a:rPr>
              <a:t>only</a:t>
            </a:r>
            <a:r>
              <a:rPr sz="2800" u="heavy" spc="-30" dirty="0">
                <a:solidFill>
                  <a:srgbClr val="F8F8F8"/>
                </a:solidFill>
                <a:uFill>
                  <a:solidFill>
                    <a:srgbClr val="F8F8F8"/>
                  </a:solidFill>
                </a:uFill>
                <a:latin typeface="Times New Roman"/>
                <a:cs typeface="Times New Roman"/>
              </a:rPr>
              <a:t> </a:t>
            </a:r>
            <a:r>
              <a:rPr sz="2800" u="heavy" spc="-5" dirty="0">
                <a:solidFill>
                  <a:srgbClr val="F8F8F8"/>
                </a:solidFill>
                <a:uFill>
                  <a:solidFill>
                    <a:srgbClr val="F8F8F8"/>
                  </a:solidFill>
                </a:uFill>
                <a:latin typeface="Times New Roman"/>
                <a:cs typeface="Times New Roman"/>
              </a:rPr>
              <a:t>appearance</a:t>
            </a:r>
            <a:r>
              <a:rPr sz="2800" spc="-5" dirty="0">
                <a:solidFill>
                  <a:srgbClr val="F8F8F8"/>
                </a:solidFill>
                <a:latin typeface="Times New Roman"/>
                <a:cs typeface="Times New Roman"/>
              </a:rPr>
              <a:t>.</a:t>
            </a:r>
            <a:endParaRPr sz="2800">
              <a:latin typeface="Times New Roman"/>
              <a:cs typeface="Times New Roman"/>
            </a:endParaRPr>
          </a:p>
        </p:txBody>
      </p:sp>
      <p:sp>
        <p:nvSpPr>
          <p:cNvPr id="27" name="object 27"/>
          <p:cNvSpPr txBox="1">
            <a:spLocks noGrp="1"/>
          </p:cNvSpPr>
          <p:nvPr>
            <p:ph type="title"/>
          </p:nvPr>
        </p:nvSpPr>
        <p:spPr>
          <a:xfrm>
            <a:off x="1752600" y="838200"/>
            <a:ext cx="2537460" cy="690574"/>
          </a:xfrm>
          <a:prstGeom prst="rect">
            <a:avLst/>
          </a:prstGeom>
        </p:spPr>
        <p:txBody>
          <a:bodyPr vert="horz" wrap="square" lIns="0" tIns="13335" rIns="0" bIns="0" rtlCol="0">
            <a:spAutoFit/>
          </a:bodyPr>
          <a:lstStyle/>
          <a:p>
            <a:pPr marL="12700">
              <a:lnSpc>
                <a:spcPct val="100000"/>
              </a:lnSpc>
              <a:spcBef>
                <a:spcPts val="105"/>
              </a:spcBef>
            </a:pPr>
            <a:r>
              <a:rPr sz="6600" b="0" i="0" spc="-1080" baseline="-2525" dirty="0" err="1" smtClean="0">
                <a:solidFill>
                  <a:srgbClr val="EAEAEA"/>
                </a:solidFill>
                <a:latin typeface="Times New Roman"/>
                <a:cs typeface="Times New Roman"/>
              </a:rPr>
              <a:t>um</a:t>
            </a:r>
            <a:r>
              <a:rPr lang="en-US" spc="-720" dirty="0" err="1" smtClean="0"/>
              <a:t>S</a:t>
            </a:r>
            <a:r>
              <a:rPr lang="en-US" spc="-720" dirty="0" smtClean="0"/>
              <a:t>  u  m   </a:t>
            </a:r>
            <a:r>
              <a:rPr lang="en-US" spc="-720" dirty="0" err="1" smtClean="0"/>
              <a:t>m</a:t>
            </a:r>
            <a:r>
              <a:rPr lang="en-US" spc="-720" dirty="0" smtClean="0"/>
              <a:t>  a  r  y</a:t>
            </a:r>
            <a:endParaRPr sz="3600" dirty="0">
              <a:latin typeface="Times New Roman"/>
              <a:cs typeface="Times New Roman"/>
            </a:endParaRPr>
          </a:p>
        </p:txBody>
      </p:sp>
      <p:sp>
        <p:nvSpPr>
          <p:cNvPr id="28" name="object 28"/>
          <p:cNvSpPr/>
          <p:nvPr/>
        </p:nvSpPr>
        <p:spPr>
          <a:xfrm>
            <a:off x="304800" y="304800"/>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1593596" y="905332"/>
            <a:ext cx="4380230" cy="697230"/>
          </a:xfrm>
          <a:prstGeom prst="rect">
            <a:avLst/>
          </a:prstGeom>
        </p:spPr>
        <p:txBody>
          <a:bodyPr vert="horz" wrap="square" lIns="0" tIns="13335" rIns="0" bIns="0" rtlCol="0">
            <a:spAutoFit/>
          </a:bodyPr>
          <a:lstStyle/>
          <a:p>
            <a:pPr marL="12700">
              <a:lnSpc>
                <a:spcPct val="100000"/>
              </a:lnSpc>
              <a:spcBef>
                <a:spcPts val="105"/>
              </a:spcBef>
            </a:pPr>
            <a:r>
              <a:rPr sz="4400" b="0" i="0" spc="-10" dirty="0">
                <a:latin typeface="Times New Roman"/>
                <a:cs typeface="Times New Roman"/>
              </a:rPr>
              <a:t>Bullmastiff</a:t>
            </a:r>
            <a:r>
              <a:rPr sz="4400" b="0" i="0" spc="-50" dirty="0">
                <a:latin typeface="Times New Roman"/>
                <a:cs typeface="Times New Roman"/>
              </a:rPr>
              <a:t> </a:t>
            </a:r>
            <a:r>
              <a:rPr sz="4400" b="0" i="0" dirty="0">
                <a:latin typeface="Times New Roman"/>
                <a:cs typeface="Times New Roman"/>
              </a:rPr>
              <a:t>History</a:t>
            </a:r>
            <a:endParaRPr sz="4400">
              <a:latin typeface="Times New Roman"/>
              <a:cs typeface="Times New Roman"/>
            </a:endParaRPr>
          </a:p>
        </p:txBody>
      </p:sp>
      <p:sp>
        <p:nvSpPr>
          <p:cNvPr id="22" name="object 22"/>
          <p:cNvSpPr/>
          <p:nvPr/>
        </p:nvSpPr>
        <p:spPr>
          <a:xfrm>
            <a:off x="5471159" y="1844039"/>
            <a:ext cx="2438399" cy="4099560"/>
          </a:xfrm>
          <a:prstGeom prst="rect">
            <a:avLst/>
          </a:prstGeom>
          <a:blipFill>
            <a:blip r:embed="rId2" cstate="print"/>
            <a:stretch>
              <a:fillRect/>
            </a:stretch>
          </a:blipFill>
        </p:spPr>
        <p:txBody>
          <a:bodyPr wrap="square" lIns="0" tIns="0" rIns="0" bIns="0" rtlCol="0"/>
          <a:lstStyle/>
          <a:p>
            <a:endParaRPr/>
          </a:p>
        </p:txBody>
      </p:sp>
      <p:sp>
        <p:nvSpPr>
          <p:cNvPr id="23" name="object 23"/>
          <p:cNvSpPr txBox="1"/>
          <p:nvPr/>
        </p:nvSpPr>
        <p:spPr>
          <a:xfrm>
            <a:off x="5371846" y="6047638"/>
            <a:ext cx="3279140" cy="513080"/>
          </a:xfrm>
          <a:prstGeom prst="rect">
            <a:avLst/>
          </a:prstGeom>
        </p:spPr>
        <p:txBody>
          <a:bodyPr vert="horz" wrap="square" lIns="0" tIns="12065" rIns="0" bIns="0" rtlCol="0">
            <a:spAutoFit/>
          </a:bodyPr>
          <a:lstStyle/>
          <a:p>
            <a:pPr algn="ctr">
              <a:lnSpc>
                <a:spcPct val="100000"/>
              </a:lnSpc>
              <a:spcBef>
                <a:spcPts val="95"/>
              </a:spcBef>
            </a:pPr>
            <a:r>
              <a:rPr sz="1600" spc="-5" dirty="0">
                <a:solidFill>
                  <a:srgbClr val="3C3C3C"/>
                </a:solidFill>
                <a:latin typeface="Times New Roman"/>
                <a:cs typeface="Times New Roman"/>
              </a:rPr>
              <a:t>A gamekeeper posing </a:t>
            </a:r>
            <a:r>
              <a:rPr sz="1600" dirty="0">
                <a:solidFill>
                  <a:srgbClr val="3C3C3C"/>
                </a:solidFill>
                <a:latin typeface="Times New Roman"/>
                <a:cs typeface="Times New Roman"/>
              </a:rPr>
              <a:t>for </a:t>
            </a:r>
            <a:r>
              <a:rPr sz="1600" spc="-5" dirty="0">
                <a:solidFill>
                  <a:srgbClr val="3C3C3C"/>
                </a:solidFill>
                <a:latin typeface="Times New Roman"/>
                <a:cs typeface="Times New Roman"/>
              </a:rPr>
              <a:t>a</a:t>
            </a:r>
            <a:r>
              <a:rPr sz="1600" spc="-50" dirty="0">
                <a:solidFill>
                  <a:srgbClr val="3C3C3C"/>
                </a:solidFill>
                <a:latin typeface="Times New Roman"/>
                <a:cs typeface="Times New Roman"/>
              </a:rPr>
              <a:t> </a:t>
            </a:r>
            <a:r>
              <a:rPr sz="1600" spc="-5" dirty="0">
                <a:solidFill>
                  <a:srgbClr val="3C3C3C"/>
                </a:solidFill>
                <a:latin typeface="Times New Roman"/>
                <a:cs typeface="Times New Roman"/>
              </a:rPr>
              <a:t>studio</a:t>
            </a:r>
            <a:endParaRPr sz="1600">
              <a:latin typeface="Times New Roman"/>
              <a:cs typeface="Times New Roman"/>
            </a:endParaRPr>
          </a:p>
          <a:p>
            <a:pPr algn="ctr">
              <a:lnSpc>
                <a:spcPct val="100000"/>
              </a:lnSpc>
              <a:spcBef>
                <a:spcPts val="5"/>
              </a:spcBef>
            </a:pPr>
            <a:r>
              <a:rPr sz="1600" spc="-5" dirty="0">
                <a:solidFill>
                  <a:srgbClr val="3C3C3C"/>
                </a:solidFill>
                <a:latin typeface="Times New Roman"/>
                <a:cs typeface="Times New Roman"/>
              </a:rPr>
              <a:t>portrait with his night-dog and gun</a:t>
            </a:r>
            <a:r>
              <a:rPr sz="1600" spc="80" dirty="0">
                <a:solidFill>
                  <a:srgbClr val="3C3C3C"/>
                </a:solidFill>
                <a:latin typeface="Times New Roman"/>
                <a:cs typeface="Times New Roman"/>
              </a:rPr>
              <a:t> </a:t>
            </a:r>
            <a:r>
              <a:rPr sz="1600" spc="-5" dirty="0">
                <a:solidFill>
                  <a:srgbClr val="3C3C3C"/>
                </a:solidFill>
                <a:latin typeface="Times New Roman"/>
                <a:cs typeface="Times New Roman"/>
              </a:rPr>
              <a:t>dog.</a:t>
            </a:r>
            <a:endParaRPr sz="1600">
              <a:latin typeface="Times New Roman"/>
              <a:cs typeface="Times New Roman"/>
            </a:endParaRPr>
          </a:p>
        </p:txBody>
      </p:sp>
      <p:sp>
        <p:nvSpPr>
          <p:cNvPr id="24" name="object 24"/>
          <p:cNvSpPr/>
          <p:nvPr/>
        </p:nvSpPr>
        <p:spPr>
          <a:xfrm>
            <a:off x="547116" y="1836420"/>
            <a:ext cx="3044952" cy="4221480"/>
          </a:xfrm>
          <a:prstGeom prst="rect">
            <a:avLst/>
          </a:prstGeom>
          <a:blipFill>
            <a:blip r:embed="rId3" cstate="print"/>
            <a:stretch>
              <a:fillRect/>
            </a:stretch>
          </a:blipFill>
        </p:spPr>
        <p:txBody>
          <a:bodyPr wrap="square" lIns="0" tIns="0" rIns="0" bIns="0" rtlCol="0"/>
          <a:lstStyle/>
          <a:p>
            <a:endParaRPr/>
          </a:p>
        </p:txBody>
      </p:sp>
      <p:sp>
        <p:nvSpPr>
          <p:cNvPr id="25" name="object 25"/>
          <p:cNvSpPr txBox="1"/>
          <p:nvPr/>
        </p:nvSpPr>
        <p:spPr>
          <a:xfrm>
            <a:off x="749909" y="6060744"/>
            <a:ext cx="3294379" cy="756920"/>
          </a:xfrm>
          <a:prstGeom prst="rect">
            <a:avLst/>
          </a:prstGeom>
        </p:spPr>
        <p:txBody>
          <a:bodyPr vert="horz" wrap="square" lIns="0" tIns="12065" rIns="0" bIns="0" rtlCol="0">
            <a:spAutoFit/>
          </a:bodyPr>
          <a:lstStyle/>
          <a:p>
            <a:pPr marL="12700" marR="5080" algn="ctr">
              <a:lnSpc>
                <a:spcPct val="100000"/>
              </a:lnSpc>
              <a:spcBef>
                <a:spcPts val="95"/>
              </a:spcBef>
            </a:pPr>
            <a:r>
              <a:rPr sz="1600" spc="-5" dirty="0">
                <a:solidFill>
                  <a:srgbClr val="3C3C3C"/>
                </a:solidFill>
                <a:latin typeface="Times New Roman"/>
                <a:cs typeface="Times New Roman"/>
              </a:rPr>
              <a:t>This child </a:t>
            </a:r>
            <a:r>
              <a:rPr sz="1600" spc="-10" dirty="0">
                <a:solidFill>
                  <a:srgbClr val="3C3C3C"/>
                </a:solidFill>
                <a:latin typeface="Times New Roman"/>
                <a:cs typeface="Times New Roman"/>
              </a:rPr>
              <a:t>was </a:t>
            </a:r>
            <a:r>
              <a:rPr sz="1600" spc="-5" dirty="0">
                <a:solidFill>
                  <a:srgbClr val="3C3C3C"/>
                </a:solidFill>
                <a:latin typeface="Times New Roman"/>
                <a:cs typeface="Times New Roman"/>
              </a:rPr>
              <a:t>a </a:t>
            </a:r>
            <a:r>
              <a:rPr sz="1600" spc="-10" dirty="0">
                <a:solidFill>
                  <a:srgbClr val="3C3C3C"/>
                </a:solidFill>
                <a:latin typeface="Times New Roman"/>
                <a:cs typeface="Times New Roman"/>
              </a:rPr>
              <a:t>gamekeeper’s </a:t>
            </a:r>
            <a:r>
              <a:rPr sz="1600" spc="-5" dirty="0">
                <a:solidFill>
                  <a:srgbClr val="3C3C3C"/>
                </a:solidFill>
                <a:latin typeface="Times New Roman"/>
                <a:cs typeface="Times New Roman"/>
              </a:rPr>
              <a:t>daughter  and the two dogs probably Bullmastiffs  of the pre-recognition</a:t>
            </a:r>
            <a:r>
              <a:rPr sz="1600" spc="50" dirty="0">
                <a:solidFill>
                  <a:srgbClr val="3C3C3C"/>
                </a:solidFill>
                <a:latin typeface="Times New Roman"/>
                <a:cs typeface="Times New Roman"/>
              </a:rPr>
              <a:t> </a:t>
            </a:r>
            <a:r>
              <a:rPr sz="1600" spc="-5" dirty="0">
                <a:solidFill>
                  <a:srgbClr val="3C3C3C"/>
                </a:solidFill>
                <a:latin typeface="Times New Roman"/>
                <a:cs typeface="Times New Roman"/>
              </a:rPr>
              <a:t>era.</a:t>
            </a:r>
            <a:endParaRPr sz="1600">
              <a:latin typeface="Times New Roman"/>
              <a:cs typeface="Times New Roman"/>
            </a:endParaRPr>
          </a:p>
        </p:txBody>
      </p:sp>
      <p:sp>
        <p:nvSpPr>
          <p:cNvPr id="26" name="object 26"/>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868680" y="1594103"/>
            <a:ext cx="3081527" cy="2631948"/>
          </a:xfrm>
          <a:prstGeom prst="rect">
            <a:avLst/>
          </a:prstGeom>
          <a:blipFill>
            <a:blip r:embed="rId2" cstate="print"/>
            <a:stretch>
              <a:fillRect/>
            </a:stretch>
          </a:blipFill>
        </p:spPr>
        <p:txBody>
          <a:bodyPr wrap="square" lIns="0" tIns="0" rIns="0" bIns="0" rtlCol="0"/>
          <a:lstStyle/>
          <a:p>
            <a:endParaRPr/>
          </a:p>
        </p:txBody>
      </p:sp>
      <p:sp>
        <p:nvSpPr>
          <p:cNvPr id="22" name="object 22"/>
          <p:cNvSpPr txBox="1"/>
          <p:nvPr/>
        </p:nvSpPr>
        <p:spPr>
          <a:xfrm>
            <a:off x="4473702" y="1782941"/>
            <a:ext cx="4295140" cy="4902835"/>
          </a:xfrm>
          <a:prstGeom prst="rect">
            <a:avLst/>
          </a:prstGeom>
        </p:spPr>
        <p:txBody>
          <a:bodyPr vert="horz" wrap="square" lIns="0" tIns="88265" rIns="0" bIns="0" rtlCol="0">
            <a:spAutoFit/>
          </a:bodyPr>
          <a:lstStyle/>
          <a:p>
            <a:pPr marL="12700">
              <a:lnSpc>
                <a:spcPct val="100000"/>
              </a:lnSpc>
              <a:spcBef>
                <a:spcPts val="695"/>
              </a:spcBef>
            </a:pPr>
            <a:r>
              <a:rPr sz="2000" b="1" i="1" spc="-5" dirty="0">
                <a:solidFill>
                  <a:srgbClr val="000099"/>
                </a:solidFill>
                <a:latin typeface="Times New Roman"/>
                <a:cs typeface="Times New Roman"/>
              </a:rPr>
              <a:t>Mastiffs</a:t>
            </a:r>
            <a:r>
              <a:rPr sz="2000" b="1" i="1" spc="-45" dirty="0">
                <a:solidFill>
                  <a:srgbClr val="000099"/>
                </a:solidFill>
                <a:latin typeface="Times New Roman"/>
                <a:cs typeface="Times New Roman"/>
              </a:rPr>
              <a:t> </a:t>
            </a:r>
            <a:r>
              <a:rPr sz="2000" b="1" i="1" dirty="0">
                <a:solidFill>
                  <a:srgbClr val="000099"/>
                </a:solidFill>
                <a:latin typeface="Times New Roman"/>
                <a:cs typeface="Times New Roman"/>
              </a:rPr>
              <a:t>are:</a:t>
            </a:r>
            <a:endParaRPr sz="2000">
              <a:latin typeface="Times New Roman"/>
              <a:cs typeface="Times New Roman"/>
            </a:endParaRPr>
          </a:p>
          <a:p>
            <a:pPr marL="694055" marR="302895" indent="-335915">
              <a:lnSpc>
                <a:spcPct val="85000"/>
              </a:lnSpc>
              <a:spcBef>
                <a:spcPts val="960"/>
              </a:spcBef>
              <a:buClr>
                <a:srgbClr val="000099"/>
              </a:buClr>
              <a:buFont typeface="Times New Roman"/>
              <a:buChar char="•"/>
              <a:tabLst>
                <a:tab pos="694055" algn="l"/>
                <a:tab pos="694690" algn="l"/>
              </a:tabLst>
            </a:pPr>
            <a:r>
              <a:rPr sz="2000" b="1" i="1" dirty="0">
                <a:solidFill>
                  <a:srgbClr val="00006B"/>
                </a:solidFill>
                <a:latin typeface="Times New Roman"/>
                <a:cs typeface="Times New Roman"/>
              </a:rPr>
              <a:t>A much bigger dog, </a:t>
            </a:r>
            <a:r>
              <a:rPr sz="2000" b="1" i="1" spc="-10" dirty="0">
                <a:solidFill>
                  <a:srgbClr val="00006B"/>
                </a:solidFill>
                <a:latin typeface="Times New Roman"/>
                <a:cs typeface="Times New Roman"/>
              </a:rPr>
              <a:t>Mastiff  </a:t>
            </a:r>
            <a:r>
              <a:rPr sz="2000" b="1" i="1" dirty="0">
                <a:solidFill>
                  <a:srgbClr val="00006B"/>
                </a:solidFill>
                <a:latin typeface="Times New Roman"/>
                <a:cs typeface="Times New Roman"/>
              </a:rPr>
              <a:t>standard calls for massive</a:t>
            </a:r>
            <a:r>
              <a:rPr sz="2000" b="1" i="1" spc="-170" dirty="0">
                <a:solidFill>
                  <a:srgbClr val="00006B"/>
                </a:solidFill>
                <a:latin typeface="Times New Roman"/>
                <a:cs typeface="Times New Roman"/>
              </a:rPr>
              <a:t> </a:t>
            </a:r>
            <a:r>
              <a:rPr sz="2000" b="1" i="1" dirty="0">
                <a:solidFill>
                  <a:srgbClr val="00006B"/>
                </a:solidFill>
                <a:latin typeface="Times New Roman"/>
                <a:cs typeface="Times New Roman"/>
              </a:rPr>
              <a:t>head  and </a:t>
            </a:r>
            <a:r>
              <a:rPr sz="2000" b="1" i="1" spc="-15" dirty="0">
                <a:solidFill>
                  <a:srgbClr val="00006B"/>
                </a:solidFill>
                <a:latin typeface="Times New Roman"/>
                <a:cs typeface="Times New Roman"/>
              </a:rPr>
              <a:t>body. </a:t>
            </a:r>
            <a:r>
              <a:rPr sz="2000" b="1" i="1" dirty="0">
                <a:solidFill>
                  <a:srgbClr val="00006B"/>
                </a:solidFill>
                <a:latin typeface="Times New Roman"/>
                <a:cs typeface="Times New Roman"/>
              </a:rPr>
              <a:t>A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should  not be </a:t>
            </a:r>
            <a:r>
              <a:rPr sz="2000" b="1" i="1" spc="5" dirty="0">
                <a:solidFill>
                  <a:srgbClr val="00006B"/>
                </a:solidFill>
                <a:latin typeface="Times New Roman"/>
                <a:cs typeface="Times New Roman"/>
              </a:rPr>
              <a:t>160</a:t>
            </a:r>
            <a:r>
              <a:rPr sz="2000" b="1" i="1" spc="-55" dirty="0">
                <a:solidFill>
                  <a:srgbClr val="00006B"/>
                </a:solidFill>
                <a:latin typeface="Times New Roman"/>
                <a:cs typeface="Times New Roman"/>
              </a:rPr>
              <a:t> </a:t>
            </a:r>
            <a:r>
              <a:rPr sz="2000" b="1" i="1" spc="-5" dirty="0">
                <a:solidFill>
                  <a:srgbClr val="00006B"/>
                </a:solidFill>
                <a:latin typeface="Times New Roman"/>
                <a:cs typeface="Times New Roman"/>
              </a:rPr>
              <a:t>pounds!!!</a:t>
            </a:r>
            <a:endParaRPr sz="2000">
              <a:latin typeface="Times New Roman"/>
              <a:cs typeface="Times New Roman"/>
            </a:endParaRPr>
          </a:p>
          <a:p>
            <a:pPr marL="694055" marR="488950" indent="-335915">
              <a:lnSpc>
                <a:spcPct val="85000"/>
              </a:lnSpc>
              <a:spcBef>
                <a:spcPts val="960"/>
              </a:spcBef>
              <a:buClr>
                <a:srgbClr val="000099"/>
              </a:buClr>
              <a:buFont typeface="Times New Roman"/>
              <a:buChar char="•"/>
              <a:tabLst>
                <a:tab pos="694055" algn="l"/>
                <a:tab pos="694690" algn="l"/>
              </a:tabLst>
            </a:pPr>
            <a:r>
              <a:rPr sz="2000" b="1" i="1" dirty="0">
                <a:solidFill>
                  <a:srgbClr val="00006B"/>
                </a:solidFill>
                <a:latin typeface="Times New Roman"/>
                <a:cs typeface="Times New Roman"/>
              </a:rPr>
              <a:t>Longer in body – </a:t>
            </a:r>
            <a:r>
              <a:rPr sz="2000" b="1" i="1" spc="-10" dirty="0">
                <a:solidFill>
                  <a:srgbClr val="00006B"/>
                </a:solidFill>
                <a:latin typeface="Times New Roman"/>
                <a:cs typeface="Times New Roman"/>
              </a:rPr>
              <a:t>Mastiffs</a:t>
            </a:r>
            <a:r>
              <a:rPr sz="2000" b="1" i="1" spc="-100" dirty="0">
                <a:solidFill>
                  <a:srgbClr val="00006B"/>
                </a:solidFill>
                <a:latin typeface="Times New Roman"/>
                <a:cs typeface="Times New Roman"/>
              </a:rPr>
              <a:t> </a:t>
            </a:r>
            <a:r>
              <a:rPr sz="2000" b="1" i="1" dirty="0">
                <a:solidFill>
                  <a:srgbClr val="00006B"/>
                </a:solidFill>
                <a:latin typeface="Times New Roman"/>
                <a:cs typeface="Times New Roman"/>
              </a:rPr>
              <a:t>are  </a:t>
            </a:r>
            <a:r>
              <a:rPr sz="2000" b="1" i="1" spc="-10" dirty="0">
                <a:solidFill>
                  <a:srgbClr val="00006B"/>
                </a:solidFill>
                <a:latin typeface="Times New Roman"/>
                <a:cs typeface="Times New Roman"/>
              </a:rPr>
              <a:t>rectangular, </a:t>
            </a:r>
            <a:r>
              <a:rPr sz="2000" b="1" i="1" spc="-5" dirty="0">
                <a:solidFill>
                  <a:srgbClr val="00006B"/>
                </a:solidFill>
                <a:latin typeface="Times New Roman"/>
                <a:cs typeface="Times New Roman"/>
              </a:rPr>
              <a:t>Bullmastiffs </a:t>
            </a:r>
            <a:r>
              <a:rPr sz="2000" b="1" i="1" dirty="0">
                <a:solidFill>
                  <a:srgbClr val="00006B"/>
                </a:solidFill>
                <a:latin typeface="Times New Roman"/>
                <a:cs typeface="Times New Roman"/>
              </a:rPr>
              <a:t>are  nearly</a:t>
            </a:r>
            <a:r>
              <a:rPr sz="2000" b="1" i="1" spc="-30" dirty="0">
                <a:solidFill>
                  <a:srgbClr val="00006B"/>
                </a:solidFill>
                <a:latin typeface="Times New Roman"/>
                <a:cs typeface="Times New Roman"/>
              </a:rPr>
              <a:t> </a:t>
            </a:r>
            <a:r>
              <a:rPr sz="2000" b="1" i="1" dirty="0">
                <a:solidFill>
                  <a:srgbClr val="00006B"/>
                </a:solidFill>
                <a:latin typeface="Times New Roman"/>
                <a:cs typeface="Times New Roman"/>
              </a:rPr>
              <a:t>square</a:t>
            </a:r>
            <a:endParaRPr sz="2000">
              <a:latin typeface="Times New Roman"/>
              <a:cs typeface="Times New Roman"/>
            </a:endParaRPr>
          </a:p>
          <a:p>
            <a:pPr marL="694055" marR="715010" indent="-335915">
              <a:lnSpc>
                <a:spcPts val="2039"/>
              </a:lnSpc>
              <a:spcBef>
                <a:spcPts val="970"/>
              </a:spcBef>
              <a:buClr>
                <a:srgbClr val="000099"/>
              </a:buClr>
              <a:buFont typeface="Times New Roman"/>
              <a:buChar char="•"/>
              <a:tabLst>
                <a:tab pos="694055" algn="l"/>
                <a:tab pos="694690" algn="l"/>
              </a:tabLst>
            </a:pPr>
            <a:r>
              <a:rPr sz="2000" b="1" i="1" dirty="0">
                <a:solidFill>
                  <a:srgbClr val="00006B"/>
                </a:solidFill>
                <a:latin typeface="Times New Roman"/>
                <a:cs typeface="Times New Roman"/>
              </a:rPr>
              <a:t>The antithesis of a</a:t>
            </a:r>
            <a:r>
              <a:rPr sz="2000" b="1" i="1" spc="-114" dirty="0">
                <a:solidFill>
                  <a:srgbClr val="00006B"/>
                </a:solidFill>
                <a:latin typeface="Times New Roman"/>
                <a:cs typeface="Times New Roman"/>
              </a:rPr>
              <a:t> </a:t>
            </a:r>
            <a:r>
              <a:rPr sz="2000" b="1" i="1" dirty="0">
                <a:solidFill>
                  <a:srgbClr val="00006B"/>
                </a:solidFill>
                <a:latin typeface="Times New Roman"/>
                <a:cs typeface="Times New Roman"/>
              </a:rPr>
              <a:t>compact  </a:t>
            </a:r>
            <a:r>
              <a:rPr sz="2000" b="1" i="1" spc="-5" dirty="0">
                <a:solidFill>
                  <a:srgbClr val="00006B"/>
                </a:solidFill>
                <a:latin typeface="Times New Roman"/>
                <a:cs typeface="Times New Roman"/>
              </a:rPr>
              <a:t>bodied-Bullmastiff</a:t>
            </a:r>
            <a:endParaRPr sz="2000">
              <a:latin typeface="Times New Roman"/>
              <a:cs typeface="Times New Roman"/>
            </a:endParaRPr>
          </a:p>
          <a:p>
            <a:pPr marL="694055" marR="5080" indent="-335915">
              <a:lnSpc>
                <a:spcPct val="85000"/>
              </a:lnSpc>
              <a:spcBef>
                <a:spcPts val="950"/>
              </a:spcBef>
              <a:buClr>
                <a:srgbClr val="000099"/>
              </a:buClr>
              <a:buFont typeface="Times New Roman"/>
              <a:buChar char="•"/>
              <a:tabLst>
                <a:tab pos="694055" algn="l"/>
                <a:tab pos="694690" algn="l"/>
              </a:tabLst>
            </a:pPr>
            <a:r>
              <a:rPr sz="2000" b="1" i="1" spc="-5" dirty="0">
                <a:solidFill>
                  <a:srgbClr val="00006B"/>
                </a:solidFill>
                <a:latin typeface="Times New Roman"/>
                <a:cs typeface="Times New Roman"/>
              </a:rPr>
              <a:t>Mastiff </a:t>
            </a:r>
            <a:r>
              <a:rPr sz="2000" b="1" i="1" dirty="0">
                <a:solidFill>
                  <a:srgbClr val="00006B"/>
                </a:solidFill>
                <a:latin typeface="Times New Roman"/>
                <a:cs typeface="Times New Roman"/>
              </a:rPr>
              <a:t>standard calls for  preferred scissors bite,</a:t>
            </a:r>
            <a:r>
              <a:rPr sz="2000" b="1" i="1" spc="-155" dirty="0">
                <a:solidFill>
                  <a:srgbClr val="00006B"/>
                </a:solidFill>
                <a:latin typeface="Times New Roman"/>
                <a:cs typeface="Times New Roman"/>
              </a:rPr>
              <a:t> </a:t>
            </a:r>
            <a:r>
              <a:rPr sz="2000" b="1" i="1" spc="-5" dirty="0">
                <a:solidFill>
                  <a:srgbClr val="00006B"/>
                </a:solidFill>
                <a:latin typeface="Times New Roman"/>
                <a:cs typeface="Times New Roman"/>
              </a:rPr>
              <a:t>Bullmastiff  level </a:t>
            </a:r>
            <a:r>
              <a:rPr sz="2000" b="1" i="1" dirty="0">
                <a:solidFill>
                  <a:srgbClr val="00006B"/>
                </a:solidFill>
                <a:latin typeface="Times New Roman"/>
                <a:cs typeface="Times New Roman"/>
              </a:rPr>
              <a:t>or </a:t>
            </a:r>
            <a:r>
              <a:rPr sz="2000" b="1" i="1" spc="-5" dirty="0">
                <a:solidFill>
                  <a:srgbClr val="00006B"/>
                </a:solidFill>
                <a:latin typeface="Times New Roman"/>
                <a:cs typeface="Times New Roman"/>
              </a:rPr>
              <a:t>slightly</a:t>
            </a:r>
            <a:r>
              <a:rPr sz="2000" b="1" i="1" spc="-55" dirty="0">
                <a:solidFill>
                  <a:srgbClr val="00006B"/>
                </a:solidFill>
                <a:latin typeface="Times New Roman"/>
                <a:cs typeface="Times New Roman"/>
              </a:rPr>
              <a:t> </a:t>
            </a:r>
            <a:r>
              <a:rPr sz="2000" b="1" i="1" dirty="0">
                <a:solidFill>
                  <a:srgbClr val="00006B"/>
                </a:solidFill>
                <a:latin typeface="Times New Roman"/>
                <a:cs typeface="Times New Roman"/>
              </a:rPr>
              <a:t>undershot</a:t>
            </a:r>
            <a:endParaRPr sz="2000">
              <a:latin typeface="Times New Roman"/>
              <a:cs typeface="Times New Roman"/>
            </a:endParaRPr>
          </a:p>
          <a:p>
            <a:pPr marL="694055" marR="386715" indent="-335915">
              <a:lnSpc>
                <a:spcPts val="2039"/>
              </a:lnSpc>
              <a:spcBef>
                <a:spcPts val="970"/>
              </a:spcBef>
              <a:buClr>
                <a:srgbClr val="000099"/>
              </a:buClr>
              <a:buFont typeface="Times New Roman"/>
              <a:buChar char="•"/>
              <a:tabLst>
                <a:tab pos="694055" algn="l"/>
                <a:tab pos="694690" algn="l"/>
              </a:tabLst>
            </a:pPr>
            <a:r>
              <a:rPr sz="2000" b="1" i="1" dirty="0">
                <a:solidFill>
                  <a:srgbClr val="00006B"/>
                </a:solidFill>
                <a:latin typeface="Times New Roman"/>
                <a:cs typeface="Times New Roman"/>
              </a:rPr>
              <a:t>Proportion and size is what  defines the major </a:t>
            </a:r>
            <a:r>
              <a:rPr sz="2000" b="1" i="1" spc="-5" dirty="0">
                <a:solidFill>
                  <a:srgbClr val="00006B"/>
                </a:solidFill>
                <a:latin typeface="Times New Roman"/>
                <a:cs typeface="Times New Roman"/>
              </a:rPr>
              <a:t>difference</a:t>
            </a:r>
            <a:r>
              <a:rPr sz="2000" b="1" i="1" spc="-160" dirty="0">
                <a:solidFill>
                  <a:srgbClr val="00006B"/>
                </a:solidFill>
                <a:latin typeface="Times New Roman"/>
                <a:cs typeface="Times New Roman"/>
              </a:rPr>
              <a:t> </a:t>
            </a:r>
            <a:r>
              <a:rPr sz="2000" b="1" i="1" dirty="0">
                <a:solidFill>
                  <a:srgbClr val="00006B"/>
                </a:solidFill>
                <a:latin typeface="Times New Roman"/>
                <a:cs typeface="Times New Roman"/>
              </a:rPr>
              <a:t>in  the</a:t>
            </a:r>
            <a:r>
              <a:rPr sz="2000" b="1" i="1" spc="-20" dirty="0">
                <a:solidFill>
                  <a:srgbClr val="00006B"/>
                </a:solidFill>
                <a:latin typeface="Times New Roman"/>
                <a:cs typeface="Times New Roman"/>
              </a:rPr>
              <a:t> </a:t>
            </a:r>
            <a:r>
              <a:rPr sz="2000" b="1" i="1" dirty="0">
                <a:solidFill>
                  <a:srgbClr val="00006B"/>
                </a:solidFill>
                <a:latin typeface="Times New Roman"/>
                <a:cs typeface="Times New Roman"/>
              </a:rPr>
              <a:t>breeds</a:t>
            </a:r>
            <a:endParaRPr sz="2000">
              <a:latin typeface="Times New Roman"/>
              <a:cs typeface="Times New Roman"/>
            </a:endParaRPr>
          </a:p>
        </p:txBody>
      </p:sp>
      <p:sp>
        <p:nvSpPr>
          <p:cNvPr id="23" name="object 23"/>
          <p:cNvSpPr/>
          <p:nvPr/>
        </p:nvSpPr>
        <p:spPr>
          <a:xfrm>
            <a:off x="963167" y="4233670"/>
            <a:ext cx="2955035" cy="2540508"/>
          </a:xfrm>
          <a:prstGeom prst="rect">
            <a:avLst/>
          </a:prstGeom>
          <a:blipFill>
            <a:blip r:embed="rId3" cstate="print"/>
            <a:stretch>
              <a:fillRect/>
            </a:stretch>
          </a:blipFill>
        </p:spPr>
        <p:txBody>
          <a:bodyPr wrap="square" lIns="0" tIns="0" rIns="0" bIns="0" rtlCol="0"/>
          <a:lstStyle/>
          <a:p>
            <a:endParaRPr/>
          </a:p>
        </p:txBody>
      </p:sp>
      <p:sp>
        <p:nvSpPr>
          <p:cNvPr id="24" name="object 24"/>
          <p:cNvSpPr txBox="1">
            <a:spLocks noGrp="1"/>
          </p:cNvSpPr>
          <p:nvPr>
            <p:ph type="title"/>
          </p:nvPr>
        </p:nvSpPr>
        <p:spPr>
          <a:xfrm>
            <a:off x="1944370" y="403682"/>
            <a:ext cx="3869054" cy="1123315"/>
          </a:xfrm>
          <a:prstGeom prst="rect">
            <a:avLst/>
          </a:prstGeom>
        </p:spPr>
        <p:txBody>
          <a:bodyPr vert="horz" wrap="square" lIns="0" tIns="12700" rIns="0" bIns="0" rtlCol="0">
            <a:spAutoFit/>
          </a:bodyPr>
          <a:lstStyle/>
          <a:p>
            <a:pPr marL="12700" marR="5080">
              <a:lnSpc>
                <a:spcPct val="100000"/>
              </a:lnSpc>
              <a:spcBef>
                <a:spcPts val="100"/>
              </a:spcBef>
            </a:pPr>
            <a:r>
              <a:rPr spc="-10" dirty="0"/>
              <a:t>Bullmastiff </a:t>
            </a:r>
            <a:r>
              <a:rPr dirty="0"/>
              <a:t>/</a:t>
            </a:r>
            <a:r>
              <a:rPr spc="-30" dirty="0"/>
              <a:t> </a:t>
            </a:r>
            <a:r>
              <a:rPr spc="-15" dirty="0"/>
              <a:t>Mastiff  </a:t>
            </a:r>
            <a:r>
              <a:rPr i="1" spc="-5" dirty="0"/>
              <a:t>Comparison</a:t>
            </a:r>
          </a:p>
        </p:txBody>
      </p:sp>
      <p:sp>
        <p:nvSpPr>
          <p:cNvPr id="25" name="object 25"/>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691692" y="1741170"/>
            <a:ext cx="7936230" cy="4904105"/>
          </a:xfrm>
          <a:prstGeom prst="rect">
            <a:avLst/>
          </a:prstGeom>
        </p:spPr>
        <p:txBody>
          <a:bodyPr vert="horz" wrap="square" lIns="0" tIns="35560" rIns="0" bIns="0" rtlCol="0">
            <a:spAutoFit/>
          </a:bodyPr>
          <a:lstStyle/>
          <a:p>
            <a:pPr marL="238125" marR="141605" indent="-225425">
              <a:lnSpc>
                <a:spcPts val="2280"/>
              </a:lnSpc>
              <a:spcBef>
                <a:spcPts val="28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 Peerless </a:t>
            </a:r>
            <a:r>
              <a:rPr sz="2000" b="1" i="1" spc="-10" dirty="0">
                <a:solidFill>
                  <a:srgbClr val="00006B"/>
                </a:solidFill>
                <a:latin typeface="Times New Roman"/>
                <a:cs typeface="Times New Roman"/>
              </a:rPr>
              <a:t>Protector, </a:t>
            </a:r>
            <a:r>
              <a:rPr sz="2000" b="1" i="1" dirty="0">
                <a:solidFill>
                  <a:srgbClr val="00006B"/>
                </a:solidFill>
                <a:latin typeface="Times New Roman"/>
                <a:cs typeface="Times New Roman"/>
              </a:rPr>
              <a:t>Jack Shastid &amp; Geraldine Roach</a:t>
            </a:r>
            <a:r>
              <a:rPr sz="2000" b="1" i="1" spc="-225" dirty="0">
                <a:solidFill>
                  <a:srgbClr val="00006B"/>
                </a:solidFill>
                <a:latin typeface="Times New Roman"/>
                <a:cs typeface="Times New Roman"/>
              </a:rPr>
              <a:t> </a:t>
            </a:r>
            <a:r>
              <a:rPr sz="2000" b="1" i="1" dirty="0">
                <a:solidFill>
                  <a:srgbClr val="00006B"/>
                </a:solidFill>
                <a:latin typeface="Times New Roman"/>
                <a:cs typeface="Times New Roman"/>
              </a:rPr>
              <a:t>c.  </a:t>
            </a:r>
            <a:r>
              <a:rPr sz="2000" b="1" i="1" spc="5" dirty="0">
                <a:solidFill>
                  <a:srgbClr val="00006B"/>
                </a:solidFill>
                <a:latin typeface="Times New Roman"/>
                <a:cs typeface="Times New Roman"/>
              </a:rPr>
              <a:t>1999</a:t>
            </a:r>
            <a:endParaRPr sz="2000">
              <a:latin typeface="Times New Roman"/>
              <a:cs typeface="Times New Roman"/>
            </a:endParaRPr>
          </a:p>
          <a:p>
            <a:pPr marL="238125" indent="-225425">
              <a:lnSpc>
                <a:spcPct val="100000"/>
              </a:lnSpc>
              <a:spcBef>
                <a:spcPts val="78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Manual, </a:t>
            </a:r>
            <a:r>
              <a:rPr sz="2000" b="1" i="1" spc="-5" dirty="0">
                <a:solidFill>
                  <a:srgbClr val="00006B"/>
                </a:solidFill>
                <a:latin typeface="Times New Roman"/>
                <a:cs typeface="Times New Roman"/>
              </a:rPr>
              <a:t>Bill </a:t>
            </a:r>
            <a:r>
              <a:rPr sz="2000" b="1" i="1" spc="-25" dirty="0">
                <a:solidFill>
                  <a:srgbClr val="00006B"/>
                </a:solidFill>
                <a:latin typeface="Times New Roman"/>
                <a:cs typeface="Times New Roman"/>
              </a:rPr>
              <a:t>Walkey </a:t>
            </a:r>
            <a:r>
              <a:rPr sz="2000" b="1" i="1" dirty="0">
                <a:solidFill>
                  <a:srgbClr val="00006B"/>
                </a:solidFill>
                <a:latin typeface="Times New Roman"/>
                <a:cs typeface="Times New Roman"/>
              </a:rPr>
              <a:t>c.1999 2nd</a:t>
            </a:r>
            <a:r>
              <a:rPr sz="2000" b="1" i="1" spc="-170" dirty="0">
                <a:solidFill>
                  <a:srgbClr val="00006B"/>
                </a:solidFill>
                <a:latin typeface="Times New Roman"/>
                <a:cs typeface="Times New Roman"/>
              </a:rPr>
              <a:t> </a:t>
            </a:r>
            <a:r>
              <a:rPr sz="2000" b="1" i="1" spc="-5" dirty="0">
                <a:solidFill>
                  <a:srgbClr val="00006B"/>
                </a:solidFill>
                <a:latin typeface="Times New Roman"/>
                <a:cs typeface="Times New Roman"/>
              </a:rPr>
              <a:t>edition</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L.B.Hubbard c.</a:t>
            </a:r>
            <a:r>
              <a:rPr sz="2000" b="1" i="1" spc="-105" dirty="0">
                <a:solidFill>
                  <a:srgbClr val="00006B"/>
                </a:solidFill>
                <a:latin typeface="Times New Roman"/>
                <a:cs typeface="Times New Roman"/>
              </a:rPr>
              <a:t> </a:t>
            </a:r>
            <a:r>
              <a:rPr sz="2000" b="1" i="1" dirty="0">
                <a:solidFill>
                  <a:srgbClr val="00006B"/>
                </a:solidFill>
                <a:latin typeface="Times New Roman"/>
                <a:cs typeface="Times New Roman"/>
              </a:rPr>
              <a:t>1986</a:t>
            </a:r>
            <a:endParaRPr sz="2000">
              <a:latin typeface="Times New Roman"/>
              <a:cs typeface="Times New Roman"/>
            </a:endParaRPr>
          </a:p>
          <a:p>
            <a:pPr marL="238125" indent="-225425">
              <a:lnSpc>
                <a:spcPct val="100000"/>
              </a:lnSpc>
              <a:spcBef>
                <a:spcPts val="844"/>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Fancier's Manual, </a:t>
            </a:r>
            <a:r>
              <a:rPr sz="2000" b="1" i="1" spc="-5" dirty="0">
                <a:solidFill>
                  <a:srgbClr val="00006B"/>
                </a:solidFill>
                <a:latin typeface="Times New Roman"/>
                <a:cs typeface="Times New Roman"/>
              </a:rPr>
              <a:t>Bill </a:t>
            </a:r>
            <a:r>
              <a:rPr sz="2000" b="1" i="1" spc="-25" dirty="0">
                <a:solidFill>
                  <a:srgbClr val="00006B"/>
                </a:solidFill>
                <a:latin typeface="Times New Roman"/>
                <a:cs typeface="Times New Roman"/>
              </a:rPr>
              <a:t>Walkey </a:t>
            </a:r>
            <a:r>
              <a:rPr sz="2000" b="1" i="1" dirty="0">
                <a:solidFill>
                  <a:srgbClr val="00006B"/>
                </a:solidFill>
                <a:latin typeface="Times New Roman"/>
                <a:cs typeface="Times New Roman"/>
              </a:rPr>
              <a:t>c.</a:t>
            </a:r>
            <a:r>
              <a:rPr sz="2000" b="1" i="1" spc="-155" dirty="0">
                <a:solidFill>
                  <a:srgbClr val="00006B"/>
                </a:solidFill>
                <a:latin typeface="Times New Roman"/>
                <a:cs typeface="Times New Roman"/>
              </a:rPr>
              <a:t> </a:t>
            </a:r>
            <a:r>
              <a:rPr sz="2000" b="1" i="1" spc="5" dirty="0">
                <a:solidFill>
                  <a:srgbClr val="00006B"/>
                </a:solidFill>
                <a:latin typeface="Times New Roman"/>
                <a:cs typeface="Times New Roman"/>
              </a:rPr>
              <a:t>1992</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Everyone's Guide to the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Carol Beans c.</a:t>
            </a:r>
            <a:r>
              <a:rPr sz="2000" b="1" i="1" spc="-150" dirty="0">
                <a:solidFill>
                  <a:srgbClr val="00006B"/>
                </a:solidFill>
                <a:latin typeface="Times New Roman"/>
                <a:cs typeface="Times New Roman"/>
              </a:rPr>
              <a:t> </a:t>
            </a:r>
            <a:r>
              <a:rPr sz="2000" b="1" i="1" dirty="0">
                <a:solidFill>
                  <a:srgbClr val="00006B"/>
                </a:solidFill>
                <a:latin typeface="Times New Roman"/>
                <a:cs typeface="Times New Roman"/>
              </a:rPr>
              <a:t>1997</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spc="-5" dirty="0">
                <a:solidFill>
                  <a:srgbClr val="00006B"/>
                </a:solidFill>
                <a:latin typeface="Times New Roman"/>
                <a:cs typeface="Times New Roman"/>
              </a:rPr>
              <a:t>Bullmastiffs </a:t>
            </a:r>
            <a:r>
              <a:rPr sz="2000" b="1" i="1" spc="-40" dirty="0">
                <a:solidFill>
                  <a:srgbClr val="00006B"/>
                </a:solidFill>
                <a:latin typeface="Times New Roman"/>
                <a:cs typeface="Times New Roman"/>
              </a:rPr>
              <a:t>Today, </a:t>
            </a:r>
            <a:r>
              <a:rPr sz="2000" b="1" i="1" spc="-25" dirty="0">
                <a:solidFill>
                  <a:srgbClr val="00006B"/>
                </a:solidFill>
                <a:latin typeface="Times New Roman"/>
                <a:cs typeface="Times New Roman"/>
              </a:rPr>
              <a:t>Lyn </a:t>
            </a:r>
            <a:r>
              <a:rPr sz="2000" b="1" i="1" dirty="0">
                <a:solidFill>
                  <a:srgbClr val="00006B"/>
                </a:solidFill>
                <a:latin typeface="Times New Roman"/>
                <a:cs typeface="Times New Roman"/>
              </a:rPr>
              <a:t>Pratt c.</a:t>
            </a:r>
            <a:r>
              <a:rPr sz="2000" b="1" i="1" spc="-45" dirty="0">
                <a:solidFill>
                  <a:srgbClr val="00006B"/>
                </a:solidFill>
                <a:latin typeface="Times New Roman"/>
                <a:cs typeface="Times New Roman"/>
              </a:rPr>
              <a:t> </a:t>
            </a:r>
            <a:r>
              <a:rPr sz="2000" b="1" i="1" dirty="0">
                <a:solidFill>
                  <a:srgbClr val="00006B"/>
                </a:solidFill>
                <a:latin typeface="Times New Roman"/>
                <a:cs typeface="Times New Roman"/>
              </a:rPr>
              <a:t>1996</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 A Breeder's Guide, </a:t>
            </a:r>
            <a:r>
              <a:rPr sz="2000" b="1" i="1" spc="-55" dirty="0">
                <a:solidFill>
                  <a:srgbClr val="00006B"/>
                </a:solidFill>
                <a:latin typeface="Times New Roman"/>
                <a:cs typeface="Times New Roman"/>
              </a:rPr>
              <a:t>Vol. </a:t>
            </a:r>
            <a:r>
              <a:rPr sz="2000" b="1" i="1" dirty="0">
                <a:solidFill>
                  <a:srgbClr val="00006B"/>
                </a:solidFill>
                <a:latin typeface="Times New Roman"/>
                <a:cs typeface="Times New Roman"/>
              </a:rPr>
              <a:t>I David Hancock c.</a:t>
            </a:r>
            <a:r>
              <a:rPr sz="2000" b="1" i="1" spc="-310" dirty="0">
                <a:solidFill>
                  <a:srgbClr val="00006B"/>
                </a:solidFill>
                <a:latin typeface="Times New Roman"/>
                <a:cs typeface="Times New Roman"/>
              </a:rPr>
              <a:t> </a:t>
            </a:r>
            <a:r>
              <a:rPr sz="2000" b="1" i="1" dirty="0">
                <a:solidFill>
                  <a:srgbClr val="00006B"/>
                </a:solidFill>
                <a:latin typeface="Times New Roman"/>
                <a:cs typeface="Times New Roman"/>
              </a:rPr>
              <a:t>1996</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Mastiff </a:t>
            </a:r>
            <a:r>
              <a:rPr sz="2000" b="1" i="1" dirty="0">
                <a:solidFill>
                  <a:srgbClr val="00006B"/>
                </a:solidFill>
                <a:latin typeface="Times New Roman"/>
                <a:cs typeface="Times New Roman"/>
              </a:rPr>
              <a:t>and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Handbook, Douglas </a:t>
            </a:r>
            <a:r>
              <a:rPr sz="2000" b="1" i="1" spc="-10" dirty="0">
                <a:solidFill>
                  <a:srgbClr val="00006B"/>
                </a:solidFill>
                <a:latin typeface="Times New Roman"/>
                <a:cs typeface="Times New Roman"/>
              </a:rPr>
              <a:t>Oliff </a:t>
            </a:r>
            <a:r>
              <a:rPr sz="2000" b="1" i="1" dirty="0">
                <a:solidFill>
                  <a:srgbClr val="00006B"/>
                </a:solidFill>
                <a:latin typeface="Times New Roman"/>
                <a:cs typeface="Times New Roman"/>
              </a:rPr>
              <a:t>c.</a:t>
            </a:r>
            <a:r>
              <a:rPr sz="2000" b="1" i="1" spc="-185" dirty="0">
                <a:solidFill>
                  <a:srgbClr val="00006B"/>
                </a:solidFill>
                <a:latin typeface="Times New Roman"/>
                <a:cs typeface="Times New Roman"/>
              </a:rPr>
              <a:t> </a:t>
            </a:r>
            <a:r>
              <a:rPr sz="2000" b="1" i="1" dirty="0">
                <a:solidFill>
                  <a:srgbClr val="00006B"/>
                </a:solidFill>
                <a:latin typeface="Times New Roman"/>
                <a:cs typeface="Times New Roman"/>
              </a:rPr>
              <a:t>1988</a:t>
            </a:r>
            <a:endParaRPr sz="2000">
              <a:latin typeface="Times New Roman"/>
              <a:cs typeface="Times New Roman"/>
            </a:endParaRPr>
          </a:p>
          <a:p>
            <a:pPr marL="238125" indent="-225425">
              <a:lnSpc>
                <a:spcPts val="234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Raising a </a:t>
            </a:r>
            <a:r>
              <a:rPr sz="2000" b="1" i="1" spc="-5" dirty="0">
                <a:solidFill>
                  <a:srgbClr val="00006B"/>
                </a:solidFill>
                <a:latin typeface="Times New Roman"/>
                <a:cs typeface="Times New Roman"/>
              </a:rPr>
              <a:t>Bullmastiff </a:t>
            </a:r>
            <a:r>
              <a:rPr sz="2000" b="1" i="1" spc="-10" dirty="0">
                <a:solidFill>
                  <a:srgbClr val="00006B"/>
                </a:solidFill>
                <a:latin typeface="Times New Roman"/>
                <a:cs typeface="Times New Roman"/>
              </a:rPr>
              <a:t>Puppy, </a:t>
            </a:r>
            <a:r>
              <a:rPr sz="2000" b="1" i="1" dirty="0">
                <a:solidFill>
                  <a:srgbClr val="00006B"/>
                </a:solidFill>
                <a:latin typeface="Times New Roman"/>
                <a:cs typeface="Times New Roman"/>
              </a:rPr>
              <a:t>Mona </a:t>
            </a:r>
            <a:r>
              <a:rPr sz="2000" b="1" i="1" spc="-10" dirty="0">
                <a:solidFill>
                  <a:srgbClr val="00006B"/>
                </a:solidFill>
                <a:latin typeface="Times New Roman"/>
                <a:cs typeface="Times New Roman"/>
              </a:rPr>
              <a:t>Lindau-Webb </a:t>
            </a:r>
            <a:r>
              <a:rPr sz="2000" b="1" i="1" dirty="0">
                <a:solidFill>
                  <a:srgbClr val="00006B"/>
                </a:solidFill>
                <a:latin typeface="Times New Roman"/>
                <a:cs typeface="Times New Roman"/>
              </a:rPr>
              <a:t>c. </a:t>
            </a:r>
            <a:r>
              <a:rPr sz="2000" b="1" i="1" spc="5" dirty="0">
                <a:solidFill>
                  <a:srgbClr val="00006B"/>
                </a:solidFill>
                <a:latin typeface="Times New Roman"/>
                <a:cs typeface="Times New Roman"/>
              </a:rPr>
              <a:t>1997 </a:t>
            </a:r>
            <a:r>
              <a:rPr sz="2000" b="1" i="1" spc="-15" dirty="0">
                <a:solidFill>
                  <a:srgbClr val="00006B"/>
                </a:solidFill>
                <a:latin typeface="Times New Roman"/>
                <a:cs typeface="Times New Roman"/>
              </a:rPr>
              <a:t>(Available</a:t>
            </a:r>
            <a:r>
              <a:rPr sz="2000" b="1" i="1" spc="-229" dirty="0">
                <a:solidFill>
                  <a:srgbClr val="00006B"/>
                </a:solidFill>
                <a:latin typeface="Times New Roman"/>
                <a:cs typeface="Times New Roman"/>
              </a:rPr>
              <a:t> </a:t>
            </a:r>
            <a:r>
              <a:rPr sz="2000" b="1" i="1" dirty="0">
                <a:solidFill>
                  <a:srgbClr val="00006B"/>
                </a:solidFill>
                <a:latin typeface="Times New Roman"/>
                <a:cs typeface="Times New Roman"/>
              </a:rPr>
              <a:t>from</a:t>
            </a:r>
            <a:endParaRPr sz="2000">
              <a:latin typeface="Times New Roman"/>
              <a:cs typeface="Times New Roman"/>
            </a:endParaRPr>
          </a:p>
          <a:p>
            <a:pPr marL="238125">
              <a:lnSpc>
                <a:spcPts val="2340"/>
              </a:lnSpc>
            </a:pPr>
            <a:r>
              <a:rPr sz="2000" b="1" i="1" spc="-5" dirty="0">
                <a:solidFill>
                  <a:srgbClr val="00006B"/>
                </a:solidFill>
                <a:latin typeface="Times New Roman"/>
                <a:cs typeface="Times New Roman"/>
              </a:rPr>
              <a:t>Ms. </a:t>
            </a:r>
            <a:r>
              <a:rPr sz="2000" b="1" i="1" spc="-40" dirty="0">
                <a:solidFill>
                  <a:srgbClr val="00006B"/>
                </a:solidFill>
                <a:latin typeface="Times New Roman"/>
                <a:cs typeface="Times New Roman"/>
              </a:rPr>
              <a:t>Webb </a:t>
            </a:r>
            <a:r>
              <a:rPr sz="2000" b="1" i="1" dirty="0">
                <a:solidFill>
                  <a:srgbClr val="00006B"/>
                </a:solidFill>
                <a:latin typeface="Times New Roman"/>
                <a:cs typeface="Times New Roman"/>
              </a:rPr>
              <a:t>at</a:t>
            </a:r>
            <a:r>
              <a:rPr sz="2000" b="1" i="1" spc="-45" dirty="0">
                <a:solidFill>
                  <a:srgbClr val="00006B"/>
                </a:solidFill>
                <a:latin typeface="Times New Roman"/>
                <a:cs typeface="Times New Roman"/>
              </a:rPr>
              <a:t> </a:t>
            </a:r>
            <a:r>
              <a:rPr sz="2000" b="1" i="1" spc="-5" dirty="0">
                <a:solidFill>
                  <a:srgbClr val="00006B"/>
                </a:solidFill>
                <a:latin typeface="Times New Roman"/>
                <a:cs typeface="Times New Roman"/>
              </a:rPr>
              <a:t>tikiwiki@mindspring.com)</a:t>
            </a:r>
            <a:endParaRPr sz="2000">
              <a:latin typeface="Times New Roman"/>
              <a:cs typeface="Times New Roman"/>
            </a:endParaRPr>
          </a:p>
          <a:p>
            <a:pPr marL="238125" marR="78105" indent="-225425">
              <a:lnSpc>
                <a:spcPts val="2280"/>
              </a:lnSpc>
              <a:spcBef>
                <a:spcPts val="1019"/>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Millenium </a:t>
            </a:r>
            <a:r>
              <a:rPr sz="2000" b="1" i="1" dirty="0">
                <a:solidFill>
                  <a:srgbClr val="00006B"/>
                </a:solidFill>
                <a:latin typeface="Times New Roman"/>
                <a:cs typeface="Times New Roman"/>
              </a:rPr>
              <a:t>Book of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Champions, Published in England</a:t>
            </a:r>
            <a:r>
              <a:rPr sz="2000" b="1" i="1" spc="-170" dirty="0">
                <a:solidFill>
                  <a:srgbClr val="00006B"/>
                </a:solidFill>
                <a:latin typeface="Times New Roman"/>
                <a:cs typeface="Times New Roman"/>
              </a:rPr>
              <a:t> </a:t>
            </a:r>
            <a:r>
              <a:rPr sz="2000" b="1" i="1" dirty="0">
                <a:solidFill>
                  <a:srgbClr val="00006B"/>
                </a:solidFill>
                <a:latin typeface="Times New Roman"/>
                <a:cs typeface="Times New Roman"/>
              </a:rPr>
              <a:t>c.  </a:t>
            </a:r>
            <a:r>
              <a:rPr sz="2000" b="1" i="1" spc="5" dirty="0">
                <a:solidFill>
                  <a:srgbClr val="00006B"/>
                </a:solidFill>
                <a:latin typeface="Times New Roman"/>
                <a:cs typeface="Times New Roman"/>
              </a:rPr>
              <a:t>1999</a:t>
            </a:r>
            <a:endParaRPr sz="2000">
              <a:latin typeface="Times New Roman"/>
              <a:cs typeface="Times New Roman"/>
            </a:endParaRPr>
          </a:p>
        </p:txBody>
      </p:sp>
      <p:sp>
        <p:nvSpPr>
          <p:cNvPr id="22" name="object 22"/>
          <p:cNvSpPr txBox="1">
            <a:spLocks noGrp="1"/>
          </p:cNvSpPr>
          <p:nvPr>
            <p:ph type="title"/>
          </p:nvPr>
        </p:nvSpPr>
        <p:spPr>
          <a:xfrm>
            <a:off x="1944370" y="403682"/>
            <a:ext cx="5032375" cy="1123315"/>
          </a:xfrm>
          <a:prstGeom prst="rect">
            <a:avLst/>
          </a:prstGeom>
        </p:spPr>
        <p:txBody>
          <a:bodyPr vert="horz" wrap="square" lIns="0" tIns="12700" rIns="0" bIns="0" rtlCol="0">
            <a:spAutoFit/>
          </a:bodyPr>
          <a:lstStyle/>
          <a:p>
            <a:pPr marL="12700" marR="5080">
              <a:lnSpc>
                <a:spcPct val="100000"/>
              </a:lnSpc>
              <a:spcBef>
                <a:spcPts val="100"/>
              </a:spcBef>
            </a:pPr>
            <a:r>
              <a:rPr spc="-5" dirty="0"/>
              <a:t>Recommended</a:t>
            </a:r>
            <a:r>
              <a:rPr spc="-25" dirty="0"/>
              <a:t> </a:t>
            </a:r>
            <a:r>
              <a:rPr spc="-10" dirty="0"/>
              <a:t>Bullmastiff  </a:t>
            </a:r>
            <a:r>
              <a:rPr i="1" spc="-5" dirty="0"/>
              <a:t>Specific Reading</a:t>
            </a: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55142" y="1740763"/>
            <a:ext cx="7498080" cy="4857750"/>
          </a:xfrm>
          <a:prstGeom prst="rect">
            <a:avLst/>
          </a:prstGeom>
        </p:spPr>
        <p:txBody>
          <a:bodyPr vert="horz" wrap="square" lIns="0" tIns="119380" rIns="0" bIns="0" rtlCol="0">
            <a:spAutoFit/>
          </a:bodyPr>
          <a:lstStyle/>
          <a:p>
            <a:pPr marL="238125" indent="-225425">
              <a:lnSpc>
                <a:spcPct val="100000"/>
              </a:lnSpc>
              <a:spcBef>
                <a:spcPts val="9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Canine </a:t>
            </a:r>
            <a:r>
              <a:rPr sz="2000" b="1" i="1" spc="-20" dirty="0">
                <a:solidFill>
                  <a:srgbClr val="00006B"/>
                </a:solidFill>
                <a:latin typeface="Times New Roman"/>
                <a:cs typeface="Times New Roman"/>
              </a:rPr>
              <a:t>Terminology</a:t>
            </a:r>
            <a:r>
              <a:rPr sz="2000" b="1" i="1" spc="-55" dirty="0">
                <a:solidFill>
                  <a:srgbClr val="00006B"/>
                </a:solidFill>
                <a:latin typeface="Times New Roman"/>
                <a:cs typeface="Times New Roman"/>
              </a:rPr>
              <a:t> </a:t>
            </a:r>
            <a:r>
              <a:rPr sz="2000" b="1" i="1" dirty="0">
                <a:solidFill>
                  <a:srgbClr val="00006B"/>
                </a:solidFill>
                <a:latin typeface="Times New Roman"/>
                <a:cs typeface="Times New Roman"/>
              </a:rPr>
              <a:t>(Spira)</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Dog </a:t>
            </a:r>
            <a:r>
              <a:rPr sz="2000" b="1" i="1" spc="-5" dirty="0">
                <a:solidFill>
                  <a:srgbClr val="00006B"/>
                </a:solidFill>
                <a:latin typeface="Times New Roman"/>
                <a:cs typeface="Times New Roman"/>
              </a:rPr>
              <a:t>in Action</a:t>
            </a:r>
            <a:r>
              <a:rPr sz="2000" b="1" i="1" spc="-110" dirty="0">
                <a:solidFill>
                  <a:srgbClr val="00006B"/>
                </a:solidFill>
                <a:latin typeface="Times New Roman"/>
                <a:cs typeface="Times New Roman"/>
              </a:rPr>
              <a:t> </a:t>
            </a:r>
            <a:r>
              <a:rPr sz="2000" b="1" i="1" dirty="0">
                <a:solidFill>
                  <a:srgbClr val="00006B"/>
                </a:solidFill>
                <a:latin typeface="Times New Roman"/>
                <a:cs typeface="Times New Roman"/>
              </a:rPr>
              <a:t>(McDowell)</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spc="5" dirty="0">
                <a:solidFill>
                  <a:srgbClr val="00006B"/>
                </a:solidFill>
                <a:latin typeface="Times New Roman"/>
                <a:cs typeface="Times New Roman"/>
              </a:rPr>
              <a:t>Dog </a:t>
            </a:r>
            <a:r>
              <a:rPr sz="2000" b="1" i="1" dirty="0">
                <a:solidFill>
                  <a:srgbClr val="00006B"/>
                </a:solidFill>
                <a:latin typeface="Times New Roman"/>
                <a:cs typeface="Times New Roman"/>
              </a:rPr>
              <a:t>Steps</a:t>
            </a:r>
            <a:r>
              <a:rPr sz="2000" b="1" i="1" spc="-45" dirty="0">
                <a:solidFill>
                  <a:srgbClr val="00006B"/>
                </a:solidFill>
                <a:latin typeface="Times New Roman"/>
                <a:cs typeface="Times New Roman"/>
              </a:rPr>
              <a:t> </a:t>
            </a:r>
            <a:r>
              <a:rPr sz="2000" b="1" i="1" dirty="0">
                <a:solidFill>
                  <a:srgbClr val="00006B"/>
                </a:solidFill>
                <a:latin typeface="Times New Roman"/>
                <a:cs typeface="Times New Roman"/>
              </a:rPr>
              <a:t>(Elliot)</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Born </a:t>
            </a:r>
            <a:r>
              <a:rPr sz="2000" b="1" i="1" spc="-5" dirty="0">
                <a:solidFill>
                  <a:srgbClr val="00006B"/>
                </a:solidFill>
                <a:latin typeface="Times New Roman"/>
                <a:cs typeface="Times New Roman"/>
              </a:rPr>
              <a:t>to </a:t>
            </a:r>
            <a:r>
              <a:rPr sz="2000" b="1" i="1" spc="-25" dirty="0">
                <a:solidFill>
                  <a:srgbClr val="00006B"/>
                </a:solidFill>
                <a:latin typeface="Times New Roman"/>
                <a:cs typeface="Times New Roman"/>
              </a:rPr>
              <a:t>Win</a:t>
            </a:r>
            <a:r>
              <a:rPr sz="2000" b="1" i="1" spc="-55" dirty="0">
                <a:solidFill>
                  <a:srgbClr val="00006B"/>
                </a:solidFill>
                <a:latin typeface="Times New Roman"/>
                <a:cs typeface="Times New Roman"/>
              </a:rPr>
              <a:t> </a:t>
            </a:r>
            <a:r>
              <a:rPr sz="2000" b="1" i="1" spc="-10" dirty="0">
                <a:solidFill>
                  <a:srgbClr val="00006B"/>
                </a:solidFill>
                <a:latin typeface="Times New Roman"/>
                <a:cs typeface="Times New Roman"/>
              </a:rPr>
              <a:t>(Trotter)</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spc="-15" dirty="0">
                <a:solidFill>
                  <a:srgbClr val="00006B"/>
                </a:solidFill>
                <a:latin typeface="Times New Roman"/>
                <a:cs typeface="Times New Roman"/>
              </a:rPr>
              <a:t>Tricks </a:t>
            </a:r>
            <a:r>
              <a:rPr sz="2000" b="1" i="1" dirty="0">
                <a:solidFill>
                  <a:srgbClr val="00006B"/>
                </a:solidFill>
                <a:latin typeface="Times New Roman"/>
                <a:cs typeface="Times New Roman"/>
              </a:rPr>
              <a:t>of the </a:t>
            </a:r>
            <a:r>
              <a:rPr sz="2000" b="1" i="1" spc="-15" dirty="0">
                <a:solidFill>
                  <a:srgbClr val="00006B"/>
                </a:solidFill>
                <a:latin typeface="Times New Roman"/>
                <a:cs typeface="Times New Roman"/>
              </a:rPr>
              <a:t>Trade</a:t>
            </a:r>
            <a:r>
              <a:rPr sz="2000" b="1" i="1" spc="-50" dirty="0">
                <a:solidFill>
                  <a:srgbClr val="00006B"/>
                </a:solidFill>
                <a:latin typeface="Times New Roman"/>
                <a:cs typeface="Times New Roman"/>
              </a:rPr>
              <a:t> </a:t>
            </a:r>
            <a:r>
              <a:rPr sz="2000" b="1" i="1" dirty="0">
                <a:solidFill>
                  <a:srgbClr val="00006B"/>
                </a:solidFill>
                <a:latin typeface="Times New Roman"/>
                <a:cs typeface="Times New Roman"/>
              </a:rPr>
              <a:t>(Hastings)</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15" dirty="0">
                <a:solidFill>
                  <a:srgbClr val="00006B"/>
                </a:solidFill>
                <a:latin typeface="Times New Roman"/>
                <a:cs typeface="Times New Roman"/>
              </a:rPr>
              <a:t>Winning </a:t>
            </a:r>
            <a:r>
              <a:rPr sz="2000" b="1" i="1" dirty="0">
                <a:solidFill>
                  <a:srgbClr val="00006B"/>
                </a:solidFill>
                <a:latin typeface="Times New Roman"/>
                <a:cs typeface="Times New Roman"/>
              </a:rPr>
              <a:t>Edge</a:t>
            </a:r>
            <a:r>
              <a:rPr sz="2000" b="1" i="1" spc="-60" dirty="0">
                <a:solidFill>
                  <a:srgbClr val="00006B"/>
                </a:solidFill>
                <a:latin typeface="Times New Roman"/>
                <a:cs typeface="Times New Roman"/>
              </a:rPr>
              <a:t> </a:t>
            </a:r>
            <a:r>
              <a:rPr sz="2000" b="1" i="1" dirty="0">
                <a:solidFill>
                  <a:srgbClr val="00006B"/>
                </a:solidFill>
                <a:latin typeface="Times New Roman"/>
                <a:cs typeface="Times New Roman"/>
              </a:rPr>
              <a:t>(Alston)</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New </a:t>
            </a:r>
            <a:r>
              <a:rPr sz="2000" b="1" i="1" spc="-5" dirty="0">
                <a:solidFill>
                  <a:srgbClr val="00006B"/>
                </a:solidFill>
                <a:latin typeface="Times New Roman"/>
                <a:cs typeface="Times New Roman"/>
              </a:rPr>
              <a:t>Secrets </a:t>
            </a:r>
            <a:r>
              <a:rPr sz="2000" b="1" i="1" dirty="0">
                <a:solidFill>
                  <a:srgbClr val="00006B"/>
                </a:solidFill>
                <a:latin typeface="Times New Roman"/>
                <a:cs typeface="Times New Roman"/>
              </a:rPr>
              <a:t>of Successful Show </a:t>
            </a:r>
            <a:r>
              <a:rPr sz="2000" b="1" i="1" spc="5" dirty="0">
                <a:solidFill>
                  <a:srgbClr val="00006B"/>
                </a:solidFill>
                <a:latin typeface="Times New Roman"/>
                <a:cs typeface="Times New Roman"/>
              </a:rPr>
              <a:t>Dog </a:t>
            </a:r>
            <a:r>
              <a:rPr sz="2000" b="1" i="1" dirty="0">
                <a:solidFill>
                  <a:srgbClr val="00006B"/>
                </a:solidFill>
                <a:latin typeface="Times New Roman"/>
                <a:cs typeface="Times New Roman"/>
              </a:rPr>
              <a:t>Handling</a:t>
            </a:r>
            <a:r>
              <a:rPr sz="2000" b="1" i="1" spc="-140" dirty="0">
                <a:solidFill>
                  <a:srgbClr val="00006B"/>
                </a:solidFill>
                <a:latin typeface="Times New Roman"/>
                <a:cs typeface="Times New Roman"/>
              </a:rPr>
              <a:t> </a:t>
            </a:r>
            <a:r>
              <a:rPr sz="2000" b="1" i="1" dirty="0">
                <a:solidFill>
                  <a:srgbClr val="00006B"/>
                </a:solidFill>
                <a:latin typeface="Times New Roman"/>
                <a:cs typeface="Times New Roman"/>
              </a:rPr>
              <a:t>(Green)</a:t>
            </a:r>
            <a:endParaRPr sz="2000">
              <a:latin typeface="Times New Roman"/>
              <a:cs typeface="Times New Roman"/>
            </a:endParaRPr>
          </a:p>
          <a:p>
            <a:pPr marL="238125" marR="5080" indent="-225425">
              <a:lnSpc>
                <a:spcPct val="100000"/>
              </a:lnSpc>
              <a:spcBef>
                <a:spcPts val="845"/>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Joy </a:t>
            </a:r>
            <a:r>
              <a:rPr sz="2000" b="1" i="1" dirty="0">
                <a:solidFill>
                  <a:srgbClr val="00006B"/>
                </a:solidFill>
                <a:latin typeface="Times New Roman"/>
                <a:cs typeface="Times New Roman"/>
              </a:rPr>
              <a:t>of Breeding </a:t>
            </a:r>
            <a:r>
              <a:rPr sz="2000" b="1" i="1" spc="-50" dirty="0">
                <a:solidFill>
                  <a:srgbClr val="00006B"/>
                </a:solidFill>
                <a:latin typeface="Times New Roman"/>
                <a:cs typeface="Times New Roman"/>
              </a:rPr>
              <a:t>Your </a:t>
            </a:r>
            <a:r>
              <a:rPr sz="2000" b="1" i="1" dirty="0">
                <a:solidFill>
                  <a:srgbClr val="00006B"/>
                </a:solidFill>
                <a:latin typeface="Times New Roman"/>
                <a:cs typeface="Times New Roman"/>
              </a:rPr>
              <a:t>Own Show </a:t>
            </a:r>
            <a:r>
              <a:rPr sz="2000" b="1" i="1" spc="5" dirty="0">
                <a:solidFill>
                  <a:srgbClr val="00006B"/>
                </a:solidFill>
                <a:latin typeface="Times New Roman"/>
                <a:cs typeface="Times New Roman"/>
              </a:rPr>
              <a:t>Dog </a:t>
            </a:r>
            <a:r>
              <a:rPr sz="2000" b="1" i="1" dirty="0">
                <a:solidFill>
                  <a:srgbClr val="00006B"/>
                </a:solidFill>
                <a:latin typeface="Times New Roman"/>
                <a:cs typeface="Times New Roman"/>
              </a:rPr>
              <a:t>(Serance, Sammet,</a:t>
            </a:r>
            <a:r>
              <a:rPr sz="2000" b="1" i="1" spc="-204" dirty="0">
                <a:solidFill>
                  <a:srgbClr val="00006B"/>
                </a:solidFill>
                <a:latin typeface="Times New Roman"/>
                <a:cs typeface="Times New Roman"/>
              </a:rPr>
              <a:t> </a:t>
            </a:r>
            <a:r>
              <a:rPr sz="2000" b="1" i="1" spc="-10" dirty="0">
                <a:solidFill>
                  <a:srgbClr val="00006B"/>
                </a:solidFill>
                <a:latin typeface="Times New Roman"/>
                <a:cs typeface="Times New Roman"/>
              </a:rPr>
              <a:t>Gasow,  </a:t>
            </a:r>
            <a:r>
              <a:rPr sz="2000" b="1" i="1" dirty="0">
                <a:solidFill>
                  <a:srgbClr val="00006B"/>
                </a:solidFill>
                <a:latin typeface="Times New Roman"/>
                <a:cs typeface="Times New Roman"/>
              </a:rPr>
              <a:t>Morden)</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Solving the </a:t>
            </a:r>
            <a:r>
              <a:rPr sz="2000" b="1" i="1" spc="-5" dirty="0">
                <a:solidFill>
                  <a:srgbClr val="00006B"/>
                </a:solidFill>
                <a:latin typeface="Times New Roman"/>
                <a:cs typeface="Times New Roman"/>
              </a:rPr>
              <a:t>Mysteries </a:t>
            </a:r>
            <a:r>
              <a:rPr sz="2000" b="1" i="1" dirty="0">
                <a:solidFill>
                  <a:srgbClr val="00006B"/>
                </a:solidFill>
                <a:latin typeface="Times New Roman"/>
                <a:cs typeface="Times New Roman"/>
              </a:rPr>
              <a:t>of </a:t>
            </a:r>
            <a:r>
              <a:rPr sz="2000" b="1" i="1" spc="-5" dirty="0">
                <a:solidFill>
                  <a:srgbClr val="00006B"/>
                </a:solidFill>
                <a:latin typeface="Times New Roman"/>
                <a:cs typeface="Times New Roman"/>
              </a:rPr>
              <a:t>Breed </a:t>
            </a:r>
            <a:r>
              <a:rPr sz="2000" b="1" i="1" spc="-20" dirty="0">
                <a:solidFill>
                  <a:srgbClr val="00006B"/>
                </a:solidFill>
                <a:latin typeface="Times New Roman"/>
                <a:cs typeface="Times New Roman"/>
              </a:rPr>
              <a:t>Type</a:t>
            </a:r>
            <a:r>
              <a:rPr sz="2000" b="1" i="1" spc="-75" dirty="0">
                <a:solidFill>
                  <a:srgbClr val="00006B"/>
                </a:solidFill>
                <a:latin typeface="Times New Roman"/>
                <a:cs typeface="Times New Roman"/>
              </a:rPr>
              <a:t> </a:t>
            </a:r>
            <a:r>
              <a:rPr sz="2000" b="1" i="1" dirty="0">
                <a:solidFill>
                  <a:srgbClr val="00006B"/>
                </a:solidFill>
                <a:latin typeface="Times New Roman"/>
                <a:cs typeface="Times New Roman"/>
              </a:rPr>
              <a:t>(Beauchamp)</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Breeding </a:t>
            </a:r>
            <a:r>
              <a:rPr sz="2000" b="1" i="1" spc="-5" dirty="0">
                <a:solidFill>
                  <a:srgbClr val="00006B"/>
                </a:solidFill>
                <a:latin typeface="Times New Roman"/>
                <a:cs typeface="Times New Roman"/>
              </a:rPr>
              <a:t>Better </a:t>
            </a:r>
            <a:r>
              <a:rPr sz="2000" b="1" i="1" dirty="0">
                <a:solidFill>
                  <a:srgbClr val="00006B"/>
                </a:solidFill>
                <a:latin typeface="Times New Roman"/>
                <a:cs typeface="Times New Roman"/>
              </a:rPr>
              <a:t>Dogs</a:t>
            </a:r>
            <a:r>
              <a:rPr sz="2000" b="1" i="1" spc="-50" dirty="0">
                <a:solidFill>
                  <a:srgbClr val="00006B"/>
                </a:solidFill>
                <a:latin typeface="Times New Roman"/>
                <a:cs typeface="Times New Roman"/>
              </a:rPr>
              <a:t> </a:t>
            </a:r>
            <a:r>
              <a:rPr sz="2000" b="1" i="1" spc="-5" dirty="0">
                <a:solidFill>
                  <a:srgbClr val="00006B"/>
                </a:solidFill>
                <a:latin typeface="Times New Roman"/>
                <a:cs typeface="Times New Roman"/>
              </a:rPr>
              <a:t>(Battaglia)</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K-9 Structure and </a:t>
            </a:r>
            <a:r>
              <a:rPr sz="2000" b="1" i="1" spc="-15" dirty="0">
                <a:solidFill>
                  <a:srgbClr val="00006B"/>
                </a:solidFill>
                <a:latin typeface="Times New Roman"/>
                <a:cs typeface="Times New Roman"/>
              </a:rPr>
              <a:t>Terminology</a:t>
            </a:r>
            <a:r>
              <a:rPr sz="2000" b="1" i="1" spc="-105" dirty="0">
                <a:solidFill>
                  <a:srgbClr val="00006B"/>
                </a:solidFill>
                <a:latin typeface="Times New Roman"/>
                <a:cs typeface="Times New Roman"/>
              </a:rPr>
              <a:t> </a:t>
            </a:r>
            <a:r>
              <a:rPr sz="2000" b="1" i="1" dirty="0">
                <a:solidFill>
                  <a:srgbClr val="00006B"/>
                </a:solidFill>
                <a:latin typeface="Times New Roman"/>
                <a:cs typeface="Times New Roman"/>
              </a:rPr>
              <a:t>(Gilbert)</a:t>
            </a:r>
            <a:endParaRPr sz="2000">
              <a:latin typeface="Times New Roman"/>
              <a:cs typeface="Times New Roman"/>
            </a:endParaRPr>
          </a:p>
        </p:txBody>
      </p:sp>
      <p:sp>
        <p:nvSpPr>
          <p:cNvPr id="22" name="object 22"/>
          <p:cNvSpPr txBox="1">
            <a:spLocks noGrp="1"/>
          </p:cNvSpPr>
          <p:nvPr>
            <p:ph type="title"/>
          </p:nvPr>
        </p:nvSpPr>
        <p:spPr>
          <a:xfrm>
            <a:off x="1944370" y="952880"/>
            <a:ext cx="4483735" cy="574040"/>
          </a:xfrm>
          <a:prstGeom prst="rect">
            <a:avLst/>
          </a:prstGeom>
        </p:spPr>
        <p:txBody>
          <a:bodyPr vert="horz" wrap="square" lIns="0" tIns="12700" rIns="0" bIns="0" rtlCol="0">
            <a:spAutoFit/>
          </a:bodyPr>
          <a:lstStyle/>
          <a:p>
            <a:pPr marL="12700">
              <a:lnSpc>
                <a:spcPct val="100000"/>
              </a:lnSpc>
              <a:spcBef>
                <a:spcPts val="100"/>
              </a:spcBef>
            </a:pPr>
            <a:r>
              <a:rPr spc="-5" dirty="0"/>
              <a:t>Recommended</a:t>
            </a:r>
            <a:r>
              <a:rPr spc="-40" dirty="0"/>
              <a:t> </a:t>
            </a:r>
            <a:r>
              <a:rPr dirty="0"/>
              <a:t>Reading</a:t>
            </a: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65503" y="1844039"/>
            <a:ext cx="6426708" cy="484936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944370" y="952880"/>
            <a:ext cx="2501900" cy="574040"/>
          </a:xfrm>
          <a:prstGeom prst="rect">
            <a:avLst/>
          </a:prstGeom>
        </p:spPr>
        <p:txBody>
          <a:bodyPr vert="horz" wrap="square" lIns="0" tIns="12700" rIns="0" bIns="0" rtlCol="0">
            <a:spAutoFit/>
          </a:bodyPr>
          <a:lstStyle/>
          <a:p>
            <a:pPr marL="12700">
              <a:lnSpc>
                <a:spcPct val="100000"/>
              </a:lnSpc>
              <a:spcBef>
                <a:spcPts val="100"/>
              </a:spcBef>
            </a:pPr>
            <a:r>
              <a:rPr spc="-5" dirty="0"/>
              <a:t>Therapy</a:t>
            </a:r>
            <a:r>
              <a:rPr spc="-50" dirty="0"/>
              <a:t> </a:t>
            </a:r>
            <a:r>
              <a:rPr spc="-5" dirty="0"/>
              <a:t>Dog</a:t>
            </a:r>
          </a:p>
        </p:txBody>
      </p:sp>
      <p:sp>
        <p:nvSpPr>
          <p:cNvPr id="4" name="object 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914400" y="685800"/>
            <a:ext cx="4800601" cy="6858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dirty="0"/>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914400" y="2057400"/>
            <a:ext cx="3669791" cy="4401311"/>
          </a:xfrm>
          <a:prstGeom prst="rect">
            <a:avLst/>
          </a:prstGeom>
          <a:blipFill>
            <a:blip r:embed="rId2" cstate="print"/>
            <a:stretch>
              <a:fillRect/>
            </a:stretch>
          </a:blipFill>
        </p:spPr>
        <p:txBody>
          <a:bodyPr wrap="square" lIns="0" tIns="0" rIns="0" bIns="0" rtlCol="0"/>
          <a:lstStyle/>
          <a:p>
            <a:endParaRPr/>
          </a:p>
        </p:txBody>
      </p:sp>
      <p:sp>
        <p:nvSpPr>
          <p:cNvPr id="22" name="object 19"/>
          <p:cNvSpPr/>
          <p:nvPr/>
        </p:nvSpPr>
        <p:spPr>
          <a:xfrm>
            <a:off x="990600" y="762000"/>
            <a:ext cx="3429000" cy="6858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dirty="0"/>
          </a:p>
        </p:txBody>
      </p:sp>
      <p:sp>
        <p:nvSpPr>
          <p:cNvPr id="23" name="object 19"/>
          <p:cNvSpPr/>
          <p:nvPr/>
        </p:nvSpPr>
        <p:spPr>
          <a:xfrm>
            <a:off x="838200" y="609600"/>
            <a:ext cx="3657600" cy="6858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r>
              <a:rPr lang="en-US" sz="4000" b="1" i="1" dirty="0" smtClean="0">
                <a:solidFill>
                  <a:srgbClr val="000099"/>
                </a:solidFill>
                <a:latin typeface="Times New Roman" pitchFamily="18" charset="0"/>
                <a:cs typeface="Times New Roman" pitchFamily="18" charset="0"/>
              </a:rPr>
              <a:t> Best Friends</a:t>
            </a:r>
            <a:endParaRPr sz="4000" b="1" i="1" dirty="0">
              <a:solidFill>
                <a:srgbClr val="000099"/>
              </a:solidFill>
              <a:latin typeface="Times New Roman" pitchFamily="18" charset="0"/>
              <a:cs typeface="Times New Roman" pitchFamily="18" charset="0"/>
            </a:endParaRPr>
          </a:p>
        </p:txBody>
      </p:sp>
      <p:sp>
        <p:nvSpPr>
          <p:cNvPr id="24" name="object 21"/>
          <p:cNvSpPr/>
          <p:nvPr/>
        </p:nvSpPr>
        <p:spPr>
          <a:xfrm>
            <a:off x="4724400" y="2514600"/>
            <a:ext cx="4191000" cy="356616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71600" y="2590800"/>
            <a:ext cx="6553200" cy="32004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914400" y="914400"/>
            <a:ext cx="2518410" cy="391160"/>
          </a:xfrm>
          <a:prstGeom prst="rect">
            <a:avLst/>
          </a:prstGeom>
        </p:spPr>
        <p:txBody>
          <a:bodyPr vert="horz" wrap="square" lIns="0" tIns="12700" rIns="0" bIns="0" rtlCol="0">
            <a:spAutoFit/>
          </a:bodyPr>
          <a:lstStyle/>
          <a:p>
            <a:pPr marL="12700">
              <a:lnSpc>
                <a:spcPct val="100000"/>
              </a:lnSpc>
              <a:spcBef>
                <a:spcPts val="100"/>
              </a:spcBef>
            </a:pPr>
            <a:r>
              <a:rPr sz="2400" spc="-5" dirty="0"/>
              <a:t>Bullmastiff</a:t>
            </a:r>
            <a:r>
              <a:rPr sz="2400" spc="-90" dirty="0"/>
              <a:t> </a:t>
            </a:r>
            <a:r>
              <a:rPr sz="2400" dirty="0"/>
              <a:t>Puppies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95400" y="1981200"/>
            <a:ext cx="6737604" cy="40751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95400" y="609600"/>
            <a:ext cx="3978275" cy="391160"/>
          </a:xfrm>
          <a:prstGeom prst="rect">
            <a:avLst/>
          </a:prstGeom>
        </p:spPr>
        <p:txBody>
          <a:bodyPr vert="horz" wrap="square" lIns="0" tIns="12700" rIns="0" bIns="0" rtlCol="0">
            <a:spAutoFit/>
          </a:bodyPr>
          <a:lstStyle/>
          <a:p>
            <a:pPr marL="12700">
              <a:lnSpc>
                <a:spcPct val="100000"/>
              </a:lnSpc>
              <a:spcBef>
                <a:spcPts val="100"/>
              </a:spcBef>
            </a:pPr>
            <a:r>
              <a:rPr sz="2400" spc="-5" dirty="0"/>
              <a:t>Brindle, </a:t>
            </a:r>
            <a:r>
              <a:rPr sz="2400" dirty="0"/>
              <a:t>Red and </a:t>
            </a:r>
            <a:r>
              <a:rPr sz="2400" spc="-5" dirty="0"/>
              <a:t>Fawn</a:t>
            </a:r>
            <a:r>
              <a:rPr sz="2400" spc="-30" dirty="0"/>
              <a:t> </a:t>
            </a:r>
            <a:r>
              <a:rPr sz="2400" spc="-5" dirty="0"/>
              <a:t>Bitches</a:t>
            </a:r>
            <a:endParaRPr sz="24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2362200"/>
            <a:ext cx="4038600" cy="36576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944370" y="952880"/>
            <a:ext cx="2375535" cy="574040"/>
          </a:xfrm>
          <a:prstGeom prst="rect">
            <a:avLst/>
          </a:prstGeom>
        </p:spPr>
        <p:txBody>
          <a:bodyPr vert="horz" wrap="square" lIns="0" tIns="12700" rIns="0" bIns="0" rtlCol="0">
            <a:spAutoFit/>
          </a:bodyPr>
          <a:lstStyle/>
          <a:p>
            <a:pPr marL="12700">
              <a:lnSpc>
                <a:spcPct val="100000"/>
              </a:lnSpc>
              <a:spcBef>
                <a:spcPts val="100"/>
              </a:spcBef>
            </a:pPr>
            <a:r>
              <a:rPr spc="-5" dirty="0"/>
              <a:t>Juniors</a:t>
            </a:r>
            <a:r>
              <a:rPr spc="-65" dirty="0"/>
              <a:t> </a:t>
            </a:r>
            <a:r>
              <a:rPr dirty="0"/>
              <a:t>Dog</a:t>
            </a:r>
          </a:p>
        </p:txBody>
      </p:sp>
      <p:sp>
        <p:nvSpPr>
          <p:cNvPr id="4" name="object 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pic>
        <p:nvPicPr>
          <p:cNvPr id="5" name="Picture 4" descr="JuniorShowmanshipGardenKrissyO'Brien.jpg"/>
          <p:cNvPicPr>
            <a:picLocks noChangeAspect="1"/>
          </p:cNvPicPr>
          <p:nvPr/>
        </p:nvPicPr>
        <p:blipFill>
          <a:blip r:embed="rId4" cstate="print"/>
          <a:srcRect l="34444" t="8333" r="15556"/>
          <a:stretch>
            <a:fillRect/>
          </a:stretch>
        </p:blipFill>
        <p:spPr>
          <a:xfrm>
            <a:off x="5029200" y="2133600"/>
            <a:ext cx="3429000" cy="4191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944370" y="952880"/>
            <a:ext cx="1268730" cy="574040"/>
          </a:xfrm>
          <a:prstGeom prst="rect">
            <a:avLst/>
          </a:prstGeom>
        </p:spPr>
        <p:txBody>
          <a:bodyPr vert="horz" wrap="square" lIns="0" tIns="12700" rIns="0" bIns="0" rtlCol="0">
            <a:spAutoFit/>
          </a:bodyPr>
          <a:lstStyle/>
          <a:p>
            <a:pPr marL="12700">
              <a:lnSpc>
                <a:spcPct val="100000"/>
              </a:lnSpc>
              <a:spcBef>
                <a:spcPts val="100"/>
              </a:spcBef>
            </a:pPr>
            <a:r>
              <a:rPr dirty="0"/>
              <a:t>Agi</a:t>
            </a:r>
            <a:r>
              <a:rPr spc="-15" dirty="0"/>
              <a:t>l</a:t>
            </a:r>
            <a:r>
              <a:rPr dirty="0"/>
              <a:t>ity</a:t>
            </a:r>
          </a:p>
        </p:txBody>
      </p:sp>
      <p:sp>
        <p:nvSpPr>
          <p:cNvPr id="4" name="object 4"/>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pic>
        <p:nvPicPr>
          <p:cNvPr id="9" name="Picture 8" descr="Agilityweavepoles.jpg"/>
          <p:cNvPicPr>
            <a:picLocks noChangeAspect="1"/>
          </p:cNvPicPr>
          <p:nvPr/>
        </p:nvPicPr>
        <p:blipFill>
          <a:blip r:embed="rId3" cstate="print"/>
          <a:stretch>
            <a:fillRect/>
          </a:stretch>
        </p:blipFill>
        <p:spPr>
          <a:xfrm>
            <a:off x="381000" y="1981200"/>
            <a:ext cx="3143056" cy="2774950"/>
          </a:xfrm>
          <a:prstGeom prst="rect">
            <a:avLst/>
          </a:prstGeom>
        </p:spPr>
      </p:pic>
      <p:pic>
        <p:nvPicPr>
          <p:cNvPr id="10" name="Picture 9" descr="Agilitybarjump.jpg"/>
          <p:cNvPicPr>
            <a:picLocks noChangeAspect="1"/>
          </p:cNvPicPr>
          <p:nvPr/>
        </p:nvPicPr>
        <p:blipFill>
          <a:blip r:embed="rId4" cstate="print"/>
          <a:stretch>
            <a:fillRect/>
          </a:stretch>
        </p:blipFill>
        <p:spPr>
          <a:xfrm>
            <a:off x="5410200" y="1905000"/>
            <a:ext cx="3484980" cy="3048000"/>
          </a:xfrm>
          <a:prstGeom prst="rect">
            <a:avLst/>
          </a:prstGeom>
        </p:spPr>
      </p:pic>
      <p:sp>
        <p:nvSpPr>
          <p:cNvPr id="7" name="object 4"/>
          <p:cNvSpPr/>
          <p:nvPr/>
        </p:nvSpPr>
        <p:spPr>
          <a:xfrm>
            <a:off x="381000" y="304800"/>
            <a:ext cx="1153668" cy="1091184"/>
          </a:xfrm>
          <a:prstGeom prst="rect">
            <a:avLst/>
          </a:prstGeom>
          <a:blipFill>
            <a:blip r:embed="rId2" cstate="print"/>
            <a:stretch>
              <a:fillRect/>
            </a:stretch>
          </a:blipFill>
        </p:spPr>
        <p:txBody>
          <a:bodyPr wrap="square" lIns="0" tIns="0" rIns="0" bIns="0" rtlCol="0"/>
          <a:lstStyle/>
          <a:p>
            <a:endParaRPr/>
          </a:p>
        </p:txBody>
      </p:sp>
      <p:sp>
        <p:nvSpPr>
          <p:cNvPr id="11" name="object 119"/>
          <p:cNvSpPr/>
          <p:nvPr/>
        </p:nvSpPr>
        <p:spPr>
          <a:xfrm>
            <a:off x="2971800" y="3276600"/>
            <a:ext cx="3124200" cy="32766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914400"/>
            <a:ext cx="4343400" cy="574040"/>
          </a:xfrm>
        </p:spPr>
        <p:txBody>
          <a:bodyPr/>
          <a:lstStyle/>
          <a:p>
            <a:r>
              <a:rPr lang="en-US" dirty="0" smtClean="0"/>
              <a:t>Obedience and Rally</a:t>
            </a:r>
            <a:endParaRPr lang="en-US" dirty="0"/>
          </a:p>
        </p:txBody>
      </p:sp>
      <p:pic>
        <p:nvPicPr>
          <p:cNvPr id="3" name="Picture 2" descr="ABA logo.jpg"/>
          <p:cNvPicPr>
            <a:picLocks noChangeAspect="1"/>
          </p:cNvPicPr>
          <p:nvPr/>
        </p:nvPicPr>
        <p:blipFill>
          <a:blip r:embed="rId2" cstate="print"/>
          <a:stretch>
            <a:fillRect/>
          </a:stretch>
        </p:blipFill>
        <p:spPr>
          <a:xfrm>
            <a:off x="304800" y="304800"/>
            <a:ext cx="1219200" cy="1219200"/>
          </a:xfrm>
          <a:prstGeom prst="rect">
            <a:avLst/>
          </a:prstGeom>
        </p:spPr>
      </p:pic>
      <p:pic>
        <p:nvPicPr>
          <p:cNvPr id="5" name="Picture 4" descr="KimOB1 (2).jpg"/>
          <p:cNvPicPr>
            <a:picLocks noChangeAspect="1"/>
          </p:cNvPicPr>
          <p:nvPr/>
        </p:nvPicPr>
        <p:blipFill>
          <a:blip r:embed="rId3" cstate="print"/>
          <a:stretch>
            <a:fillRect/>
          </a:stretch>
        </p:blipFill>
        <p:spPr>
          <a:xfrm>
            <a:off x="6019800" y="1905000"/>
            <a:ext cx="2752790" cy="2895600"/>
          </a:xfrm>
          <a:prstGeom prst="rect">
            <a:avLst/>
          </a:prstGeom>
        </p:spPr>
      </p:pic>
      <p:pic>
        <p:nvPicPr>
          <p:cNvPr id="6" name="Picture 5" descr="ArchieOB.jpg"/>
          <p:cNvPicPr>
            <a:picLocks noChangeAspect="1"/>
          </p:cNvPicPr>
          <p:nvPr/>
        </p:nvPicPr>
        <p:blipFill>
          <a:blip r:embed="rId4" cstate="print"/>
          <a:stretch>
            <a:fillRect/>
          </a:stretch>
        </p:blipFill>
        <p:spPr>
          <a:xfrm>
            <a:off x="685800" y="1828800"/>
            <a:ext cx="2752035" cy="3390900"/>
          </a:xfrm>
          <a:prstGeom prst="rect">
            <a:avLst/>
          </a:prstGeom>
        </p:spPr>
      </p:pic>
      <p:pic>
        <p:nvPicPr>
          <p:cNvPr id="7" name="Picture 6" descr="KimOB2 (2).jpg"/>
          <p:cNvPicPr>
            <a:picLocks noChangeAspect="1"/>
          </p:cNvPicPr>
          <p:nvPr/>
        </p:nvPicPr>
        <p:blipFill>
          <a:blip r:embed="rId5" cstate="print"/>
          <a:stretch>
            <a:fillRect/>
          </a:stretch>
        </p:blipFill>
        <p:spPr>
          <a:xfrm>
            <a:off x="3200400" y="4191000"/>
            <a:ext cx="2830224" cy="2438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93596" y="905332"/>
            <a:ext cx="4024629" cy="697230"/>
          </a:xfrm>
          <a:prstGeom prst="rect">
            <a:avLst/>
          </a:prstGeom>
        </p:spPr>
        <p:txBody>
          <a:bodyPr vert="horz" wrap="square" lIns="0" tIns="13335" rIns="0" bIns="0" rtlCol="0">
            <a:spAutoFit/>
          </a:bodyPr>
          <a:lstStyle/>
          <a:p>
            <a:pPr marL="12700">
              <a:lnSpc>
                <a:spcPct val="100000"/>
              </a:lnSpc>
              <a:spcBef>
                <a:spcPts val="105"/>
              </a:spcBef>
            </a:pPr>
            <a:r>
              <a:rPr sz="4400" b="0" i="0" spc="-10" dirty="0">
                <a:latin typeface="Times New Roman"/>
                <a:cs typeface="Times New Roman"/>
              </a:rPr>
              <a:t>Bullmastiff</a:t>
            </a:r>
            <a:r>
              <a:rPr sz="4400" b="0" i="0" spc="-155" dirty="0">
                <a:latin typeface="Times New Roman"/>
                <a:cs typeface="Times New Roman"/>
              </a:rPr>
              <a:t> </a:t>
            </a:r>
            <a:r>
              <a:rPr sz="4400" b="0" i="0" spc="-50" dirty="0">
                <a:latin typeface="Times New Roman"/>
                <a:cs typeface="Times New Roman"/>
              </a:rPr>
              <a:t>Video</a:t>
            </a:r>
            <a:endParaRPr sz="4400">
              <a:latin typeface="Times New Roman"/>
              <a:cs typeface="Times New Roman"/>
            </a:endParaRPr>
          </a:p>
        </p:txBody>
      </p:sp>
      <p:sp>
        <p:nvSpPr>
          <p:cNvPr id="3" name="object 3"/>
          <p:cNvSpPr/>
          <p:nvPr/>
        </p:nvSpPr>
        <p:spPr>
          <a:xfrm>
            <a:off x="1231391" y="1627631"/>
            <a:ext cx="6736080" cy="46101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4370" y="952880"/>
            <a:ext cx="2400300" cy="574040"/>
          </a:xfrm>
          <a:prstGeom prst="rect">
            <a:avLst/>
          </a:prstGeom>
        </p:spPr>
        <p:txBody>
          <a:bodyPr vert="horz" wrap="square" lIns="0" tIns="12700" rIns="0" bIns="0" rtlCol="0">
            <a:spAutoFit/>
          </a:bodyPr>
          <a:lstStyle/>
          <a:p>
            <a:pPr marL="12700">
              <a:lnSpc>
                <a:spcPct val="100000"/>
              </a:lnSpc>
              <a:spcBef>
                <a:spcPts val="100"/>
              </a:spcBef>
            </a:pPr>
            <a:r>
              <a:rPr spc="-5" dirty="0"/>
              <a:t>Dock</a:t>
            </a:r>
            <a:r>
              <a:rPr spc="-50" dirty="0"/>
              <a:t> </a:t>
            </a:r>
            <a:r>
              <a:rPr spc="-5" dirty="0"/>
              <a:t>Diving</a:t>
            </a:r>
          </a:p>
        </p:txBody>
      </p:sp>
      <p:sp>
        <p:nvSpPr>
          <p:cNvPr id="3" name="object 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09600" y="1981200"/>
            <a:ext cx="3962400" cy="2895600"/>
          </a:xfrm>
          <a:prstGeom prst="rect">
            <a:avLst/>
          </a:prstGeom>
          <a:blipFill>
            <a:blip r:embed="rId3" cstate="print"/>
            <a:stretch>
              <a:fillRect/>
            </a:stretch>
          </a:blipFill>
        </p:spPr>
        <p:txBody>
          <a:bodyPr wrap="square" lIns="0" tIns="0" rIns="0" bIns="0" rtlCol="0"/>
          <a:lstStyle/>
          <a:p>
            <a:endParaRPr/>
          </a:p>
        </p:txBody>
      </p:sp>
      <p:pic>
        <p:nvPicPr>
          <p:cNvPr id="5" name="Picture 4" descr="retrievingdummydockdiving.jpg"/>
          <p:cNvPicPr>
            <a:picLocks noChangeAspect="1"/>
          </p:cNvPicPr>
          <p:nvPr/>
        </p:nvPicPr>
        <p:blipFill>
          <a:blip r:embed="rId4" cstate="print"/>
          <a:stretch>
            <a:fillRect/>
          </a:stretch>
        </p:blipFill>
        <p:spPr>
          <a:xfrm>
            <a:off x="4361404" y="3962400"/>
            <a:ext cx="4572000" cy="2679881"/>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4370" y="952880"/>
            <a:ext cx="2399030" cy="574040"/>
          </a:xfrm>
          <a:prstGeom prst="rect">
            <a:avLst/>
          </a:prstGeom>
        </p:spPr>
        <p:txBody>
          <a:bodyPr vert="horz" wrap="square" lIns="0" tIns="12700" rIns="0" bIns="0" rtlCol="0">
            <a:spAutoFit/>
          </a:bodyPr>
          <a:lstStyle/>
          <a:p>
            <a:pPr marL="12700">
              <a:lnSpc>
                <a:spcPct val="100000"/>
              </a:lnSpc>
              <a:spcBef>
                <a:spcPts val="100"/>
              </a:spcBef>
            </a:pPr>
            <a:r>
              <a:rPr lang="en-US" dirty="0" smtClean="0"/>
              <a:t>Tracking</a:t>
            </a:r>
            <a:endParaRPr dirty="0"/>
          </a:p>
        </p:txBody>
      </p:sp>
      <p:sp>
        <p:nvSpPr>
          <p:cNvPr id="3" name="object 3"/>
          <p:cNvSpPr/>
          <p:nvPr/>
        </p:nvSpPr>
        <p:spPr>
          <a:xfrm>
            <a:off x="304800" y="228600"/>
            <a:ext cx="1153668" cy="1091184"/>
          </a:xfrm>
          <a:prstGeom prst="rect">
            <a:avLst/>
          </a:prstGeom>
          <a:blipFill>
            <a:blip r:embed="rId2" cstate="print"/>
            <a:stretch>
              <a:fillRect/>
            </a:stretch>
          </a:blipFill>
        </p:spPr>
        <p:txBody>
          <a:bodyPr wrap="square" lIns="0" tIns="0" rIns="0" bIns="0" rtlCol="0"/>
          <a:lstStyle/>
          <a:p>
            <a:endParaRPr/>
          </a:p>
        </p:txBody>
      </p:sp>
      <p:pic>
        <p:nvPicPr>
          <p:cNvPr id="5" name="Picture 4" descr="Caitlin 89.jpg"/>
          <p:cNvPicPr>
            <a:picLocks noChangeAspect="1"/>
          </p:cNvPicPr>
          <p:nvPr/>
        </p:nvPicPr>
        <p:blipFill>
          <a:blip r:embed="rId3" cstate="print"/>
          <a:stretch>
            <a:fillRect/>
          </a:stretch>
        </p:blipFill>
        <p:spPr>
          <a:xfrm>
            <a:off x="914400" y="1905000"/>
            <a:ext cx="2695074" cy="2438400"/>
          </a:xfrm>
          <a:prstGeom prst="rect">
            <a:avLst/>
          </a:prstGeom>
        </p:spPr>
      </p:pic>
      <p:pic>
        <p:nvPicPr>
          <p:cNvPr id="6" name="Picture 5" descr="Shelah 007.jpg"/>
          <p:cNvPicPr>
            <a:picLocks noChangeAspect="1"/>
          </p:cNvPicPr>
          <p:nvPr/>
        </p:nvPicPr>
        <p:blipFill>
          <a:blip r:embed="rId4" cstate="print"/>
          <a:stretch>
            <a:fillRect/>
          </a:stretch>
        </p:blipFill>
        <p:spPr>
          <a:xfrm>
            <a:off x="990600" y="4038600"/>
            <a:ext cx="4056434" cy="2542032"/>
          </a:xfrm>
          <a:prstGeom prst="rect">
            <a:avLst/>
          </a:prstGeom>
        </p:spPr>
      </p:pic>
      <p:pic>
        <p:nvPicPr>
          <p:cNvPr id="1026" name="Picture 2" descr="Zoom front on"/>
          <p:cNvPicPr>
            <a:picLocks noChangeAspect="1" noChangeArrowheads="1"/>
          </p:cNvPicPr>
          <p:nvPr/>
        </p:nvPicPr>
        <p:blipFill>
          <a:blip r:embed="rId5" cstate="print"/>
          <a:srcRect/>
          <a:stretch>
            <a:fillRect/>
          </a:stretch>
        </p:blipFill>
        <p:spPr bwMode="auto">
          <a:xfrm>
            <a:off x="4114800" y="1828800"/>
            <a:ext cx="3054350" cy="2279650"/>
          </a:xfrm>
          <a:prstGeom prst="rect">
            <a:avLst/>
          </a:prstGeom>
          <a:noFill/>
          <a:ln w="9525">
            <a:noFill/>
            <a:miter lim="800000"/>
            <a:headEnd/>
            <a:tailEnd/>
          </a:ln>
        </p:spPr>
      </p:pic>
      <p:pic>
        <p:nvPicPr>
          <p:cNvPr id="8" name="Picture 7" descr="KimTracker1.jpg"/>
          <p:cNvPicPr>
            <a:picLocks noChangeAspect="1"/>
          </p:cNvPicPr>
          <p:nvPr/>
        </p:nvPicPr>
        <p:blipFill>
          <a:blip r:embed="rId6" cstate="print"/>
          <a:stretch>
            <a:fillRect/>
          </a:stretch>
        </p:blipFill>
        <p:spPr>
          <a:xfrm>
            <a:off x="5181600" y="4191000"/>
            <a:ext cx="3299580" cy="2371181"/>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952880"/>
            <a:ext cx="7049134" cy="574040"/>
          </a:xfrm>
        </p:spPr>
        <p:txBody>
          <a:bodyPr/>
          <a:lstStyle/>
          <a:p>
            <a:r>
              <a:rPr lang="en-US" dirty="0" smtClean="0"/>
              <a:t>Lure Coursing and </a:t>
            </a:r>
            <a:r>
              <a:rPr lang="en-US" dirty="0" err="1" smtClean="0"/>
              <a:t>Nosework</a:t>
            </a:r>
            <a:endParaRPr lang="en-US" dirty="0"/>
          </a:p>
        </p:txBody>
      </p:sp>
      <p:pic>
        <p:nvPicPr>
          <p:cNvPr id="3" name="Picture 2" descr="aba logo.jpg"/>
          <p:cNvPicPr>
            <a:picLocks noChangeAspect="1"/>
          </p:cNvPicPr>
          <p:nvPr/>
        </p:nvPicPr>
        <p:blipFill>
          <a:blip r:embed="rId2" cstate="print"/>
          <a:stretch>
            <a:fillRect/>
          </a:stretch>
        </p:blipFill>
        <p:spPr>
          <a:xfrm>
            <a:off x="381000" y="381000"/>
            <a:ext cx="1143000" cy="1143000"/>
          </a:xfrm>
          <a:prstGeom prst="rect">
            <a:avLst/>
          </a:prstGeom>
        </p:spPr>
      </p:pic>
      <p:pic>
        <p:nvPicPr>
          <p:cNvPr id="4" name="Picture 3" descr="Sookie_55807018-September+CAT-7769.jpg"/>
          <p:cNvPicPr>
            <a:picLocks noChangeAspect="1"/>
          </p:cNvPicPr>
          <p:nvPr/>
        </p:nvPicPr>
        <p:blipFill>
          <a:blip r:embed="rId3" cstate="print"/>
          <a:stretch>
            <a:fillRect/>
          </a:stretch>
        </p:blipFill>
        <p:spPr>
          <a:xfrm>
            <a:off x="838200" y="1828800"/>
            <a:ext cx="4298010" cy="2743200"/>
          </a:xfrm>
          <a:prstGeom prst="rect">
            <a:avLst/>
          </a:prstGeom>
        </p:spPr>
      </p:pic>
      <p:pic>
        <p:nvPicPr>
          <p:cNvPr id="6" name="Picture 5" descr="Nosework1.jpg"/>
          <p:cNvPicPr>
            <a:picLocks noChangeAspect="1"/>
          </p:cNvPicPr>
          <p:nvPr/>
        </p:nvPicPr>
        <p:blipFill>
          <a:blip r:embed="rId4" cstate="print"/>
          <a:stretch>
            <a:fillRect/>
          </a:stretch>
        </p:blipFill>
        <p:spPr>
          <a:xfrm>
            <a:off x="6096000" y="1905000"/>
            <a:ext cx="2657475" cy="3152775"/>
          </a:xfrm>
          <a:prstGeom prst="rect">
            <a:avLst/>
          </a:prstGeom>
        </p:spPr>
      </p:pic>
      <p:pic>
        <p:nvPicPr>
          <p:cNvPr id="7" name="Picture 6" descr="Nosework2.jpg"/>
          <p:cNvPicPr>
            <a:picLocks noChangeAspect="1"/>
          </p:cNvPicPr>
          <p:nvPr/>
        </p:nvPicPr>
        <p:blipFill>
          <a:blip r:embed="rId5" cstate="print"/>
          <a:stretch>
            <a:fillRect/>
          </a:stretch>
        </p:blipFill>
        <p:spPr>
          <a:xfrm>
            <a:off x="3655717" y="4038600"/>
            <a:ext cx="2609500" cy="2625725"/>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09800" y="1828800"/>
            <a:ext cx="4291584" cy="420166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944370" y="952880"/>
            <a:ext cx="1664335" cy="574040"/>
          </a:xfrm>
          <a:prstGeom prst="rect">
            <a:avLst/>
          </a:prstGeom>
        </p:spPr>
        <p:txBody>
          <a:bodyPr vert="horz" wrap="square" lIns="0" tIns="12700" rIns="0" bIns="0" rtlCol="0">
            <a:spAutoFit/>
          </a:bodyPr>
          <a:lstStyle/>
          <a:p>
            <a:pPr marL="12700">
              <a:lnSpc>
                <a:spcPct val="100000"/>
              </a:lnSpc>
              <a:spcBef>
                <a:spcPts val="100"/>
              </a:spcBef>
            </a:pPr>
            <a:r>
              <a:rPr spc="-5" dirty="0"/>
              <a:t>The</a:t>
            </a:r>
            <a:r>
              <a:rPr spc="-65" dirty="0"/>
              <a:t> </a:t>
            </a:r>
            <a:r>
              <a:rPr spc="-5" dirty="0"/>
              <a:t>End</a:t>
            </a:r>
          </a:p>
        </p:txBody>
      </p:sp>
      <p:sp>
        <p:nvSpPr>
          <p:cNvPr id="4" name="object 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
        <p:nvSpPr>
          <p:cNvPr id="7" name="TextBox 6"/>
          <p:cNvSpPr txBox="1"/>
          <p:nvPr/>
        </p:nvSpPr>
        <p:spPr>
          <a:xfrm>
            <a:off x="4191000" y="6324600"/>
            <a:ext cx="4572000" cy="338554"/>
          </a:xfrm>
          <a:prstGeom prst="rect">
            <a:avLst/>
          </a:prstGeom>
          <a:noFill/>
        </p:spPr>
        <p:txBody>
          <a:bodyPr wrap="square" rtlCol="0">
            <a:spAutoFit/>
          </a:bodyPr>
          <a:lstStyle/>
          <a:p>
            <a:r>
              <a:rPr lang="en-US" sz="1600" b="1" i="1" dirty="0" smtClean="0">
                <a:solidFill>
                  <a:srgbClr val="000099"/>
                </a:solidFill>
                <a:latin typeface="Times New Roman" pitchFamily="18" charset="0"/>
                <a:cs typeface="Times New Roman" pitchFamily="18" charset="0"/>
              </a:rPr>
              <a:t>Property of the American Bullmastiff Association</a:t>
            </a:r>
            <a:endParaRPr lang="en-US" sz="1600" b="1" i="1" dirty="0">
              <a:solidFill>
                <a:srgbClr val="000099"/>
              </a:solidFill>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1944370" y="403682"/>
            <a:ext cx="2327275" cy="1123315"/>
          </a:xfrm>
          <a:prstGeom prst="rect">
            <a:avLst/>
          </a:prstGeom>
        </p:spPr>
        <p:txBody>
          <a:bodyPr vert="horz" wrap="square" lIns="0" tIns="12700" rIns="0" bIns="0" rtlCol="0">
            <a:spAutoFit/>
          </a:bodyPr>
          <a:lstStyle/>
          <a:p>
            <a:pPr marL="12700" marR="5080">
              <a:lnSpc>
                <a:spcPct val="100000"/>
              </a:lnSpc>
              <a:spcBef>
                <a:spcPts val="100"/>
              </a:spcBef>
            </a:pPr>
            <a:r>
              <a:rPr dirty="0"/>
              <a:t>Early  </a:t>
            </a:r>
            <a:r>
              <a:rPr i="1" spc="-5" dirty="0"/>
              <a:t>Bull</a:t>
            </a:r>
            <a:r>
              <a:rPr i="1" spc="-20" dirty="0"/>
              <a:t>m</a:t>
            </a:r>
            <a:r>
              <a:rPr i="1" spc="-5" dirty="0"/>
              <a:t>asti</a:t>
            </a:r>
            <a:r>
              <a:rPr i="1" spc="-70" dirty="0"/>
              <a:t>f</a:t>
            </a:r>
            <a:r>
              <a:rPr i="1" spc="-5" dirty="0"/>
              <a:t>fs</a:t>
            </a:r>
          </a:p>
        </p:txBody>
      </p:sp>
      <p:sp>
        <p:nvSpPr>
          <p:cNvPr id="22" name="object 22"/>
          <p:cNvSpPr/>
          <p:nvPr/>
        </p:nvSpPr>
        <p:spPr>
          <a:xfrm>
            <a:off x="4910328" y="909827"/>
            <a:ext cx="3581400" cy="2913888"/>
          </a:xfrm>
          <a:prstGeom prst="rect">
            <a:avLst/>
          </a:prstGeom>
          <a:blipFill>
            <a:blip r:embed="rId2" cstate="print"/>
            <a:stretch>
              <a:fillRect/>
            </a:stretch>
          </a:blipFill>
        </p:spPr>
        <p:txBody>
          <a:bodyPr wrap="square" lIns="0" tIns="0" rIns="0" bIns="0" rtlCol="0"/>
          <a:lstStyle/>
          <a:p>
            <a:endParaRPr/>
          </a:p>
        </p:txBody>
      </p:sp>
      <p:sp>
        <p:nvSpPr>
          <p:cNvPr id="23" name="object 23"/>
          <p:cNvSpPr txBox="1"/>
          <p:nvPr/>
        </p:nvSpPr>
        <p:spPr>
          <a:xfrm>
            <a:off x="4888229" y="4365467"/>
            <a:ext cx="3852545" cy="2147570"/>
          </a:xfrm>
          <a:prstGeom prst="rect">
            <a:avLst/>
          </a:prstGeom>
        </p:spPr>
        <p:txBody>
          <a:bodyPr vert="horz" wrap="square" lIns="0" tIns="151765" rIns="0" bIns="0" rtlCol="0">
            <a:spAutoFit/>
          </a:bodyPr>
          <a:lstStyle/>
          <a:p>
            <a:pPr marL="549275">
              <a:lnSpc>
                <a:spcPct val="100000"/>
              </a:lnSpc>
              <a:spcBef>
                <a:spcPts val="1195"/>
              </a:spcBef>
            </a:pPr>
            <a:r>
              <a:rPr sz="1800" b="1" spc="-5" dirty="0">
                <a:solidFill>
                  <a:srgbClr val="000099"/>
                </a:solidFill>
                <a:latin typeface="Times New Roman"/>
                <a:cs typeface="Times New Roman"/>
              </a:rPr>
              <a:t>Eng. Ch. </a:t>
            </a:r>
            <a:r>
              <a:rPr sz="1800" b="1" dirty="0">
                <a:solidFill>
                  <a:srgbClr val="000099"/>
                </a:solidFill>
                <a:latin typeface="Times New Roman"/>
                <a:cs typeface="Times New Roman"/>
              </a:rPr>
              <a:t>Roger of </a:t>
            </a:r>
            <a:r>
              <a:rPr sz="1800" b="1" spc="-5" dirty="0">
                <a:solidFill>
                  <a:srgbClr val="000099"/>
                </a:solidFill>
                <a:latin typeface="Times New Roman"/>
                <a:cs typeface="Times New Roman"/>
              </a:rPr>
              <a:t>the</a:t>
            </a:r>
            <a:r>
              <a:rPr sz="1800" b="1" spc="-55" dirty="0">
                <a:solidFill>
                  <a:srgbClr val="000099"/>
                </a:solidFill>
                <a:latin typeface="Times New Roman"/>
                <a:cs typeface="Times New Roman"/>
              </a:rPr>
              <a:t> </a:t>
            </a:r>
            <a:r>
              <a:rPr sz="1800" b="1" spc="-5" dirty="0">
                <a:solidFill>
                  <a:srgbClr val="000099"/>
                </a:solidFill>
                <a:latin typeface="Times New Roman"/>
                <a:cs typeface="Times New Roman"/>
              </a:rPr>
              <a:t>Fenns</a:t>
            </a:r>
            <a:endParaRPr sz="1800">
              <a:latin typeface="Times New Roman"/>
              <a:cs typeface="Times New Roman"/>
            </a:endParaRPr>
          </a:p>
          <a:p>
            <a:pPr marL="949960">
              <a:lnSpc>
                <a:spcPct val="100000"/>
              </a:lnSpc>
              <a:spcBef>
                <a:spcPts val="970"/>
              </a:spcBef>
            </a:pPr>
            <a:r>
              <a:rPr sz="1600" b="1" spc="-5" dirty="0">
                <a:solidFill>
                  <a:srgbClr val="777777"/>
                </a:solidFill>
                <a:latin typeface="Times New Roman"/>
                <a:cs typeface="Times New Roman"/>
              </a:rPr>
              <a:t>(Nov 1929 – Aug</a:t>
            </a:r>
            <a:r>
              <a:rPr sz="1600" b="1" spc="-85" dirty="0">
                <a:solidFill>
                  <a:srgbClr val="777777"/>
                </a:solidFill>
                <a:latin typeface="Times New Roman"/>
                <a:cs typeface="Times New Roman"/>
              </a:rPr>
              <a:t> </a:t>
            </a:r>
            <a:r>
              <a:rPr sz="1600" b="1" spc="-5" dirty="0">
                <a:solidFill>
                  <a:srgbClr val="777777"/>
                </a:solidFill>
                <a:latin typeface="Times New Roman"/>
                <a:cs typeface="Times New Roman"/>
              </a:rPr>
              <a:t>1937)</a:t>
            </a:r>
            <a:endParaRPr sz="1600">
              <a:latin typeface="Times New Roman"/>
              <a:cs typeface="Times New Roman"/>
            </a:endParaRPr>
          </a:p>
          <a:p>
            <a:pPr marL="12700" marR="5080" indent="1270" algn="ctr">
              <a:lnSpc>
                <a:spcPct val="100000"/>
              </a:lnSpc>
              <a:spcBef>
                <a:spcPts val="960"/>
              </a:spcBef>
            </a:pPr>
            <a:r>
              <a:rPr sz="1600" spc="-5" dirty="0">
                <a:solidFill>
                  <a:srgbClr val="000099"/>
                </a:solidFill>
                <a:latin typeface="Times New Roman"/>
                <a:cs typeface="Times New Roman"/>
              </a:rPr>
              <a:t>There is no </a:t>
            </a:r>
            <a:r>
              <a:rPr sz="1600" spc="-10" dirty="0">
                <a:solidFill>
                  <a:srgbClr val="000099"/>
                </a:solidFill>
                <a:latin typeface="Times New Roman"/>
                <a:cs typeface="Times New Roman"/>
              </a:rPr>
              <a:t>Bullmastiff </a:t>
            </a:r>
            <a:r>
              <a:rPr sz="1600" spc="-5" dirty="0">
                <a:solidFill>
                  <a:srgbClr val="000099"/>
                </a:solidFill>
                <a:latin typeface="Times New Roman"/>
                <a:cs typeface="Times New Roman"/>
              </a:rPr>
              <a:t>in the world today  which does not have Ch. Roger of the Fenns as  an </a:t>
            </a:r>
            <a:r>
              <a:rPr sz="1600" spc="-15" dirty="0">
                <a:solidFill>
                  <a:srgbClr val="000099"/>
                </a:solidFill>
                <a:latin typeface="Times New Roman"/>
                <a:cs typeface="Times New Roman"/>
              </a:rPr>
              <a:t>ancestor. </a:t>
            </a:r>
            <a:r>
              <a:rPr sz="1600" spc="-5" dirty="0">
                <a:solidFill>
                  <a:srgbClr val="000099"/>
                </a:solidFill>
                <a:latin typeface="Times New Roman"/>
                <a:cs typeface="Times New Roman"/>
              </a:rPr>
              <a:t>It is also highly probable that this  </a:t>
            </a:r>
            <a:r>
              <a:rPr sz="1600" spc="-10" dirty="0">
                <a:solidFill>
                  <a:srgbClr val="000099"/>
                </a:solidFill>
                <a:latin typeface="Times New Roman"/>
                <a:cs typeface="Times New Roman"/>
              </a:rPr>
              <a:t>same </a:t>
            </a:r>
            <a:r>
              <a:rPr sz="1600" spc="-5" dirty="0">
                <a:solidFill>
                  <a:srgbClr val="000099"/>
                </a:solidFill>
                <a:latin typeface="Times New Roman"/>
                <a:cs typeface="Times New Roman"/>
              </a:rPr>
              <a:t>dog features in </a:t>
            </a:r>
            <a:r>
              <a:rPr sz="1600" dirty="0">
                <a:solidFill>
                  <a:srgbClr val="000099"/>
                </a:solidFill>
                <a:latin typeface="Times New Roman"/>
                <a:cs typeface="Times New Roman"/>
              </a:rPr>
              <a:t>post-war </a:t>
            </a:r>
            <a:r>
              <a:rPr sz="1600" spc="-5" dirty="0">
                <a:solidFill>
                  <a:srgbClr val="000099"/>
                </a:solidFill>
                <a:latin typeface="Times New Roman"/>
                <a:cs typeface="Times New Roman"/>
              </a:rPr>
              <a:t>Mastiff  pedigrees.</a:t>
            </a:r>
            <a:endParaRPr sz="1600">
              <a:latin typeface="Times New Roman"/>
              <a:cs typeface="Times New Roman"/>
            </a:endParaRPr>
          </a:p>
        </p:txBody>
      </p:sp>
      <p:sp>
        <p:nvSpPr>
          <p:cNvPr id="24" name="object 24"/>
          <p:cNvSpPr/>
          <p:nvPr/>
        </p:nvSpPr>
        <p:spPr>
          <a:xfrm>
            <a:off x="6358128" y="3890771"/>
            <a:ext cx="838200" cy="457200"/>
          </a:xfrm>
          <a:custGeom>
            <a:avLst/>
            <a:gdLst/>
            <a:ahLst/>
            <a:cxnLst/>
            <a:rect l="l" t="t" r="r" b="b"/>
            <a:pathLst>
              <a:path w="838200" h="457200">
                <a:moveTo>
                  <a:pt x="628650" y="114300"/>
                </a:moveTo>
                <a:lnTo>
                  <a:pt x="209550" y="114300"/>
                </a:lnTo>
                <a:lnTo>
                  <a:pt x="209550" y="457200"/>
                </a:lnTo>
                <a:lnTo>
                  <a:pt x="628650" y="457200"/>
                </a:lnTo>
                <a:lnTo>
                  <a:pt x="628650" y="114300"/>
                </a:lnTo>
                <a:close/>
              </a:path>
              <a:path w="838200" h="457200">
                <a:moveTo>
                  <a:pt x="419100" y="0"/>
                </a:moveTo>
                <a:lnTo>
                  <a:pt x="0" y="114300"/>
                </a:lnTo>
                <a:lnTo>
                  <a:pt x="838200" y="114300"/>
                </a:lnTo>
                <a:lnTo>
                  <a:pt x="419100" y="0"/>
                </a:lnTo>
                <a:close/>
              </a:path>
            </a:pathLst>
          </a:custGeom>
          <a:solidFill>
            <a:srgbClr val="000099"/>
          </a:solidFill>
        </p:spPr>
        <p:txBody>
          <a:bodyPr wrap="square" lIns="0" tIns="0" rIns="0" bIns="0" rtlCol="0"/>
          <a:lstStyle/>
          <a:p>
            <a:endParaRPr/>
          </a:p>
        </p:txBody>
      </p:sp>
      <p:sp>
        <p:nvSpPr>
          <p:cNvPr id="25" name="object 25"/>
          <p:cNvSpPr/>
          <p:nvPr/>
        </p:nvSpPr>
        <p:spPr>
          <a:xfrm>
            <a:off x="6358128" y="3890771"/>
            <a:ext cx="838200" cy="457200"/>
          </a:xfrm>
          <a:custGeom>
            <a:avLst/>
            <a:gdLst/>
            <a:ahLst/>
            <a:cxnLst/>
            <a:rect l="l" t="t" r="r" b="b"/>
            <a:pathLst>
              <a:path w="838200" h="457200">
                <a:moveTo>
                  <a:pt x="0" y="114300"/>
                </a:moveTo>
                <a:lnTo>
                  <a:pt x="419100" y="0"/>
                </a:lnTo>
                <a:lnTo>
                  <a:pt x="838200" y="114300"/>
                </a:lnTo>
                <a:lnTo>
                  <a:pt x="628650" y="114300"/>
                </a:lnTo>
                <a:lnTo>
                  <a:pt x="628650" y="457200"/>
                </a:lnTo>
                <a:lnTo>
                  <a:pt x="209550" y="457200"/>
                </a:lnTo>
                <a:lnTo>
                  <a:pt x="209550" y="114300"/>
                </a:lnTo>
                <a:lnTo>
                  <a:pt x="0" y="114300"/>
                </a:lnTo>
                <a:close/>
              </a:path>
            </a:pathLst>
          </a:custGeom>
          <a:ln w="12192">
            <a:solidFill>
              <a:srgbClr val="000000"/>
            </a:solidFill>
          </a:ln>
        </p:spPr>
        <p:txBody>
          <a:bodyPr wrap="square" lIns="0" tIns="0" rIns="0" bIns="0" rtlCol="0"/>
          <a:lstStyle/>
          <a:p>
            <a:endParaRPr/>
          </a:p>
        </p:txBody>
      </p:sp>
      <p:sp>
        <p:nvSpPr>
          <p:cNvPr id="26" name="object 26"/>
          <p:cNvSpPr/>
          <p:nvPr/>
        </p:nvSpPr>
        <p:spPr>
          <a:xfrm>
            <a:off x="533400" y="3741420"/>
            <a:ext cx="3872484" cy="2919984"/>
          </a:xfrm>
          <a:prstGeom prst="rect">
            <a:avLst/>
          </a:prstGeom>
          <a:blipFill>
            <a:blip r:embed="rId3" cstate="print"/>
            <a:stretch>
              <a:fillRect/>
            </a:stretch>
          </a:blipFill>
        </p:spPr>
        <p:txBody>
          <a:bodyPr wrap="square" lIns="0" tIns="0" rIns="0" bIns="0" rtlCol="0"/>
          <a:lstStyle/>
          <a:p>
            <a:endParaRPr/>
          </a:p>
        </p:txBody>
      </p:sp>
      <p:sp>
        <p:nvSpPr>
          <p:cNvPr id="27" name="object 27"/>
          <p:cNvSpPr/>
          <p:nvPr/>
        </p:nvSpPr>
        <p:spPr>
          <a:xfrm>
            <a:off x="2057400" y="3083051"/>
            <a:ext cx="838200" cy="457200"/>
          </a:xfrm>
          <a:custGeom>
            <a:avLst/>
            <a:gdLst/>
            <a:ahLst/>
            <a:cxnLst/>
            <a:rect l="l" t="t" r="r" b="b"/>
            <a:pathLst>
              <a:path w="838200" h="457200">
                <a:moveTo>
                  <a:pt x="838200" y="342900"/>
                </a:moveTo>
                <a:lnTo>
                  <a:pt x="0" y="342900"/>
                </a:lnTo>
                <a:lnTo>
                  <a:pt x="419100" y="457200"/>
                </a:lnTo>
                <a:lnTo>
                  <a:pt x="838200" y="342900"/>
                </a:lnTo>
                <a:close/>
              </a:path>
              <a:path w="838200" h="457200">
                <a:moveTo>
                  <a:pt x="628650" y="0"/>
                </a:moveTo>
                <a:lnTo>
                  <a:pt x="209550" y="0"/>
                </a:lnTo>
                <a:lnTo>
                  <a:pt x="209550" y="342900"/>
                </a:lnTo>
                <a:lnTo>
                  <a:pt x="628650" y="342900"/>
                </a:lnTo>
                <a:lnTo>
                  <a:pt x="628650" y="0"/>
                </a:lnTo>
                <a:close/>
              </a:path>
            </a:pathLst>
          </a:custGeom>
          <a:solidFill>
            <a:srgbClr val="000099"/>
          </a:solidFill>
        </p:spPr>
        <p:txBody>
          <a:bodyPr wrap="square" lIns="0" tIns="0" rIns="0" bIns="0" rtlCol="0"/>
          <a:lstStyle/>
          <a:p>
            <a:endParaRPr/>
          </a:p>
        </p:txBody>
      </p:sp>
      <p:sp>
        <p:nvSpPr>
          <p:cNvPr id="28" name="object 28"/>
          <p:cNvSpPr/>
          <p:nvPr/>
        </p:nvSpPr>
        <p:spPr>
          <a:xfrm>
            <a:off x="2057400" y="3083051"/>
            <a:ext cx="838200" cy="457200"/>
          </a:xfrm>
          <a:custGeom>
            <a:avLst/>
            <a:gdLst/>
            <a:ahLst/>
            <a:cxnLst/>
            <a:rect l="l" t="t" r="r" b="b"/>
            <a:pathLst>
              <a:path w="838200" h="457200">
                <a:moveTo>
                  <a:pt x="0" y="342900"/>
                </a:moveTo>
                <a:lnTo>
                  <a:pt x="209550" y="342900"/>
                </a:lnTo>
                <a:lnTo>
                  <a:pt x="209550" y="0"/>
                </a:lnTo>
                <a:lnTo>
                  <a:pt x="628650" y="0"/>
                </a:lnTo>
                <a:lnTo>
                  <a:pt x="628650" y="342900"/>
                </a:lnTo>
                <a:lnTo>
                  <a:pt x="838200" y="342900"/>
                </a:lnTo>
                <a:lnTo>
                  <a:pt x="419100" y="457200"/>
                </a:lnTo>
                <a:lnTo>
                  <a:pt x="0" y="342900"/>
                </a:lnTo>
                <a:close/>
              </a:path>
            </a:pathLst>
          </a:custGeom>
          <a:ln w="12192">
            <a:solidFill>
              <a:srgbClr val="000000"/>
            </a:solidFill>
          </a:ln>
        </p:spPr>
        <p:txBody>
          <a:bodyPr wrap="square" lIns="0" tIns="0" rIns="0" bIns="0" rtlCol="0"/>
          <a:lstStyle/>
          <a:p>
            <a:endParaRPr/>
          </a:p>
        </p:txBody>
      </p:sp>
      <p:sp>
        <p:nvSpPr>
          <p:cNvPr id="29" name="object 29"/>
          <p:cNvSpPr txBox="1"/>
          <p:nvPr/>
        </p:nvSpPr>
        <p:spPr>
          <a:xfrm>
            <a:off x="721563" y="1706648"/>
            <a:ext cx="3221990" cy="1050925"/>
          </a:xfrm>
          <a:prstGeom prst="rect">
            <a:avLst/>
          </a:prstGeom>
        </p:spPr>
        <p:txBody>
          <a:bodyPr vert="horz" wrap="square" lIns="0" tIns="152400" rIns="0" bIns="0" rtlCol="0">
            <a:spAutoFit/>
          </a:bodyPr>
          <a:lstStyle/>
          <a:p>
            <a:pPr marL="547370">
              <a:lnSpc>
                <a:spcPct val="100000"/>
              </a:lnSpc>
              <a:spcBef>
                <a:spcPts val="1200"/>
              </a:spcBef>
            </a:pPr>
            <a:r>
              <a:rPr sz="1800" b="1" spc="-5" dirty="0">
                <a:solidFill>
                  <a:srgbClr val="000099"/>
                </a:solidFill>
                <a:latin typeface="Times New Roman"/>
                <a:cs typeface="Times New Roman"/>
              </a:rPr>
              <a:t>Eng. </a:t>
            </a:r>
            <a:r>
              <a:rPr sz="1800" b="1" spc="-10" dirty="0">
                <a:solidFill>
                  <a:srgbClr val="000099"/>
                </a:solidFill>
                <a:latin typeface="Times New Roman"/>
                <a:cs typeface="Times New Roman"/>
              </a:rPr>
              <a:t>Ch. Tiger</a:t>
            </a:r>
            <a:r>
              <a:rPr sz="1800" b="1" spc="-65" dirty="0">
                <a:solidFill>
                  <a:srgbClr val="000099"/>
                </a:solidFill>
                <a:latin typeface="Times New Roman"/>
                <a:cs typeface="Times New Roman"/>
              </a:rPr>
              <a:t> </a:t>
            </a:r>
            <a:r>
              <a:rPr sz="1800" b="1" dirty="0">
                <a:solidFill>
                  <a:srgbClr val="000099"/>
                </a:solidFill>
                <a:latin typeface="Times New Roman"/>
                <a:cs typeface="Times New Roman"/>
              </a:rPr>
              <a:t>Prince</a:t>
            </a:r>
            <a:endParaRPr sz="1800">
              <a:latin typeface="Times New Roman"/>
              <a:cs typeface="Times New Roman"/>
            </a:endParaRPr>
          </a:p>
          <a:p>
            <a:pPr marL="73025" marR="5080" indent="-60960">
              <a:lnSpc>
                <a:spcPct val="100000"/>
              </a:lnSpc>
              <a:spcBef>
                <a:spcPts val="969"/>
              </a:spcBef>
            </a:pPr>
            <a:r>
              <a:rPr sz="1600" spc="-15" dirty="0">
                <a:solidFill>
                  <a:srgbClr val="000099"/>
                </a:solidFill>
                <a:latin typeface="Times New Roman"/>
                <a:cs typeface="Times New Roman"/>
              </a:rPr>
              <a:t>Winner </a:t>
            </a:r>
            <a:r>
              <a:rPr sz="1600" spc="-5" dirty="0">
                <a:solidFill>
                  <a:srgbClr val="000099"/>
                </a:solidFill>
                <a:latin typeface="Times New Roman"/>
                <a:cs typeface="Times New Roman"/>
              </a:rPr>
              <a:t>of the first challenge certificate  offered to the breed at Crufts in</a:t>
            </a:r>
            <a:r>
              <a:rPr sz="1600" spc="60" dirty="0">
                <a:solidFill>
                  <a:srgbClr val="000099"/>
                </a:solidFill>
                <a:latin typeface="Times New Roman"/>
                <a:cs typeface="Times New Roman"/>
              </a:rPr>
              <a:t> </a:t>
            </a:r>
            <a:r>
              <a:rPr sz="1600" spc="-5" dirty="0">
                <a:solidFill>
                  <a:srgbClr val="000099"/>
                </a:solidFill>
                <a:latin typeface="Times New Roman"/>
                <a:cs typeface="Times New Roman"/>
              </a:rPr>
              <a:t>1928.</a:t>
            </a:r>
            <a:endParaRPr sz="1600">
              <a:latin typeface="Times New Roman"/>
              <a:cs typeface="Times New Roman"/>
            </a:endParaRPr>
          </a:p>
        </p:txBody>
      </p:sp>
      <p:sp>
        <p:nvSpPr>
          <p:cNvPr id="30" name="object 30"/>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23370</TotalTime>
  <Words>4300</Words>
  <Application>Microsoft Office PowerPoint</Application>
  <PresentationFormat>On-screen Show (4:3)</PresentationFormat>
  <Paragraphs>361</Paragraphs>
  <Slides>83</Slides>
  <Notes>0</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The American Bullmastiff Association  Judges Education Program</vt:lpstr>
      <vt:lpstr>Judges Education Committee</vt:lpstr>
      <vt:lpstr>Introduction</vt:lpstr>
      <vt:lpstr>Bullmastiff Breed Standard</vt:lpstr>
      <vt:lpstr>Table of Contents</vt:lpstr>
      <vt:lpstr>Bullmastiff History</vt:lpstr>
      <vt:lpstr>Bullmastiff History</vt:lpstr>
      <vt:lpstr>Bullmastiff Video</vt:lpstr>
      <vt:lpstr>Early  Bullmastiffs</vt:lpstr>
      <vt:lpstr>Early  Bullmastiffs</vt:lpstr>
      <vt:lpstr>Early  Bullmastiffs</vt:lpstr>
      <vt:lpstr>Early Bullmastiffs</vt:lpstr>
      <vt:lpstr>Early Bullmastiffs</vt:lpstr>
      <vt:lpstr>Order of Priority</vt:lpstr>
      <vt:lpstr>Silhouette</vt:lpstr>
      <vt:lpstr>Silhouette</vt:lpstr>
      <vt:lpstr>Head</vt:lpstr>
      <vt:lpstr>Keep the Soundest Movers</vt:lpstr>
      <vt:lpstr>General Appearance</vt:lpstr>
      <vt:lpstr>Size, Proportion &amp; Substance</vt:lpstr>
      <vt:lpstr>Bullmastiff Ideal Male</vt:lpstr>
      <vt:lpstr>Slide 22</vt:lpstr>
      <vt:lpstr>Bullmastiff Typical Female</vt:lpstr>
      <vt:lpstr>Slide 24</vt:lpstr>
      <vt:lpstr>Bullmastiff Typical Female</vt:lpstr>
      <vt:lpstr>From the Bullmastiff Illustrated  Standard</vt:lpstr>
      <vt:lpstr>Examples of Bite</vt:lpstr>
      <vt:lpstr>Head</vt:lpstr>
      <vt:lpstr>Ideal Male Head</vt:lpstr>
      <vt:lpstr>Ideal Female Head</vt:lpstr>
      <vt:lpstr>Head</vt:lpstr>
      <vt:lpstr>Examples of Typical Male Heads</vt:lpstr>
      <vt:lpstr>Examples of Typical Female Heads</vt:lpstr>
      <vt:lpstr>Complimentary Male/Female Head</vt:lpstr>
      <vt:lpstr>Complimentary Male/Female Head</vt:lpstr>
      <vt:lpstr>Complimentary Male/Female Head</vt:lpstr>
      <vt:lpstr>Father/Son Consistency</vt:lpstr>
      <vt:lpstr>Maturity in a Bullmastiff - Head</vt:lpstr>
      <vt:lpstr>Maturity in a Male</vt:lpstr>
      <vt:lpstr>Neck, Topline, Body</vt:lpstr>
      <vt:lpstr>Neck, Topline, Body</vt:lpstr>
      <vt:lpstr>Forequarters</vt:lpstr>
      <vt:lpstr>Neck, Topline, Body</vt:lpstr>
      <vt:lpstr>Fronts / Prosternum / Shoulders</vt:lpstr>
      <vt:lpstr>Hindquarters</vt:lpstr>
      <vt:lpstr>Neck, Topline, Body</vt:lpstr>
      <vt:lpstr>Slide 47</vt:lpstr>
      <vt:lpstr>Maturity in a Male</vt:lpstr>
      <vt:lpstr>Maturity in a Male</vt:lpstr>
      <vt:lpstr>Maturity in a Female Bullmastiff - Body</vt:lpstr>
      <vt:lpstr>Coat</vt:lpstr>
      <vt:lpstr>Coat</vt:lpstr>
      <vt:lpstr>Coat</vt:lpstr>
      <vt:lpstr>Judging the Brindle Bullmastiff</vt:lpstr>
      <vt:lpstr>Slide 55</vt:lpstr>
      <vt:lpstr>Mask / Pigment</vt:lpstr>
      <vt:lpstr>Examples of Acceptable Masking</vt:lpstr>
      <vt:lpstr>AKC Rule</vt:lpstr>
      <vt:lpstr>Gait</vt:lpstr>
      <vt:lpstr>Gait</vt:lpstr>
      <vt:lpstr>Gait</vt:lpstr>
      <vt:lpstr>Temperament</vt:lpstr>
      <vt:lpstr>Temperament</vt:lpstr>
      <vt:lpstr>Temperament</vt:lpstr>
      <vt:lpstr>Temperament</vt:lpstr>
      <vt:lpstr>Temperament</vt:lpstr>
      <vt:lpstr>Serious Faults</vt:lpstr>
      <vt:lpstr>Summary</vt:lpstr>
      <vt:lpstr>umS  u  m   m  a  r  y</vt:lpstr>
      <vt:lpstr>Bullmastiff / Mastiff  Comparison</vt:lpstr>
      <vt:lpstr>Recommended Bullmastiff  Specific Reading</vt:lpstr>
      <vt:lpstr>Recommended Reading</vt:lpstr>
      <vt:lpstr>Therapy Dog</vt:lpstr>
      <vt:lpstr>Slide 74</vt:lpstr>
      <vt:lpstr>Bullmastiff Puppies</vt:lpstr>
      <vt:lpstr>Brindle, Red and Fawn Bitches</vt:lpstr>
      <vt:lpstr>Juniors Dog</vt:lpstr>
      <vt:lpstr>Agility</vt:lpstr>
      <vt:lpstr>Obedience and Rally</vt:lpstr>
      <vt:lpstr>Dock Diving</vt:lpstr>
      <vt:lpstr>Tracking</vt:lpstr>
      <vt:lpstr>Lure Coursing and Nosework</vt:lpstr>
      <vt:lpstr>The End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Helene Nietsch</dc:creator>
  <cp:lastModifiedBy>Denise</cp:lastModifiedBy>
  <cp:revision>37</cp:revision>
  <dcterms:created xsi:type="dcterms:W3CDTF">2020-04-10T23:45:35Z</dcterms:created>
  <dcterms:modified xsi:type="dcterms:W3CDTF">2020-10-09T14:31:17Z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2020-03-06T00:00:00Z</vt:filetime>
  </property>
  <property fmtid="{D5CDD505-2E9C-101B-9397-08002B2CF9AE}" pid="3" name="Creator">
    <vt:lpwstr>Microsoft® PowerPoint® 2013</vt:lpwstr>
  </property>
  <property fmtid="{D5CDD505-2E9C-101B-9397-08002B2CF9AE}" pid="4" name="LastSaved">
    <vt:filetime>2020-04-10T00:00:00Z</vt:filetime>
  </property>
</Properties>
</file>